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5C90"/>
    <a:srgbClr val="3A927D"/>
    <a:srgbClr val="164770"/>
    <a:srgbClr val="245A4D"/>
    <a:srgbClr val="66C2AC"/>
    <a:srgbClr val="257AC1"/>
    <a:srgbClr val="14436A"/>
    <a:srgbClr val="327E6C"/>
    <a:srgbClr val="1F649D"/>
    <a:srgbClr val="62D5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44" d="100"/>
          <a:sy n="44" d="100"/>
        </p:scale>
        <p:origin x="-714" y="-102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4AC81-2FC8-4081-97DF-3FA26CAAD24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76A1C-D914-40F1-96FE-D8741CE04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76A1C-D914-40F1-96FE-D8741CE049C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threePt" dir="t"/>
            </a:scene3d>
          </a:bodyPr>
          <a:lstStyle>
            <a:lvl1pPr>
              <a:defRPr b="1">
                <a:solidFill>
                  <a:srgbClr val="14436A"/>
                </a:solidFill>
                <a:latin typeface="Century Gothic" pitchFamily="34" charset="0"/>
                <a:cs typeface="Segoe UI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245A4D"/>
                </a:solidFill>
                <a:effectLst>
                  <a:outerShdw blurRad="50800" dist="38100" dir="2700000" algn="tl" rotWithShape="0">
                    <a:schemeClr val="bg1">
                      <a:lumMod val="75000"/>
                      <a:alpha val="40000"/>
                    </a:schemeClr>
                  </a:outerShdw>
                </a:effectLst>
                <a:latin typeface="Century Gothic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3A927D"/>
                </a:solidFill>
              </a:defRPr>
            </a:lvl1pPr>
            <a:lvl2pPr>
              <a:defRPr sz="2400">
                <a:solidFill>
                  <a:srgbClr val="3A927D"/>
                </a:solidFill>
              </a:defRPr>
            </a:lvl2pPr>
            <a:lvl3pPr>
              <a:defRPr sz="2000">
                <a:solidFill>
                  <a:srgbClr val="3A927D"/>
                </a:solidFill>
              </a:defRPr>
            </a:lvl3pPr>
            <a:lvl4pPr>
              <a:defRPr sz="1800">
                <a:solidFill>
                  <a:srgbClr val="3A927D"/>
                </a:solidFill>
              </a:defRPr>
            </a:lvl4pPr>
            <a:lvl5pPr>
              <a:defRPr sz="1800">
                <a:solidFill>
                  <a:srgbClr val="3A927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A927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3A927D"/>
                </a:solidFill>
              </a:defRPr>
            </a:lvl1pPr>
            <a:lvl2pPr>
              <a:defRPr sz="2000">
                <a:solidFill>
                  <a:srgbClr val="3A927D"/>
                </a:solidFill>
              </a:defRPr>
            </a:lvl2pPr>
            <a:lvl3pPr>
              <a:defRPr sz="1800">
                <a:solidFill>
                  <a:srgbClr val="3A927D"/>
                </a:solidFill>
              </a:defRPr>
            </a:lvl3pPr>
            <a:lvl4pPr>
              <a:defRPr sz="1600">
                <a:solidFill>
                  <a:srgbClr val="3A927D"/>
                </a:solidFill>
              </a:defRPr>
            </a:lvl4pPr>
            <a:lvl5pPr>
              <a:defRPr sz="1600">
                <a:solidFill>
                  <a:srgbClr val="3A927D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13621-88B8-4EF6-A7EC-28D1D61DFBC4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B w="0" h="0"/>
              <a:contourClr>
                <a:srgbClr val="1C5C90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CE13621-88B8-4EF6-A7EC-28D1D61DFBC4}" type="datetimeFigureOut">
              <a:rPr lang="ru-RU" smtClean="0"/>
              <a:pPr/>
              <a:t>28.02.2014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FD5C216-A482-4BD0-BE79-285EFF162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ln>
            <a:noFill/>
          </a:ln>
          <a:solidFill>
            <a:srgbClr val="164770"/>
          </a:solidFill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  <a:latin typeface="+mj-lt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 зрелости к старости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§ 20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Принести (УЖЕ) групповой</a:t>
            </a:r>
          </a:p>
          <a:p>
            <a:pPr>
              <a:buNone/>
            </a:pPr>
            <a:r>
              <a:rPr lang="ru-RU" sz="3600" dirty="0" smtClean="0"/>
              <a:t>ИССЛЕДОВАТЕЛЬСКИЙ ПРОЕКТ</a:t>
            </a:r>
          </a:p>
          <a:p>
            <a:pPr>
              <a:buNone/>
            </a:pPr>
            <a:r>
              <a:rPr lang="ru-RU" sz="3600" dirty="0" smtClean="0"/>
              <a:t>«Три возраста»</a:t>
            </a:r>
          </a:p>
          <a:p>
            <a:pPr>
              <a:buNone/>
            </a:pPr>
            <a:r>
              <a:rPr lang="ru-RU" sz="3600" dirty="0" smtClean="0"/>
              <a:t>В проекте должно быть: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проекта»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500" dirty="0" smtClean="0">
                <a:solidFill>
                  <a:schemeClr val="tx1"/>
                </a:solidFill>
              </a:rPr>
              <a:t>Цель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Гипотеза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Методы исследования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План работы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Образец анкеты (опроса)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Результат исследования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Выводы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Что вы вынесли из этого исследования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нак вопрос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916832"/>
            <a:ext cx="6972267" cy="5229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400" dirty="0" smtClean="0"/>
              <a:t>как бы вы назвали период жизни от40 лет?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40-60 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ПТ №1 </a:t>
            </a:r>
          </a:p>
          <a:p>
            <a:pPr>
              <a:buNone/>
            </a:pPr>
            <a:r>
              <a:rPr lang="ru-RU" dirty="0" smtClean="0"/>
              <a:t>Особенности возраста: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Полностью отдаются работе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Начинаются проблемы со здоровьем</a:t>
            </a:r>
          </a:p>
          <a:p>
            <a:pPr marL="514350" indent="-514350"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енсионерка с мафон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314825"/>
            <a:ext cx="3810000" cy="2543175"/>
          </a:xfrm>
          <a:prstGeom prst="rect">
            <a:avLst/>
          </a:prstGeom>
        </p:spPr>
      </p:pic>
      <p:pic>
        <p:nvPicPr>
          <p:cNvPr id="4" name="Рисунок 3" descr="дедуш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460500"/>
            <a:ext cx="4445000" cy="5397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Почему одни люди в это время чувствуют себя моложе, а другие старше?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ПТ № 2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 некоторые люди в это время уходят с работы?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ИНТЕЛЛЕКТ</a:t>
            </a:r>
            <a:r>
              <a:rPr lang="ru-RU" dirty="0" smtClean="0"/>
              <a:t> – </a:t>
            </a:r>
          </a:p>
          <a:p>
            <a:r>
              <a:rPr lang="ru-RU" dirty="0" smtClean="0"/>
              <a:t>Способности человека к мыслительной деятельности.</a:t>
            </a:r>
          </a:p>
          <a:p>
            <a:endParaRPr lang="ru-RU" dirty="0" smtClean="0"/>
          </a:p>
          <a:p>
            <a:r>
              <a:rPr lang="ru-RU" sz="3600" dirty="0" smtClean="0">
                <a:solidFill>
                  <a:schemeClr val="tx1"/>
                </a:solidFill>
              </a:rPr>
              <a:t>ПТ № 3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пенсионер на работ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После 60-ти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 вы назовёте этот возраст?</a:t>
            </a:r>
          </a:p>
          <a:p>
            <a:pPr>
              <a:buNone/>
            </a:pPr>
            <a:r>
              <a:rPr lang="ru-RU" dirty="0" smtClean="0"/>
              <a:t>Какие тут есть особенности?</a:t>
            </a:r>
            <a:endParaRPr lang="ru-RU" dirty="0"/>
          </a:p>
        </p:txBody>
      </p:sp>
      <p:pic>
        <p:nvPicPr>
          <p:cNvPr id="4" name="Рисунок 3" descr="пенсионерка на даче хобб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43000"/>
            <a:ext cx="3822700" cy="5715000"/>
          </a:xfrm>
          <a:prstGeom prst="rect">
            <a:avLst/>
          </a:prstGeom>
        </p:spPr>
      </p:pic>
      <p:pic>
        <p:nvPicPr>
          <p:cNvPr id="6" name="Рисунок 5" descr="пенсионеры на Мальдива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3067050"/>
            <a:ext cx="5715000" cy="3790950"/>
          </a:xfrm>
          <a:prstGeom prst="rect">
            <a:avLst/>
          </a:prstGeom>
        </p:spPr>
      </p:pic>
      <p:pic>
        <p:nvPicPr>
          <p:cNvPr id="7" name="Рисунок 6" descr="пенсионер-ложечник хобб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  <p:pic>
        <p:nvPicPr>
          <p:cNvPr id="8" name="Рисунок 7" descr="пенсионеры танцую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24109" y="1484784"/>
            <a:ext cx="6895784" cy="3888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енсионер одино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0"/>
            <a:ext cx="514549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Почему пожилые люди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больше заботятся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о семье (внуках), 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чем о себе?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ОДИНОЧЕСТВО</a:t>
            </a:r>
            <a:endParaRPr lang="ru-RU" sz="6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 descr="пенсионеры семь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От 90 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???</a:t>
            </a:r>
          </a:p>
          <a:p>
            <a:pPr>
              <a:buNone/>
            </a:pPr>
            <a:r>
              <a:rPr lang="ru-RU" dirty="0" smtClean="0"/>
              <a:t>Как можно сохранять свои силы и здоровье?</a:t>
            </a:r>
            <a:endParaRPr lang="ru-RU" dirty="0"/>
          </a:p>
        </p:txBody>
      </p:sp>
      <p:pic>
        <p:nvPicPr>
          <p:cNvPr id="4" name="Рисунок 3" descr="здоровье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36912"/>
            <a:ext cx="7658260" cy="4221088"/>
          </a:xfrm>
          <a:prstGeom prst="rect">
            <a:avLst/>
          </a:prstGeom>
        </p:spPr>
      </p:pic>
      <p:pic>
        <p:nvPicPr>
          <p:cNvPr id="5" name="Рисунок 4" descr="здоровье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pic>
        <p:nvPicPr>
          <p:cNvPr id="6" name="Рисунок 5" descr="здоровье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здоровье2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31735"/>
            <a:ext cx="9144000" cy="5994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смерть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 чего зависит, как люди встречают свою смерть?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P102589846_templat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race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  <a:tile tx="0" ty="0" sx="80000" sy="85000" flip="none" algn="tl"/>
        </a:blipFill>
      </a:fillStyleLst>
      <a:lnStyleLst>
        <a:ln w="13175" cap="flat" cmpd="sng" algn="ctr">
          <a:solidFill>
            <a:schemeClr val="phClr">
              <a:alpha val="100000"/>
            </a:schemeClr>
          </a:solidFill>
          <a:prstDash val="solid"/>
        </a:ln>
        <a:ln w="19525" cap="flat" cmpd="sng" algn="ctr">
          <a:solidFill>
            <a:schemeClr val="phClr">
              <a:alpha val="100000"/>
            </a:schemeClr>
          </a:solidFill>
          <a:prstDash val="solid"/>
        </a:ln>
        <a:ln w="263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95000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CF18B01-1A88-40F1-B872-3260BEF31E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TP102589846_template</Template>
  <TotalTime>0</TotalTime>
  <Words>172</Words>
  <Application>Microsoft Office PowerPoint</Application>
  <PresentationFormat>Экран (4:3)</PresentationFormat>
  <Paragraphs>50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TP102589846_template</vt:lpstr>
      <vt:lpstr>От зрелости к старости</vt:lpstr>
      <vt:lpstr>Слайд 2</vt:lpstr>
      <vt:lpstr>1. 40-60 лет</vt:lpstr>
      <vt:lpstr>Слайд 4</vt:lpstr>
      <vt:lpstr>Слайд 5</vt:lpstr>
      <vt:lpstr>2. После 60-ти</vt:lpstr>
      <vt:lpstr>Слайд 7</vt:lpstr>
      <vt:lpstr>3. От 90 лет</vt:lpstr>
      <vt:lpstr>смерть</vt:lpstr>
      <vt:lpstr>Домашнее задание:</vt:lpstr>
      <vt:lpstr>Содержание проекта»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2014-02-28T17:07:09Z</dcterms:created>
  <dcterms:modified xsi:type="dcterms:W3CDTF">2014-02-28T19:35:58Z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TC025898479991</vt:lpwstr>
  </property>
</Properties>
</file>