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23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vospitateljam.ru/roditelskoe-sobranie-tema-bezopasnost-detej-v-nashix-rukax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276872"/>
            <a:ext cx="7772400" cy="204365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R="47625">
              <a:lnSpc>
                <a:spcPct val="115000"/>
              </a:lnSpc>
              <a:spcAft>
                <a:spcPts val="0"/>
              </a:spcAft>
            </a:pPr>
            <a:r>
              <a:rPr lang="ru-RU" b="1" i="1" kern="1800" dirty="0" smtClean="0">
                <a:solidFill>
                  <a:srgbClr val="FF0000"/>
                </a:solidFill>
                <a:latin typeface="Arial"/>
                <a:ea typeface="Times New Roman"/>
                <a:cs typeface="Times New Roman"/>
                <a:hlinkClick r:id="rId2" tooltip="Родительское собрание  Тема: «Безопасность детей в наших руках»"/>
              </a:rPr>
              <a:t> </a:t>
            </a:r>
            <a:r>
              <a:rPr lang="ru-RU" b="1" i="1" kern="1800" dirty="0">
                <a:solidFill>
                  <a:srgbClr val="7030A0"/>
                </a:solidFill>
                <a:latin typeface="Bahnschrift Condensed" panose="020B0502040204020203" pitchFamily="34" charset="0"/>
                <a:ea typeface="Times New Roman"/>
                <a:cs typeface="Times New Roman"/>
                <a:hlinkClick r:id="rId2" tooltip="Родительское собрание  Тема: «Безопасность детей в наших руках»"/>
              </a:rPr>
              <a:t>Тема: «Безопасность детей в наших руках</a:t>
            </a:r>
            <a:r>
              <a:rPr lang="ru-RU" b="1" i="1" kern="1800" dirty="0" smtClean="0">
                <a:solidFill>
                  <a:srgbClr val="7030A0"/>
                </a:solidFill>
                <a:latin typeface="Bahnschrift Condensed" panose="020B0502040204020203" pitchFamily="34" charset="0"/>
                <a:ea typeface="Times New Roman"/>
                <a:cs typeface="Times New Roman"/>
                <a:hlinkClick r:id="rId2" tooltip="Родительское собрание  Тема: «Безопасность детей в наших руках»"/>
              </a:rPr>
              <a:t>»</a:t>
            </a:r>
            <a:endParaRPr lang="ru-RU" b="1" i="1" dirty="0">
              <a:solidFill>
                <a:srgbClr val="7030A0"/>
              </a:solidFill>
              <a:latin typeface="Bahnschrift Condensed" panose="020B0502040204020203" pitchFamily="34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72813" y="4653136"/>
            <a:ext cx="7695204" cy="1617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5430" y="404664"/>
            <a:ext cx="7712587" cy="1512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23597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Не </a:t>
            </a:r>
            <a:r>
              <a:rPr lang="ru-RU" sz="3600" dirty="0">
                <a:solidFill>
                  <a:srgbClr val="FF0000"/>
                </a:solidFill>
                <a:latin typeface="Times New Roman"/>
                <a:ea typeface="Times New Roman"/>
              </a:rPr>
              <a:t>пренебрегайте правилами безопасности!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/>
                <a:ea typeface="Times New Roman"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 algn="just">
              <a:lnSpc>
                <a:spcPct val="115000"/>
              </a:lnSpc>
              <a:spcBef>
                <a:spcPts val="750"/>
              </a:spcBef>
              <a:spcAft>
                <a:spcPts val="750"/>
              </a:spcAft>
              <a:buNone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Мы, взрослые, своим личным положительным примером должны научить детей соблюдать правила и совместно с детьми применять эти правила в жизни!</a:t>
            </a:r>
            <a:br>
              <a:rPr lang="ru-RU" dirty="0"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latin typeface="Times New Roman"/>
                <a:ea typeface="Times New Roman"/>
                <a:cs typeface="Times New Roman"/>
              </a:rPr>
              <a:t>Доброго безопасного пути Вам и вашим детям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!</a:t>
            </a:r>
            <a:endParaRPr lang="ru-RU" sz="2000" dirty="0">
              <a:ea typeface="Calibri"/>
              <a:cs typeface="Times New Roman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638" r="19128"/>
          <a:stretch/>
        </p:blipFill>
        <p:spPr bwMode="auto">
          <a:xfrm>
            <a:off x="3131840" y="4293096"/>
            <a:ext cx="2298819" cy="235758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9176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404664"/>
            <a:ext cx="6552728" cy="11521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</a:rPr>
              <a:t>Что 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</a:rPr>
              <a:t>такое безопасность?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>
              <a:lnSpc>
                <a:spcPct val="115000"/>
              </a:lnSpc>
              <a:spcBef>
                <a:spcPts val="750"/>
              </a:spcBef>
              <a:spcAft>
                <a:spcPts val="75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Безопасность- это положение, при котором не угрожает опасность кому-(чему)-нибудь. (Словарь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Ожегова).</a:t>
            </a:r>
          </a:p>
          <a:p>
            <a:pPr>
              <a:lnSpc>
                <a:spcPct val="115000"/>
              </a:lnSpc>
              <a:spcBef>
                <a:spcPts val="750"/>
              </a:spcBef>
              <a:spcAft>
                <a:spcPts val="75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Безопасность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– это образ жизни, который гарантирует здоровье и счастливое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будущее.</a:t>
            </a:r>
          </a:p>
          <a:p>
            <a:pPr>
              <a:lnSpc>
                <a:spcPct val="115000"/>
              </a:lnSpc>
              <a:spcBef>
                <a:spcPts val="750"/>
              </a:spcBef>
              <a:spcAft>
                <a:spcPts val="75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Безопасность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- обеспечение сохранности от угроз жизни и здоровья человека.</a:t>
            </a:r>
            <a:endParaRPr lang="ru-RU" sz="20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42812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должны делать мы-взрослые, чтобы обеспечить безопасность своих детей?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Bef>
                <a:spcPts val="750"/>
              </a:spcBef>
              <a:spcAft>
                <a:spcPts val="75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Надо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дать детям необходимую сумму знаний об общепринятых нормах безопасного поведения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.</a:t>
            </a:r>
          </a:p>
          <a:p>
            <a:pPr>
              <a:lnSpc>
                <a:spcPct val="115000"/>
              </a:lnSpc>
              <a:spcBef>
                <a:spcPts val="750"/>
              </a:spcBef>
              <a:spcAft>
                <a:spcPts val="75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Научить адекватно, осознанно действовать в той или иной обстановке, помочь детям овладеть элементарными навыками поведения дома, на улице, в парке, в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транспорте.</a:t>
            </a:r>
          </a:p>
          <a:p>
            <a:pPr>
              <a:lnSpc>
                <a:spcPct val="115000"/>
              </a:lnSpc>
              <a:spcBef>
                <a:spcPts val="750"/>
              </a:spcBef>
              <a:spcAft>
                <a:spcPts val="75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Развить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у дошкольников самостоятельность и ответственность.</a:t>
            </a:r>
            <a:endParaRPr lang="ru-RU" sz="20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2118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atin typeface="Times New Roman"/>
                <a:ea typeface="Times New Roman"/>
              </a:rPr>
              <a:t/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</a:rPr>
              <a:t>Опасности 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</a:rPr>
              <a:t>можно разделить на несколько групп:</a:t>
            </a:r>
            <a:r>
              <a:rPr lang="ru-RU" dirty="0">
                <a:latin typeface="Times New Roman"/>
                <a:ea typeface="Times New Roman"/>
              </a:rPr>
              <a:t/>
            </a:r>
            <a:br>
              <a:rPr lang="ru-RU" dirty="0"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Times New Roman"/>
                <a:ea typeface="Times New Roman"/>
              </a:rPr>
              <a:t>Ребёнок </a:t>
            </a:r>
            <a:r>
              <a:rPr lang="ru-RU" dirty="0">
                <a:latin typeface="Times New Roman"/>
                <a:ea typeface="Times New Roman"/>
              </a:rPr>
              <a:t>и другие люди</a:t>
            </a:r>
            <a:r>
              <a:rPr lang="ru-RU" dirty="0" smtClean="0">
                <a:latin typeface="Times New Roman"/>
                <a:ea typeface="Times New Roman"/>
              </a:rPr>
              <a:t>.</a:t>
            </a:r>
            <a:endParaRPr lang="en-US" dirty="0" smtClean="0">
              <a:latin typeface="Times New Roman"/>
              <a:ea typeface="Times New Roman"/>
            </a:endParaRPr>
          </a:p>
          <a:p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ru-RU" dirty="0">
                <a:latin typeface="Times New Roman"/>
                <a:ea typeface="Times New Roman"/>
              </a:rPr>
              <a:t>Ребёнок и природа. </a:t>
            </a:r>
            <a:endParaRPr lang="en-US" dirty="0" smtClean="0">
              <a:latin typeface="Times New Roman"/>
              <a:ea typeface="Times New Roman"/>
            </a:endParaRPr>
          </a:p>
          <a:p>
            <a:r>
              <a:rPr lang="ru-RU" dirty="0" smtClean="0">
                <a:latin typeface="Times New Roman"/>
                <a:ea typeface="Times New Roman"/>
              </a:rPr>
              <a:t>Ребёнок </a:t>
            </a:r>
            <a:r>
              <a:rPr lang="ru-RU" dirty="0">
                <a:latin typeface="Times New Roman"/>
                <a:ea typeface="Times New Roman"/>
              </a:rPr>
              <a:t>дома</a:t>
            </a:r>
            <a:r>
              <a:rPr lang="ru-RU" dirty="0" smtClean="0">
                <a:latin typeface="Times New Roman"/>
                <a:ea typeface="Times New Roman"/>
              </a:rPr>
              <a:t>.</a:t>
            </a:r>
            <a:r>
              <a:rPr lang="ru-RU" dirty="0">
                <a:latin typeface="Times New Roman"/>
                <a:ea typeface="Times New Roman"/>
              </a:rPr>
              <a:t> </a:t>
            </a:r>
            <a:endParaRPr lang="en-US" dirty="0" smtClean="0">
              <a:latin typeface="Times New Roman"/>
              <a:ea typeface="Times New Roman"/>
            </a:endParaRPr>
          </a:p>
          <a:p>
            <a:r>
              <a:rPr lang="ru-RU" dirty="0" smtClean="0">
                <a:latin typeface="Times New Roman"/>
                <a:ea typeface="Times New Roman"/>
              </a:rPr>
              <a:t>Здоровье </a:t>
            </a:r>
            <a:r>
              <a:rPr lang="ru-RU" dirty="0">
                <a:latin typeface="Times New Roman"/>
                <a:ea typeface="Times New Roman"/>
              </a:rPr>
              <a:t>ребёнка</a:t>
            </a:r>
            <a:r>
              <a:rPr lang="ru-RU" dirty="0" smtClean="0">
                <a:latin typeface="Times New Roman"/>
                <a:ea typeface="Times New Roman"/>
              </a:rPr>
              <a:t>.</a:t>
            </a:r>
            <a:endParaRPr lang="en-US" dirty="0" smtClean="0">
              <a:latin typeface="Times New Roman"/>
              <a:ea typeface="Times New Roman"/>
            </a:endParaRPr>
          </a:p>
          <a:p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ru-RU" dirty="0">
                <a:latin typeface="Times New Roman"/>
                <a:ea typeface="Times New Roman"/>
              </a:rPr>
              <a:t>Эмоциональное благополучие </a:t>
            </a:r>
            <a:r>
              <a:rPr lang="ru-RU" dirty="0" smtClean="0">
                <a:latin typeface="Times New Roman"/>
                <a:ea typeface="Times New Roman"/>
              </a:rPr>
              <a:t>ребёнка.</a:t>
            </a:r>
            <a:endParaRPr lang="en-US" dirty="0">
              <a:latin typeface="Times New Roman"/>
              <a:ea typeface="Times New Roman"/>
            </a:endParaRPr>
          </a:p>
          <a:p>
            <a:r>
              <a:rPr lang="ru-RU" dirty="0" smtClean="0">
                <a:latin typeface="Times New Roman"/>
                <a:ea typeface="Times New Roman"/>
              </a:rPr>
              <a:t>Ребёнок </a:t>
            </a:r>
            <a:r>
              <a:rPr lang="ru-RU" dirty="0">
                <a:latin typeface="Times New Roman"/>
                <a:ea typeface="Times New Roman"/>
              </a:rPr>
              <a:t>на улицах города. 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1628801"/>
            <a:ext cx="2569468" cy="24581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53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atin typeface="Times New Roman"/>
                <a:ea typeface="Times New Roman"/>
              </a:rPr>
              <a:t/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</a:rPr>
              <a:t>Ситуация 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</a:rPr>
              <a:t>« Ребенок потерялся или заблудился» </a:t>
            </a:r>
            <a:r>
              <a:rPr lang="ru-RU" dirty="0">
                <a:latin typeface="Times New Roman"/>
                <a:ea typeface="Times New Roman"/>
              </a:rPr>
              <a:t/>
            </a:r>
            <a:br>
              <a:rPr lang="ru-RU" dirty="0"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>
              <a:lnSpc>
                <a:spcPct val="115000"/>
              </a:lnSpc>
              <a:spcBef>
                <a:spcPts val="750"/>
              </a:spcBef>
              <a:spcAft>
                <a:spcPts val="750"/>
              </a:spcAft>
              <a:buNone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-зайти в ближайшее учреждение ( магазин, школу, библиотеку, полицию) и рассказать о том, что с тобой произошло; или обратиться за помощью к взрослому (полицейскому; женщине, которая гуляет с ребенком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);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/>
            </a:r>
            <a:br>
              <a:rPr lang="ru-RU" dirty="0"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latin typeface="Times New Roman"/>
                <a:ea typeface="Times New Roman"/>
                <a:cs typeface="Times New Roman"/>
              </a:rPr>
              <a:t>- знать и называть свое имя и фамилию;</a:t>
            </a:r>
            <a:br>
              <a:rPr lang="ru-RU" dirty="0"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latin typeface="Times New Roman"/>
                <a:ea typeface="Times New Roman"/>
                <a:cs typeface="Times New Roman"/>
              </a:rPr>
              <a:t>- знать и называть свой возраст( к шести годам – дату рождения);</a:t>
            </a:r>
            <a:br>
              <a:rPr lang="ru-RU" dirty="0"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latin typeface="Times New Roman"/>
                <a:ea typeface="Times New Roman"/>
                <a:cs typeface="Times New Roman"/>
              </a:rPr>
              <a:t>- знать и называть свой полный домашний адрес (город, улицу, дом, квартиру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);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/>
            </a:r>
            <a:br>
              <a:rPr lang="ru-RU" dirty="0"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latin typeface="Times New Roman"/>
                <a:ea typeface="Times New Roman"/>
                <a:cs typeface="Times New Roman"/>
              </a:rPr>
              <a:t>- знать, называть уметь записывать свой домашний телефон (телефон близких родственников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).</a:t>
            </a:r>
            <a:endParaRPr lang="ru-RU" sz="20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33828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lnSpc>
                <a:spcPct val="115000"/>
              </a:lnSpc>
              <a:spcBef>
                <a:spcPts val="750"/>
              </a:spcBef>
              <a:spcAft>
                <a:spcPts val="750"/>
              </a:spcAft>
            </a:pP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/>
            </a:r>
            <a:br>
              <a:rPr lang="ru-RU" sz="2800" dirty="0" smtClean="0">
                <a:latin typeface="Times New Roman"/>
                <a:ea typeface="Times New Roman"/>
                <a:cs typeface="Times New Roman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Ситуация «Знаете </a:t>
            </a:r>
            <a:r>
              <a:rPr lang="ru-RU" sz="28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ли вы правила пожарной безопасности»</a:t>
            </a:r>
            <a:r>
              <a:rPr lang="ru-RU" sz="2800" dirty="0">
                <a:ea typeface="Calibri"/>
                <a:cs typeface="Times New Roman"/>
              </a:rPr>
              <a:t/>
            </a:r>
            <a:br>
              <a:rPr lang="ru-RU" sz="2800" dirty="0">
                <a:ea typeface="Calibri"/>
                <a:cs typeface="Times New Roman"/>
              </a:rPr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>
              <a:lnSpc>
                <a:spcPct val="115000"/>
              </a:lnSpc>
              <a:spcBef>
                <a:spcPts val="750"/>
              </a:spcBef>
              <a:spcAft>
                <a:spcPts val="750"/>
              </a:spcAft>
              <a:buFontTx/>
              <a:buChar char="-"/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нельзя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играть со спичками и вообще с огнем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;</a:t>
            </a:r>
          </a:p>
          <a:p>
            <a:pPr marL="0" indent="0">
              <a:lnSpc>
                <a:spcPct val="115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-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нельзя трогать и включать в сеть электроприборы;</a:t>
            </a:r>
            <a:br>
              <a:rPr lang="ru-RU" dirty="0"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latin typeface="Times New Roman"/>
                <a:ea typeface="Times New Roman"/>
                <a:cs typeface="Times New Roman"/>
              </a:rPr>
              <a:t>- если увидишь где-нибудь пожар, беги и позови людей;</a:t>
            </a:r>
            <a:br>
              <a:rPr lang="ru-RU" dirty="0"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latin typeface="Times New Roman"/>
                <a:ea typeface="Times New Roman"/>
                <a:cs typeface="Times New Roman"/>
              </a:rPr>
              <a:t>- если пожар возник – то самый правильный выход – это немедленно покинуть помещение, а не прятаться, позвать помощь и вызвать </a:t>
            </a:r>
            <a:endParaRPr lang="ru-RU" dirty="0" smtClean="0">
              <a:latin typeface="Times New Roman"/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пожарную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службу 01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         </a:t>
            </a:r>
          </a:p>
          <a:p>
            <a:pPr marL="0" indent="0">
              <a:lnSpc>
                <a:spcPct val="115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(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четко и точно назвать свою Ф.И. и </a:t>
            </a:r>
            <a:endParaRPr lang="ru-RU" dirty="0" smtClean="0">
              <a:latin typeface="Times New Roman"/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адрес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).</a:t>
            </a:r>
            <a:endParaRPr lang="ru-RU" sz="2000" dirty="0"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4312344"/>
            <a:ext cx="2826702" cy="17666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4924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</a:rPr>
              <a:t>Правила безопасности в природе</a:t>
            </a:r>
            <a:r>
              <a:rPr lang="ru-RU" dirty="0">
                <a:latin typeface="Times New Roman"/>
                <a:ea typeface="Times New Roman"/>
              </a:rPr>
              <a:t/>
            </a:r>
            <a:br>
              <a:rPr lang="ru-RU" dirty="0"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marL="0" indent="0">
              <a:lnSpc>
                <a:spcPct val="115000"/>
              </a:lnSpc>
              <a:spcBef>
                <a:spcPts val="750"/>
              </a:spcBef>
              <a:spcAft>
                <a:spcPts val="750"/>
              </a:spcAft>
              <a:buNone/>
            </a:pPr>
            <a:r>
              <a:rPr lang="ru-RU" sz="3800" dirty="0">
                <a:latin typeface="Times New Roman"/>
                <a:ea typeface="Times New Roman"/>
                <a:cs typeface="Times New Roman"/>
              </a:rPr>
              <a:t>- не бросайся камнями и твердыми снежками;</a:t>
            </a:r>
            <a:br>
              <a:rPr lang="ru-RU" sz="3800" dirty="0">
                <a:latin typeface="Times New Roman"/>
                <a:ea typeface="Times New Roman"/>
                <a:cs typeface="Times New Roman"/>
              </a:rPr>
            </a:br>
            <a:r>
              <a:rPr lang="ru-RU" sz="3800" dirty="0">
                <a:latin typeface="Times New Roman"/>
                <a:ea typeface="Times New Roman"/>
                <a:cs typeface="Times New Roman"/>
              </a:rPr>
              <a:t>- во время снеготаяния, не ходи возле высоких домов, откуда в любой момент могут упасть сосульки, пласты снега;</a:t>
            </a:r>
            <a:br>
              <a:rPr lang="ru-RU" sz="3800" dirty="0">
                <a:latin typeface="Times New Roman"/>
                <a:ea typeface="Times New Roman"/>
                <a:cs typeface="Times New Roman"/>
              </a:rPr>
            </a:br>
            <a:r>
              <a:rPr lang="ru-RU" sz="3800" dirty="0">
                <a:latin typeface="Times New Roman"/>
                <a:ea typeface="Times New Roman"/>
                <a:cs typeface="Times New Roman"/>
              </a:rPr>
              <a:t>- не дразни животных;</a:t>
            </a:r>
            <a:br>
              <a:rPr lang="ru-RU" sz="3800" dirty="0">
                <a:latin typeface="Times New Roman"/>
                <a:ea typeface="Times New Roman"/>
                <a:cs typeface="Times New Roman"/>
              </a:rPr>
            </a:br>
            <a:r>
              <a:rPr lang="ru-RU" sz="3800" dirty="0">
                <a:latin typeface="Times New Roman"/>
                <a:ea typeface="Times New Roman"/>
                <a:cs typeface="Times New Roman"/>
              </a:rPr>
              <a:t>- нельзя трогать руками, рвать и брать в рот плоды растений, которые ты не знаешь;</a:t>
            </a:r>
            <a:br>
              <a:rPr lang="ru-RU" sz="3800" dirty="0">
                <a:latin typeface="Times New Roman"/>
                <a:ea typeface="Times New Roman"/>
                <a:cs typeface="Times New Roman"/>
              </a:rPr>
            </a:br>
            <a:r>
              <a:rPr lang="ru-RU" sz="3800" dirty="0">
                <a:latin typeface="Times New Roman"/>
                <a:ea typeface="Times New Roman"/>
                <a:cs typeface="Times New Roman"/>
              </a:rPr>
              <a:t>-запрещается самостоятельно, без взрослых, купаться в водоеме;</a:t>
            </a:r>
            <a:br>
              <a:rPr lang="ru-RU" sz="3800" dirty="0">
                <a:latin typeface="Times New Roman"/>
                <a:ea typeface="Times New Roman"/>
                <a:cs typeface="Times New Roman"/>
              </a:rPr>
            </a:br>
            <a:r>
              <a:rPr lang="ru-RU" sz="3800" dirty="0">
                <a:latin typeface="Times New Roman"/>
                <a:ea typeface="Times New Roman"/>
                <a:cs typeface="Times New Roman"/>
              </a:rPr>
              <a:t>- нельзя в жаркие дни долго находиться на солнце;</a:t>
            </a:r>
            <a:br>
              <a:rPr lang="ru-RU" sz="3800" dirty="0">
                <a:latin typeface="Times New Roman"/>
                <a:ea typeface="Times New Roman"/>
                <a:cs typeface="Times New Roman"/>
              </a:rPr>
            </a:br>
            <a:r>
              <a:rPr lang="ru-RU" sz="3800" dirty="0">
                <a:latin typeface="Times New Roman"/>
                <a:ea typeface="Times New Roman"/>
                <a:cs typeface="Times New Roman"/>
              </a:rPr>
              <a:t>- не подходите близко и не трогайте руками бездомных животных;</a:t>
            </a:r>
            <a:br>
              <a:rPr lang="ru-RU" sz="3800" dirty="0">
                <a:latin typeface="Times New Roman"/>
                <a:ea typeface="Times New Roman"/>
                <a:cs typeface="Times New Roman"/>
              </a:rPr>
            </a:br>
            <a:r>
              <a:rPr lang="ru-RU" sz="3800" dirty="0">
                <a:latin typeface="Times New Roman"/>
                <a:ea typeface="Times New Roman"/>
                <a:cs typeface="Times New Roman"/>
              </a:rPr>
              <a:t>- в холодное время одевайся теплее, чтоб не получить </a:t>
            </a:r>
            <a:r>
              <a:rPr lang="ru-RU" sz="3800" dirty="0" smtClean="0">
                <a:latin typeface="Times New Roman"/>
                <a:ea typeface="Times New Roman"/>
                <a:cs typeface="Times New Roman"/>
              </a:rPr>
              <a:t>обморожение;</a:t>
            </a:r>
            <a:r>
              <a:rPr lang="ru-RU" sz="3800" dirty="0">
                <a:latin typeface="Times New Roman"/>
                <a:ea typeface="Times New Roman"/>
                <a:cs typeface="Times New Roman"/>
              </a:rPr>
              <a:t/>
            </a:r>
            <a:br>
              <a:rPr lang="ru-RU" sz="3800" dirty="0">
                <a:latin typeface="Times New Roman"/>
                <a:ea typeface="Times New Roman"/>
                <a:cs typeface="Times New Roman"/>
              </a:rPr>
            </a:br>
            <a:r>
              <a:rPr lang="ru-RU" sz="3800" dirty="0">
                <a:latin typeface="Times New Roman"/>
                <a:ea typeface="Times New Roman"/>
                <a:cs typeface="Times New Roman"/>
              </a:rPr>
              <a:t>- при укусах насекомых нужно обраться за необходимой помощью к </a:t>
            </a:r>
            <a:r>
              <a:rPr lang="ru-RU" sz="3800" dirty="0" smtClean="0">
                <a:latin typeface="Times New Roman"/>
                <a:ea typeface="Times New Roman"/>
                <a:cs typeface="Times New Roman"/>
              </a:rPr>
              <a:t>взрослым.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/>
            </a:r>
            <a:br>
              <a:rPr lang="ru-RU" dirty="0">
                <a:latin typeface="Times New Roman"/>
                <a:ea typeface="Times New Roman"/>
                <a:cs typeface="Times New Roman"/>
              </a:rPr>
            </a:br>
            <a:endParaRPr lang="ru-RU" sz="2000" dirty="0"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75856" y="5085184"/>
            <a:ext cx="2667753" cy="16889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02930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</a:rPr>
              <a:t>Ситуация «Опасные предметы»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>
              <a:lnSpc>
                <a:spcPct val="115000"/>
              </a:lnSpc>
              <a:spcBef>
                <a:spcPts val="750"/>
              </a:spcBef>
              <a:spcAft>
                <a:spcPts val="750"/>
              </a:spcAft>
              <a:buFontTx/>
              <a:buChar char="-"/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не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подходить к розетке, не включать телевизор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;</a:t>
            </a:r>
          </a:p>
          <a:p>
            <a:pPr marL="0" indent="0">
              <a:lnSpc>
                <a:spcPct val="115000"/>
              </a:lnSpc>
              <a:spcBef>
                <a:spcPts val="750"/>
              </a:spcBef>
              <a:spcAft>
                <a:spcPts val="750"/>
              </a:spcAft>
              <a:buNone/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-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не брать в рот таблетки и </a:t>
            </a:r>
          </a:p>
          <a:p>
            <a:pPr marL="0" indent="0">
              <a:lnSpc>
                <a:spcPct val="115000"/>
              </a:lnSpc>
              <a:spcBef>
                <a:spcPts val="750"/>
              </a:spcBef>
              <a:spcAft>
                <a:spcPts val="750"/>
              </a:spcAft>
              <a:buNone/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другие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медикаменты;</a:t>
            </a:r>
            <a:br>
              <a:rPr lang="ru-RU" dirty="0"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latin typeface="Times New Roman"/>
                <a:ea typeface="Times New Roman"/>
                <a:cs typeface="Times New Roman"/>
              </a:rPr>
              <a:t>- не подходить к плите и не включать её;</a:t>
            </a:r>
            <a:br>
              <a:rPr lang="ru-RU" dirty="0"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latin typeface="Times New Roman"/>
                <a:ea typeface="Times New Roman"/>
                <a:cs typeface="Times New Roman"/>
              </a:rPr>
              <a:t>- остерегаться колющих и режущих предметов;</a:t>
            </a:r>
            <a:br>
              <a:rPr lang="ru-RU" dirty="0"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latin typeface="Times New Roman"/>
                <a:ea typeface="Times New Roman"/>
                <a:cs typeface="Times New Roman"/>
              </a:rPr>
              <a:t>- не открывать дверь незнакомым людям.</a:t>
            </a:r>
            <a:endParaRPr lang="ru-RU" sz="2000" dirty="0"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2132856"/>
            <a:ext cx="2868737" cy="2029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61035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</a:rPr>
              <a:t>Правила пешехода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Bef>
                <a:spcPts val="750"/>
              </a:spcBef>
              <a:spcAft>
                <a:spcPts val="750"/>
              </a:spcAft>
              <a:buFontTx/>
              <a:buChar char="-"/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переходить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улицу можно только на </a:t>
            </a:r>
            <a:endParaRPr lang="ru-RU" dirty="0" smtClean="0">
              <a:latin typeface="Times New Roman"/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Bef>
                <a:spcPts val="750"/>
              </a:spcBef>
              <a:spcAft>
                <a:spcPts val="750"/>
              </a:spcAft>
              <a:buNone/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зеленый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сигнал светофора;</a:t>
            </a:r>
            <a:br>
              <a:rPr lang="ru-RU" dirty="0"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latin typeface="Times New Roman"/>
                <a:ea typeface="Times New Roman"/>
                <a:cs typeface="Times New Roman"/>
              </a:rPr>
              <a:t>- переходить улицу нужно только в местах, предназначенных для перехода (зебра, подземный переход, светофор)</a:t>
            </a:r>
            <a:br>
              <a:rPr lang="ru-RU" dirty="0"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latin typeface="Times New Roman"/>
                <a:ea typeface="Times New Roman"/>
                <a:cs typeface="Times New Roman"/>
              </a:rPr>
              <a:t>- кататься на велосипеде, роликовых коньках, самокате можно только в специально отведенных местах (детских парках, спортивных площадках)</a:t>
            </a:r>
            <a:br>
              <a:rPr lang="ru-RU" dirty="0"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latin typeface="Times New Roman"/>
                <a:ea typeface="Times New Roman"/>
                <a:cs typeface="Times New Roman"/>
              </a:rPr>
              <a:t>- пешеходы должны ходить только по тротуарам.</a:t>
            </a:r>
            <a:endParaRPr lang="ru-RU" sz="2000" dirty="0"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404664"/>
            <a:ext cx="1428777" cy="2400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65315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275</Words>
  <Application>Microsoft Office PowerPoint</Application>
  <PresentationFormat>Экран (4:3)</PresentationFormat>
  <Paragraphs>35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Bahnschrift Condensed</vt:lpstr>
      <vt:lpstr>Calibri</vt:lpstr>
      <vt:lpstr>Times New Roman</vt:lpstr>
      <vt:lpstr>Тема Office</vt:lpstr>
      <vt:lpstr> Тема: «Безопасность детей в наших руках»</vt:lpstr>
      <vt:lpstr>Что такое безопасность? </vt:lpstr>
      <vt:lpstr>Что должны делать мы-взрослые, чтобы обеспечить безопасность своих детей? </vt:lpstr>
      <vt:lpstr> Опасности можно разделить на несколько групп: </vt:lpstr>
      <vt:lpstr> Ситуация « Ребенок потерялся или заблудился»  </vt:lpstr>
      <vt:lpstr> Ситуация «Знаете ли вы правила пожарной безопасности» </vt:lpstr>
      <vt:lpstr>Правила безопасности в природе </vt:lpstr>
      <vt:lpstr>Ситуация «Опасные предметы» </vt:lpstr>
      <vt:lpstr>Правила пешехода </vt:lpstr>
      <vt:lpstr>Не пренебрегайте правилами безопасности!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«Безопасность детей в наших руках»</dc:title>
  <dc:creator>User</dc:creator>
  <cp:lastModifiedBy>Тамара Маслакова</cp:lastModifiedBy>
  <cp:revision>10</cp:revision>
  <dcterms:created xsi:type="dcterms:W3CDTF">2017-05-08T12:36:11Z</dcterms:created>
  <dcterms:modified xsi:type="dcterms:W3CDTF">2019-12-10T11:17:25Z</dcterms:modified>
</cp:coreProperties>
</file>