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70" r:id="rId13"/>
    <p:sldId id="271" r:id="rId14"/>
    <p:sldId id="267" r:id="rId15"/>
    <p:sldId id="272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D1E5959-719D-4306-8317-B60FCAFBB408}">
          <p14:sldIdLst>
            <p14:sldId id="256"/>
            <p14:sldId id="257"/>
            <p14:sldId id="258"/>
            <p14:sldId id="259"/>
            <p14:sldId id="260"/>
            <p14:sldId id="262"/>
            <p14:sldId id="261"/>
            <p14:sldId id="263"/>
            <p14:sldId id="264"/>
          </p14:sldIdLst>
        </p14:section>
        <p14:section name="Раздел без заголовка" id="{4F278CA4-B765-47CB-B568-B206F3FD646C}">
          <p14:sldIdLst>
            <p14:sldId id="265"/>
            <p14:sldId id="266"/>
            <p14:sldId id="270"/>
            <p14:sldId id="271"/>
            <p14:sldId id="267"/>
            <p14:sldId id="272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175" y="529300"/>
            <a:ext cx="7772400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Логопедическое обследование в условиях ТПМПК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581128"/>
            <a:ext cx="5216624" cy="1057672"/>
          </a:xfrm>
        </p:spPr>
        <p:txBody>
          <a:bodyPr/>
          <a:lstStyle/>
          <a:p>
            <a:r>
              <a:rPr lang="ru-RU" dirty="0" smtClean="0"/>
              <a:t>      </a:t>
            </a:r>
          </a:p>
          <a:p>
            <a:endParaRPr lang="ru-RU" dirty="0"/>
          </a:p>
        </p:txBody>
      </p:sp>
      <p:pic>
        <p:nvPicPr>
          <p:cNvPr id="6146" name="Picture 2" descr="https://im2-tub-ru.yandex.net/i?id=b6084f347a0aabceef39685e61328bb2&amp;n=33&amp;h=190&amp;w=2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554461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3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   Каждый ребёнок должен</a:t>
            </a:r>
            <a:br>
              <a:rPr lang="ru-RU" smtClean="0"/>
            </a:br>
            <a:r>
              <a:rPr lang="ru-RU" smtClean="0"/>
              <a:t> обследоваться индивидуально, в зависимости от характера и</a:t>
            </a:r>
            <a:br>
              <a:rPr lang="ru-RU" smtClean="0"/>
            </a:br>
            <a:r>
              <a:rPr lang="ru-RU" smtClean="0"/>
              <a:t> тяжести речевого нарушения, с выборочным использованием</a:t>
            </a:r>
            <a:br>
              <a:rPr lang="ru-RU" smtClean="0"/>
            </a:br>
            <a:r>
              <a:rPr lang="ru-RU" smtClean="0"/>
              <a:t> стандартных логопедических заданий. 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59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Примерная схема обследования 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описана</a:t>
            </a:r>
            <a:r>
              <a:rPr lang="ru-RU" dirty="0"/>
              <a:t> в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литературе</a:t>
            </a:r>
            <a:r>
              <a:rPr lang="ru-RU" dirty="0"/>
              <a:t>  и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разработана</a:t>
            </a:r>
            <a:r>
              <a:rPr lang="ru-RU" dirty="0"/>
              <a:t> </a:t>
            </a:r>
            <a:r>
              <a:rPr lang="ru-RU" dirty="0" smtClean="0"/>
              <a:t>в</a:t>
            </a:r>
            <a:r>
              <a:rPr lang="ru-RU" dirty="0"/>
              <a:t> </a:t>
            </a:r>
            <a:r>
              <a:rPr lang="ru-RU" dirty="0" smtClean="0"/>
              <a:t>различных инструктивно-директивных</a:t>
            </a:r>
            <a:r>
              <a:rPr lang="ru-RU" dirty="0"/>
              <a:t> и методических документах.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038600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51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c778b9990fab916d10b8e6de7892efcb&amp;n=33&amp;h=190&amp;w=1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94" y="260648"/>
            <a:ext cx="3951082" cy="583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23sad.ucoz.ru/metodika/pedag/skanirovanie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0324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25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logomedprognoz.ru/assets/gallery/9/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53" y="332657"/>
            <a:ext cx="8546791" cy="611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9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ogopult.ru/images/images_statji/ska4at/obsl_az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2510"/>
            <a:ext cx="7820025" cy="590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71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Альбом для логопеда. Иншак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90" y="282535"/>
            <a:ext cx="8254874" cy="61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7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>
            <a:normAutofit/>
          </a:bodyPr>
          <a:lstStyle/>
          <a:p>
            <a:r>
              <a:rPr lang="ru-RU" dirty="0"/>
              <a:t>  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 основании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составляется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96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 fontAlgn="base"/>
            <a:r>
              <a:rPr lang="ru-RU" dirty="0" smtClean="0"/>
              <a:t>Включает </a:t>
            </a:r>
            <a:r>
              <a:rPr lang="ru-RU" dirty="0"/>
              <a:t> в себя краткий анализ данных </a:t>
            </a:r>
            <a:r>
              <a:rPr lang="ru-RU" dirty="0" smtClean="0"/>
              <a:t>об обследования</a:t>
            </a:r>
            <a:r>
              <a:rPr lang="ru-RU" dirty="0"/>
              <a:t>, </a:t>
            </a:r>
            <a:r>
              <a:rPr lang="ru-RU" dirty="0" smtClean="0"/>
              <a:t>позволяющий дать</a:t>
            </a:r>
            <a:r>
              <a:rPr lang="ru-RU" dirty="0"/>
              <a:t> рекомендации и прогноз развития. </a:t>
            </a:r>
            <a:endParaRPr lang="ru-RU" dirty="0" smtClean="0"/>
          </a:p>
          <a:p>
            <a:pPr algn="ctr" fontAlgn="base"/>
            <a:r>
              <a:rPr lang="ru-RU" dirty="0" smtClean="0"/>
              <a:t>Заключение</a:t>
            </a:r>
            <a:r>
              <a:rPr lang="ru-RU" dirty="0"/>
              <a:t> должно быть подробным, </a:t>
            </a:r>
            <a:r>
              <a:rPr lang="ru-RU" dirty="0" smtClean="0"/>
              <a:t>что</a:t>
            </a:r>
          </a:p>
          <a:p>
            <a:pPr marL="0" indent="0" algn="ctr" fontAlgn="base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 позволит </a:t>
            </a:r>
            <a:r>
              <a:rPr lang="ru-RU" dirty="0" smtClean="0"/>
              <a:t>логопеду     ОУ</a:t>
            </a:r>
            <a:r>
              <a:rPr lang="ru-RU" dirty="0"/>
              <a:t>,  где ребёнок будет 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dirty="0" smtClean="0"/>
              <a:t>   продолжать</a:t>
            </a:r>
            <a:r>
              <a:rPr lang="ru-RU" dirty="0"/>
              <a:t> обучение, планировать  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dirty="0"/>
              <a:t> </a:t>
            </a:r>
            <a:r>
              <a:rPr lang="ru-RU" dirty="0" smtClean="0"/>
              <a:t>   коррекционную</a:t>
            </a:r>
            <a:r>
              <a:rPr lang="ru-RU" dirty="0"/>
              <a:t> работу в соответствии </a:t>
            </a:r>
            <a:r>
              <a:rPr lang="ru-RU" dirty="0" smtClean="0"/>
              <a:t>с      дополнительно</a:t>
            </a:r>
            <a:r>
              <a:rPr lang="ru-RU" dirty="0"/>
              <a:t> выявленными особенностями </a:t>
            </a:r>
            <a:endParaRPr lang="ru-RU" dirty="0" smtClean="0"/>
          </a:p>
          <a:p>
            <a:pPr marL="0" indent="0" algn="ctr" fontAlgn="base">
              <a:buNone/>
            </a:pPr>
            <a:r>
              <a:rPr lang="ru-RU" dirty="0"/>
              <a:t> </a:t>
            </a:r>
            <a:r>
              <a:rPr lang="ru-RU" dirty="0" smtClean="0"/>
              <a:t>   речевого</a:t>
            </a:r>
            <a:r>
              <a:rPr lang="ru-RU" dirty="0"/>
              <a:t> состояния ребёнка</a:t>
            </a:r>
            <a:r>
              <a:rPr lang="ru-RU" dirty="0" smtClean="0"/>
              <a:t>. </a:t>
            </a:r>
            <a:r>
              <a:rPr lang="ru-RU" dirty="0"/>
              <a:t> 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19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 </a:t>
            </a:r>
            <a:r>
              <a:rPr lang="ru-RU" dirty="0" smtClean="0"/>
              <a:t> </a:t>
            </a:r>
            <a:r>
              <a:rPr lang="ru-RU" b="1" dirty="0" smtClean="0"/>
              <a:t>ТПМПК</a:t>
            </a:r>
            <a:r>
              <a:rPr lang="ru-RU" dirty="0"/>
              <a:t> имеет свои особенности, поскольку </a:t>
            </a:r>
            <a:r>
              <a:rPr lang="ru-RU" dirty="0" smtClean="0"/>
              <a:t>  Т</a:t>
            </a:r>
            <a:r>
              <a:rPr lang="ru-RU" b="1" dirty="0" smtClean="0"/>
              <a:t>ПМПК</a:t>
            </a:r>
            <a:r>
              <a:rPr lang="ru-RU" b="1" dirty="0"/>
              <a:t> </a:t>
            </a:r>
            <a:r>
              <a:rPr lang="ru-RU" dirty="0"/>
              <a:t>работает </a:t>
            </a:r>
            <a:r>
              <a:rPr lang="ru-RU" dirty="0" smtClean="0"/>
              <a:t>как единая</a:t>
            </a:r>
            <a:r>
              <a:rPr lang="ru-RU" dirty="0"/>
              <a:t> команда специалистов</a:t>
            </a:r>
            <a:r>
              <a:rPr lang="ru-RU" dirty="0" smtClean="0"/>
              <a:t>,</a:t>
            </a:r>
          </a:p>
          <a:p>
            <a:pPr marL="0" indent="0" algn="ctr">
              <a:buNone/>
            </a:pPr>
            <a:r>
              <a:rPr lang="ru-RU" dirty="0"/>
              <a:t> коллегиально планирующих </a:t>
            </a:r>
            <a:r>
              <a:rPr lang="ru-RU" dirty="0" smtClean="0"/>
              <a:t>обследование</a:t>
            </a:r>
          </a:p>
          <a:p>
            <a:pPr marL="0" indent="0" algn="ctr">
              <a:buNone/>
            </a:pPr>
            <a:r>
              <a:rPr lang="ru-RU" dirty="0"/>
              <a:t> ребёнка и </a:t>
            </a:r>
            <a:r>
              <a:rPr lang="ru-RU" dirty="0" smtClean="0"/>
              <a:t>формирующих  коллегиальное</a:t>
            </a:r>
            <a:r>
              <a:rPr lang="ru-RU" dirty="0"/>
              <a:t> заключение. 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Процедура обследования </a:t>
            </a:r>
            <a:r>
              <a:rPr lang="ru-RU" b="1" dirty="0" smtClean="0"/>
              <a:t>ребенка</a:t>
            </a:r>
            <a:br>
              <a:rPr lang="ru-RU" b="1" dirty="0" smtClean="0"/>
            </a:br>
            <a:r>
              <a:rPr lang="ru-RU" b="1" dirty="0"/>
              <a:t> на </a:t>
            </a:r>
          </a:p>
        </p:txBody>
      </p:sp>
    </p:spTree>
    <p:extLst>
      <p:ext uri="{BB962C8B-B14F-4D97-AF65-F5344CB8AC3E}">
        <p14:creationId xmlns:p14="http://schemas.microsoft.com/office/powerpoint/2010/main" val="129912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Цель обследования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диагностика</a:t>
            </a:r>
            <a:r>
              <a:rPr lang="ru-RU" dirty="0"/>
              <a:t> (уточняющая, подтверждающая)отклоняющегося развития и трудностей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 </a:t>
            </a:r>
            <a:r>
              <a:rPr lang="ru-RU" dirty="0" smtClean="0"/>
              <a:t>обучении, так</a:t>
            </a:r>
            <a:r>
              <a:rPr lang="ru-RU" dirty="0"/>
              <a:t> же выработка </a:t>
            </a:r>
            <a:r>
              <a:rPr lang="ru-RU" dirty="0" smtClean="0"/>
              <a:t>рекомендаций</a:t>
            </a:r>
          </a:p>
          <a:p>
            <a:pPr marL="0" indent="0">
              <a:buNone/>
            </a:pPr>
            <a:r>
              <a:rPr lang="ru-RU" dirty="0" smtClean="0"/>
              <a:t>по</a:t>
            </a:r>
            <a:r>
              <a:rPr lang="ru-RU" dirty="0"/>
              <a:t> </a:t>
            </a:r>
            <a:r>
              <a:rPr lang="ru-RU" dirty="0" smtClean="0"/>
              <a:t>дальнейшему обследованию</a:t>
            </a:r>
            <a:r>
              <a:rPr lang="ru-RU" dirty="0"/>
              <a:t>,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образовательному</a:t>
            </a:r>
            <a:r>
              <a:rPr lang="ru-RU" dirty="0"/>
              <a:t> маршруту и наблюдению. </a:t>
            </a:r>
          </a:p>
        </p:txBody>
      </p:sp>
    </p:spTree>
    <p:extLst>
      <p:ext uri="{BB962C8B-B14F-4D97-AF65-F5344CB8AC3E}">
        <p14:creationId xmlns:p14="http://schemas.microsoft.com/office/powerpoint/2010/main" val="5556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 обследования </a:t>
            </a:r>
            <a:r>
              <a:rPr lang="ru-RU" dirty="0" smtClean="0"/>
              <a:t>ребёнка</a:t>
            </a:r>
            <a:br>
              <a:rPr lang="ru-RU" dirty="0" smtClean="0"/>
            </a:br>
            <a:r>
              <a:rPr lang="ru-RU" dirty="0" smtClean="0"/>
              <a:t>специалистами</a:t>
            </a:r>
            <a:r>
              <a:rPr lang="ru-RU" dirty="0"/>
              <a:t> </a:t>
            </a:r>
            <a:r>
              <a:rPr lang="ru-RU" dirty="0" smtClean="0"/>
              <a:t>ТПМПК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i="1" dirty="0" smtClean="0"/>
              <a:t>Медицинское  </a:t>
            </a:r>
            <a:r>
              <a:rPr lang="ru-RU" dirty="0"/>
              <a:t> </a:t>
            </a:r>
            <a:r>
              <a:rPr lang="ru-RU" dirty="0" smtClean="0"/>
              <a:t>обследование</a:t>
            </a:r>
          </a:p>
          <a:p>
            <a:r>
              <a:rPr lang="ru-RU" i="1" dirty="0" smtClean="0"/>
              <a:t>Психологическое  </a:t>
            </a:r>
            <a:r>
              <a:rPr lang="ru-RU" dirty="0" smtClean="0"/>
              <a:t>обследование</a:t>
            </a:r>
          </a:p>
          <a:p>
            <a:r>
              <a:rPr lang="ru-RU" i="1" dirty="0" smtClean="0"/>
              <a:t>Социальное </a:t>
            </a:r>
            <a:r>
              <a:rPr lang="ru-RU" i="1" dirty="0"/>
              <a:t> </a:t>
            </a:r>
            <a:r>
              <a:rPr lang="ru-RU" dirty="0" smtClean="0"/>
              <a:t>обследование</a:t>
            </a:r>
            <a:endParaRPr lang="ru-RU" i="1" dirty="0" smtClean="0"/>
          </a:p>
          <a:p>
            <a:r>
              <a:rPr lang="ru-RU" i="1" dirty="0"/>
              <a:t> Л</a:t>
            </a:r>
            <a:r>
              <a:rPr lang="ru-RU" i="1" dirty="0" smtClean="0"/>
              <a:t>огопедическое </a:t>
            </a:r>
            <a:r>
              <a:rPr lang="ru-RU" dirty="0"/>
              <a:t> обследование</a:t>
            </a:r>
          </a:p>
        </p:txBody>
      </p:sp>
    </p:spTree>
    <p:extLst>
      <p:ext uri="{BB962C8B-B14F-4D97-AF65-F5344CB8AC3E}">
        <p14:creationId xmlns:p14="http://schemas.microsoft.com/office/powerpoint/2010/main" val="7594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  Логопедическое обследование</a:t>
            </a: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8208912" cy="4464496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занимает одно из центральных мест 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</a:t>
            </a:r>
            <a:r>
              <a:rPr lang="ru-RU" b="1" dirty="0">
                <a:solidFill>
                  <a:schemeClr val="tx1"/>
                </a:solidFill>
              </a:rPr>
              <a:t> системе </a:t>
            </a:r>
            <a:r>
              <a:rPr lang="ru-RU" b="1" dirty="0" smtClean="0">
                <a:solidFill>
                  <a:schemeClr val="tx1"/>
                </a:solidFill>
              </a:rPr>
              <a:t>комплексного  обследования.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 Оценку речевого развития ребёнка 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проводит</a:t>
            </a:r>
            <a:r>
              <a:rPr lang="ru-RU" b="1" dirty="0">
                <a:solidFill>
                  <a:schemeClr val="tx1"/>
                </a:solidFill>
              </a:rPr>
              <a:t> учитель-логопед.</a:t>
            </a:r>
          </a:p>
        </p:txBody>
      </p:sp>
    </p:spTree>
    <p:extLst>
      <p:ext uri="{BB962C8B-B14F-4D97-AF65-F5344CB8AC3E}">
        <p14:creationId xmlns:p14="http://schemas.microsoft.com/office/powerpoint/2010/main" val="75324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 </a:t>
            </a:r>
            <a:r>
              <a:rPr lang="ru-RU" dirty="0" smtClean="0"/>
              <a:t>логопедического обследования</a:t>
            </a:r>
            <a:r>
              <a:rPr lang="ru-RU" dirty="0"/>
              <a:t> 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8892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i="1" dirty="0" smtClean="0"/>
              <a:t>выявление</a:t>
            </a:r>
            <a:r>
              <a:rPr lang="ru-RU" sz="3600" i="1" dirty="0"/>
              <a:t> нарушений различных </a:t>
            </a:r>
            <a:endParaRPr lang="ru-RU" sz="3600" i="1" dirty="0" smtClean="0"/>
          </a:p>
          <a:p>
            <a:pPr fontAlgn="base"/>
            <a:r>
              <a:rPr lang="ru-RU" sz="3600" i="1" dirty="0" smtClean="0"/>
              <a:t>компонентов</a:t>
            </a:r>
            <a:r>
              <a:rPr lang="ru-RU" sz="3600" i="1" dirty="0"/>
              <a:t> речевой системы, </a:t>
            </a:r>
            <a:endParaRPr lang="ru-RU" sz="3600" i="1" dirty="0" smtClean="0"/>
          </a:p>
          <a:p>
            <a:pPr fontAlgn="base"/>
            <a:r>
              <a:rPr lang="ru-RU" sz="3600" i="1" dirty="0" smtClean="0"/>
              <a:t>их</a:t>
            </a:r>
            <a:r>
              <a:rPr lang="ru-RU" sz="3600" i="1" dirty="0"/>
              <a:t> характера, глубины </a:t>
            </a:r>
            <a:r>
              <a:rPr lang="ru-RU" sz="3600" i="1" dirty="0" smtClean="0"/>
              <a:t>и  степени</a:t>
            </a:r>
            <a:r>
              <a:rPr lang="ru-RU" sz="3600" i="1" dirty="0"/>
              <a:t>, а также компенсаторных возможностей, определение маршрута </a:t>
            </a:r>
            <a:r>
              <a:rPr lang="ru-RU" sz="3600" i="1" dirty="0" smtClean="0"/>
              <a:t>индивидуального</a:t>
            </a:r>
          </a:p>
          <a:p>
            <a:pPr fontAlgn="base"/>
            <a:r>
              <a:rPr lang="ru-RU" sz="3600" i="1" dirty="0" smtClean="0"/>
              <a:t>развития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6797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  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Задачи логопедического обследования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диагностика уровня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разных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сторон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углублённое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 недостатков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  или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иных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компонентов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речевой системы, анализ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качественной </a:t>
            </a:r>
          </a:p>
          <a:p>
            <a:pPr marL="0" indent="0" fontAlgn="base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специфики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недостаточности речевого развития;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выявление компенсаторных возможностей 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прогнозирова-ния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успешности обучения на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последующих этапах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констатация общего уровня речевого развития, специфики нарушений для определения программы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форм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маршрута индивидуальной логопедической работы.</a:t>
            </a: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6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628800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В ходе обследования </a:t>
            </a:r>
            <a:endParaRPr lang="ru-RU" sz="4800" dirty="0" smtClean="0"/>
          </a:p>
          <a:p>
            <a:pPr algn="ctr"/>
            <a:r>
              <a:rPr lang="ru-RU" sz="4800" dirty="0" smtClean="0"/>
              <a:t>используется</a:t>
            </a:r>
            <a:r>
              <a:rPr lang="ru-RU" sz="4800" dirty="0"/>
              <a:t> </a:t>
            </a:r>
            <a:endParaRPr lang="ru-RU" sz="4800" dirty="0" smtClean="0"/>
          </a:p>
          <a:p>
            <a:pPr algn="ctr"/>
            <a:r>
              <a:rPr lang="ru-RU" sz="4800" dirty="0" smtClean="0"/>
              <a:t>системный</a:t>
            </a:r>
            <a:r>
              <a:rPr lang="ru-RU" sz="4800" dirty="0"/>
              <a:t> подход</a:t>
            </a:r>
          </a:p>
        </p:txBody>
      </p:sp>
    </p:spTree>
    <p:extLst>
      <p:ext uri="{BB962C8B-B14F-4D97-AF65-F5344CB8AC3E}">
        <p14:creationId xmlns:p14="http://schemas.microsoft.com/office/powerpoint/2010/main" val="182980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i="1" dirty="0"/>
              <a:t>Задачи </a:t>
            </a:r>
            <a:r>
              <a:rPr lang="ru-RU" b="1" i="1" dirty="0" smtClean="0"/>
              <a:t>логопедического</a:t>
            </a:r>
            <a:br>
              <a:rPr lang="ru-RU" b="1" i="1" dirty="0" smtClean="0"/>
            </a:br>
            <a:r>
              <a:rPr lang="ru-RU" b="1" i="1" dirty="0"/>
              <a:t> обследования</a:t>
            </a:r>
            <a:r>
              <a:rPr lang="ru-RU" b="1" dirty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99907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/>
              <a:t>В ходе обследования используется системный подход выявляется </a:t>
            </a:r>
            <a:r>
              <a:rPr lang="ru-RU" sz="2000" b="1" dirty="0" smtClean="0"/>
              <a:t>не только</a:t>
            </a:r>
            <a:r>
              <a:rPr lang="ru-RU" sz="2000" b="1" dirty="0"/>
              <a:t> нарушенный компонент речевой деятельности, но и его взаимосвязь </a:t>
            </a:r>
            <a:r>
              <a:rPr lang="ru-RU" sz="2000" b="1" dirty="0" smtClean="0"/>
              <a:t> с другими</a:t>
            </a:r>
            <a:r>
              <a:rPr lang="ru-RU" sz="2000" b="1" dirty="0"/>
              <a:t> нарушениями </a:t>
            </a:r>
            <a:r>
              <a:rPr lang="ru-RU" sz="2000" b="1" dirty="0" smtClean="0"/>
              <a:t>или сохранными</a:t>
            </a:r>
            <a:r>
              <a:rPr lang="ru-RU" sz="2000" b="1" dirty="0"/>
              <a:t> </a:t>
            </a:r>
            <a:r>
              <a:rPr lang="ru-RU" sz="2000" b="1" dirty="0" smtClean="0"/>
              <a:t>компонентами</a:t>
            </a:r>
          </a:p>
          <a:p>
            <a:pPr fontAlgn="base"/>
            <a:r>
              <a:rPr lang="ru-RU" sz="2000" b="1" dirty="0"/>
              <a:t> речи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pPr fontAlgn="base"/>
            <a:r>
              <a:rPr lang="ru-RU" sz="2000" b="1" i="1" dirty="0"/>
              <a:t>   </a:t>
            </a:r>
            <a:r>
              <a:rPr lang="ru-RU" sz="2000" dirty="0"/>
              <a:t>В ходе обследования </a:t>
            </a:r>
            <a:r>
              <a:rPr lang="ru-RU" sz="2000" dirty="0" smtClean="0"/>
              <a:t>используется 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ru-RU" sz="2000" dirty="0" smtClean="0"/>
              <a:t>изучение</a:t>
            </a:r>
            <a:r>
              <a:rPr lang="ru-RU" sz="2000" dirty="0"/>
              <a:t> документации (предварительный анализ документов позволяет </a:t>
            </a:r>
            <a:r>
              <a:rPr lang="ru-RU" sz="2000" dirty="0" smtClean="0"/>
              <a:t>построить  </a:t>
            </a:r>
            <a:r>
              <a:rPr lang="ru-RU" sz="2000" dirty="0"/>
              <a:t> </a:t>
            </a:r>
            <a:r>
              <a:rPr lang="ru-RU" sz="2000" dirty="0" smtClean="0"/>
              <a:t>гипотезу   обследования</a:t>
            </a:r>
            <a:r>
              <a:rPr lang="ru-RU" sz="2000" dirty="0"/>
              <a:t> с целью </a:t>
            </a:r>
            <a:r>
              <a:rPr lang="ru-RU" sz="2000" dirty="0" smtClean="0"/>
              <a:t>выявления</a:t>
            </a:r>
          </a:p>
          <a:p>
            <a:pPr fontAlgn="base"/>
            <a:r>
              <a:rPr lang="ru-RU" sz="2000" dirty="0" smtClean="0"/>
              <a:t>       речевой проблематики);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ru-RU" sz="2000" dirty="0" smtClean="0"/>
              <a:t>метод</a:t>
            </a:r>
            <a:r>
              <a:rPr lang="ru-RU" sz="2000" dirty="0"/>
              <a:t> беседы (в ходе беседы выясняется речевое окружение ребенка, </a:t>
            </a:r>
            <a:endParaRPr lang="ru-RU" sz="2000" dirty="0" smtClean="0"/>
          </a:p>
          <a:p>
            <a:pPr fontAlgn="base"/>
            <a:r>
              <a:rPr lang="ru-RU" sz="2000" dirty="0" smtClean="0"/>
              <a:t>сведения</a:t>
            </a:r>
            <a:r>
              <a:rPr lang="ru-RU" sz="2000" dirty="0"/>
              <a:t> о раннем </a:t>
            </a:r>
            <a:r>
              <a:rPr lang="ru-RU" sz="2000" dirty="0" smtClean="0"/>
              <a:t>речевом  развитии</a:t>
            </a:r>
            <a:r>
              <a:rPr lang="ru-RU" sz="2000" dirty="0"/>
              <a:t>, осознаёт ли он свой </a:t>
            </a:r>
            <a:r>
              <a:rPr lang="ru-RU" sz="2000" dirty="0" smtClean="0"/>
              <a:t>речевой</a:t>
            </a:r>
          </a:p>
          <a:p>
            <a:pPr fontAlgn="base"/>
            <a:r>
              <a:rPr lang="ru-RU" sz="2000" dirty="0" smtClean="0"/>
              <a:t>недостаток</a:t>
            </a:r>
            <a:r>
              <a:rPr lang="ru-RU" sz="2000" dirty="0"/>
              <a:t>,  </a:t>
            </a:r>
            <a:r>
              <a:rPr lang="ru-RU" sz="2000" dirty="0" smtClean="0"/>
              <a:t>  какие</a:t>
            </a:r>
            <a:r>
              <a:rPr lang="ru-RU" sz="2000" dirty="0"/>
              <a:t> он испытывает трудности в обучении и т.д.);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ru-RU" sz="2000" dirty="0" smtClean="0"/>
              <a:t>логопедическое</a:t>
            </a:r>
            <a:r>
              <a:rPr lang="ru-RU" sz="2000" dirty="0"/>
              <a:t> тестирование;</a:t>
            </a:r>
          </a:p>
          <a:p>
            <a:pPr marL="342900" indent="-342900" fontAlgn="base">
              <a:buFont typeface="Wingdings" panose="05000000000000000000" pitchFamily="2" charset="2"/>
              <a:buChar char="ü"/>
            </a:pPr>
            <a:r>
              <a:rPr lang="ru-RU" sz="2000" dirty="0"/>
              <a:t> метод наблюдений</a:t>
            </a:r>
          </a:p>
        </p:txBody>
      </p:sp>
    </p:spTree>
    <p:extLst>
      <p:ext uri="{BB962C8B-B14F-4D97-AF65-F5344CB8AC3E}">
        <p14:creationId xmlns:p14="http://schemas.microsoft.com/office/powerpoint/2010/main" val="16952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20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Логопедическое обследование в условиях ТПМПК </vt:lpstr>
      <vt:lpstr>Процедура обследования ребенка  на </vt:lpstr>
      <vt:lpstr>Цель обследования </vt:lpstr>
      <vt:lpstr>Содержание обследования ребёнка специалистами ТПМПК </vt:lpstr>
      <vt:lpstr>  Логопедическое обследование </vt:lpstr>
      <vt:lpstr>Цель логопедического обследования  </vt:lpstr>
      <vt:lpstr>    Задачи логопедического обследования: </vt:lpstr>
      <vt:lpstr>Презентация PowerPoint</vt:lpstr>
      <vt:lpstr>Задачи логопедического  обследования:</vt:lpstr>
      <vt:lpstr>   Каждый ребёнок должен  обследоваться индивидуально, в зависимости от характера и  тяжести речевого нарушения, с выборочным использованием  стандартных логопедических заданий. </vt:lpstr>
      <vt:lpstr>Примерная схема обследования .</vt:lpstr>
      <vt:lpstr>Презентация PowerPoint</vt:lpstr>
      <vt:lpstr>Презентация PowerPoint</vt:lpstr>
      <vt:lpstr>Презентация PowerPoint</vt:lpstr>
      <vt:lpstr>Презентация PowerPoint</vt:lpstr>
      <vt:lpstr>   На основании результатов  обследования составляется  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обследование в условиях ПМПК </dc:title>
  <dc:creator>User</dc:creator>
  <cp:lastModifiedBy>user</cp:lastModifiedBy>
  <cp:revision>15</cp:revision>
  <dcterms:created xsi:type="dcterms:W3CDTF">2015-09-28T13:58:03Z</dcterms:created>
  <dcterms:modified xsi:type="dcterms:W3CDTF">2019-12-10T12:08:19Z</dcterms:modified>
</cp:coreProperties>
</file>