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Консультация для родителей на тему: «РОЛЬ МАЛЫХ ФОЛЬКЛОРНЫХ ФОРМ В ЖИЗНИ ДЕТЕЙ РАННЕГО ВОЗРАСТА»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510832" cy="338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5694449"/>
            <a:ext cx="4756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Красильникова Ольга Юрьевна</a:t>
            </a:r>
          </a:p>
          <a:p>
            <a:r>
              <a:rPr lang="ru-RU" dirty="0" smtClean="0"/>
              <a:t>Воспитатель МДОУ « Детский сад № 294»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76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3723" y="332656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Фольклор — это коллективное художественное творчество народа. Поэтическое народное творчество веками вбирало в себя жизненный опыт, коллективную мудрость трудящихся масс и передавало их младшим поколениям, активно пропагандируя высокие нравственные нормы и эстетические идеалы. Фольклорные произведения, начиная с колыбельных песенок,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кончая пословицами, сказками, дают детям уроки на всю жизнь: уроки нравственности, трудолюбия, доброты, дружбы, взаимопомощи.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Фольклор даёт возможность познакомить детей с животными, которых они видели только на картинке, формируют представления о диких животных, птицах и их повадках. Фольклорные произведения учат детей понимать “доброе” и “злое”, противостоять плохому, активно защищать слабых, проявлять заботу, великодушие к природе. Через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песенки у малышей складываются более глубокие представления о плодотворном труде человека.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Фольклор для детей созданный взрослыми включает в себя колыбельные песни,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прибаутки, сказочки. Это первые художественные произведения, которые слышит ребенок. Знакомство с ними обогащает его чувства, речь, формирует отношение к окружающему миру, играет неоценимую роль во всестороннем развитии.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Словесное русское народное творчество заключает в себе большие поэтические ценности. Припевками, песенками,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потешками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издавна пользуются для воспитания детей, особенно самых маленьких, для того, чтобы привлечь их внимание, успокоить, развеселить, поговорить.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Особую значимость приобретает фольклор в первые дни жизни ребенка в детском саду. В период привыкания к новой обстановке, когда малыш скучает по дому, маме, еще не может общаться с другими детьми, взрослыми. В этот период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становятся просто незаменимыми. С помощью них легче установить контакт с ребенком, вызвать у него положительные эмоции. Вместе с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потешками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дети причесываются, одеваются на прогулку, умываются, кушают и играют.</a:t>
            </a:r>
            <a:endParaRPr lang="ru-RU" sz="16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4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6409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в пальчиковых играх с детьми. С помощью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дети легче и лучше запоминают животных, их повадки, внешний вид. При этом хорошо тренируется память.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результате общения с фольклорными произведениями ребенку передаются их настроения и чувства: радость, тревога, сожаление, грусть, нежность. Они расширяют словарный запас, учат малыша слушать.</a:t>
            </a: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 время умывания под звуки напевных слов малыш даст себя умыть: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Щечки мыли?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Глазки мыли?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Ручки мыли?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ДА!!!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теперь мы чистые-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Зайчики пушистые!</a:t>
            </a:r>
          </a:p>
          <a:p>
            <a:pPr algn="just">
              <a:buFont typeface="Arial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Знаем, знаем да, да, да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Где тут прячется вода!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Выходи, водица,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пришли умыться!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Моем руки дружно,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Нам обедать нужно.</a:t>
            </a:r>
          </a:p>
          <a:p>
            <a:pPr algn="just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Кормление -очень важный момент в жизни каждого малыша. Использование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поможет сделать процесс еды веселым и непринужденным.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у нас есть ложки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Волшебные немножко.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Вот — тарелка, вот — еда.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осталось и следа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24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/>
              <a:buChar char="•"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**</a:t>
            </a:r>
          </a:p>
          <a:p>
            <a:pPr lvl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 обеда подошел,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Сели деточки за стол.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Бери ложку, бери хлеб,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скорее за обед.</a:t>
            </a:r>
          </a:p>
          <a:p>
            <a:pPr lvl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аппетитом мы едим,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Большими вырасти хотим.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Одевание на прогулку.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хочешь прогуляться,</a:t>
            </a:r>
          </a:p>
          <a:p>
            <a:pPr lvl="0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Нужно быстро одеваться,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Дверцу шкафа открывай,</a:t>
            </a:r>
            <a:b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одежду доставай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rgbClr val="000000"/>
                </a:solidFill>
                <a:latin typeface="Georgia"/>
              </a:rPr>
              <a:t>Любимое </a:t>
            </a:r>
            <a:r>
              <a:rPr lang="ru-RU" sz="1600" b="1" dirty="0">
                <a:solidFill>
                  <a:srgbClr val="000000"/>
                </a:solidFill>
                <a:latin typeface="Georgia"/>
              </a:rPr>
              <a:t>девочками </a:t>
            </a:r>
            <a:r>
              <a:rPr lang="ru-RU" sz="1600" b="1" dirty="0" err="1">
                <a:solidFill>
                  <a:srgbClr val="000000"/>
                </a:solidFill>
                <a:latin typeface="Georgia"/>
              </a:rPr>
              <a:t>заплетание</a:t>
            </a:r>
            <a:r>
              <a:rPr lang="ru-RU" sz="1600" b="1" dirty="0">
                <a:solidFill>
                  <a:srgbClr val="000000"/>
                </a:solidFill>
                <a:latin typeface="Georgia"/>
              </a:rPr>
              <a:t> кос превращается в волшебный ритуал</a:t>
            </a:r>
            <a:r>
              <a:rPr lang="ru-RU" sz="1600" b="1" dirty="0" smtClean="0">
                <a:solidFill>
                  <a:srgbClr val="000000"/>
                </a:solidFill>
                <a:latin typeface="Georgia"/>
              </a:rPr>
              <a:t>:</a:t>
            </a:r>
          </a:p>
          <a:p>
            <a:pPr algn="just"/>
            <a:endParaRPr lang="ru-RU" sz="1600" dirty="0">
              <a:solidFill>
                <a:srgbClr val="000000"/>
              </a:solidFill>
              <a:latin typeface="Georgia"/>
            </a:endParaRPr>
          </a:p>
          <a:p>
            <a:r>
              <a:rPr lang="ru-RU" sz="1600" dirty="0">
                <a:solidFill>
                  <a:srgbClr val="000000"/>
                </a:solidFill>
                <a:latin typeface="Georgia"/>
              </a:rPr>
              <a:t>Расти коса до пояса,</a:t>
            </a:r>
            <a:br>
              <a:rPr lang="ru-RU" sz="1600" dirty="0">
                <a:solidFill>
                  <a:srgbClr val="000000"/>
                </a:solidFill>
                <a:latin typeface="Georgia"/>
              </a:rPr>
            </a:br>
            <a:r>
              <a:rPr lang="ru-RU" sz="1600" dirty="0">
                <a:solidFill>
                  <a:srgbClr val="000000"/>
                </a:solidFill>
                <a:latin typeface="Georgia"/>
              </a:rPr>
              <a:t>Не вырони ни волоса.</a:t>
            </a:r>
            <a:br>
              <a:rPr lang="ru-RU" sz="1600" dirty="0">
                <a:solidFill>
                  <a:srgbClr val="000000"/>
                </a:solidFill>
                <a:latin typeface="Georgia"/>
              </a:rPr>
            </a:br>
            <a:r>
              <a:rPr lang="ru-RU" sz="1600" dirty="0">
                <a:solidFill>
                  <a:srgbClr val="000000"/>
                </a:solidFill>
                <a:latin typeface="Georgia"/>
              </a:rPr>
              <a:t>Расти, коса, не путайся,</a:t>
            </a:r>
            <a:br>
              <a:rPr lang="ru-RU" sz="1600" dirty="0">
                <a:solidFill>
                  <a:srgbClr val="000000"/>
                </a:solidFill>
                <a:latin typeface="Georgia"/>
              </a:rPr>
            </a:br>
            <a:r>
              <a:rPr lang="ru-RU" sz="1600" dirty="0">
                <a:solidFill>
                  <a:srgbClr val="000000"/>
                </a:solidFill>
                <a:latin typeface="Georgia"/>
              </a:rPr>
              <a:t>Маму, дочка, слушайся.</a:t>
            </a:r>
          </a:p>
          <a:p>
            <a:pPr algn="just">
              <a:buFont typeface="Arial"/>
              <a:buChar char="•"/>
            </a:pPr>
            <a:r>
              <a:rPr lang="ru-RU" sz="1600" dirty="0">
                <a:solidFill>
                  <a:srgbClr val="000000"/>
                </a:solidFill>
                <a:latin typeface="Georgia"/>
              </a:rPr>
              <a:t>**</a:t>
            </a:r>
          </a:p>
          <a:p>
            <a:r>
              <a:rPr lang="ru-RU" sz="1600" dirty="0">
                <a:solidFill>
                  <a:srgbClr val="000000"/>
                </a:solidFill>
                <a:latin typeface="Georgia"/>
              </a:rPr>
              <a:t>Чешу, чешу </a:t>
            </a:r>
            <a:r>
              <a:rPr lang="ru-RU" sz="1600" dirty="0" err="1">
                <a:solidFill>
                  <a:srgbClr val="000000"/>
                </a:solidFill>
                <a:latin typeface="Georgia"/>
              </a:rPr>
              <a:t>волосоньки</a:t>
            </a:r>
            <a:r>
              <a:rPr lang="ru-RU" sz="1600" dirty="0">
                <a:solidFill>
                  <a:srgbClr val="000000"/>
                </a:solidFill>
                <a:latin typeface="Georgia"/>
              </a:rPr>
              <a:t>,</a:t>
            </a:r>
            <a:br>
              <a:rPr lang="ru-RU" sz="1600" dirty="0">
                <a:solidFill>
                  <a:srgbClr val="000000"/>
                </a:solidFill>
                <a:latin typeface="Georgia"/>
              </a:rPr>
            </a:br>
            <a:r>
              <a:rPr lang="ru-RU" sz="1600" dirty="0">
                <a:solidFill>
                  <a:srgbClr val="000000"/>
                </a:solidFill>
                <a:latin typeface="Georgia"/>
              </a:rPr>
              <a:t>Расчесываю </a:t>
            </a:r>
            <a:r>
              <a:rPr lang="ru-RU" sz="1600" dirty="0" err="1">
                <a:solidFill>
                  <a:srgbClr val="000000"/>
                </a:solidFill>
                <a:latin typeface="Georgia"/>
              </a:rPr>
              <a:t>косоньки</a:t>
            </a:r>
            <a:r>
              <a:rPr lang="ru-RU" sz="1600" dirty="0">
                <a:solidFill>
                  <a:srgbClr val="000000"/>
                </a:solidFill>
                <a:latin typeface="Georgia"/>
              </a:rPr>
              <a:t>!</a:t>
            </a:r>
            <a:br>
              <a:rPr lang="ru-RU" sz="1600" dirty="0">
                <a:solidFill>
                  <a:srgbClr val="000000"/>
                </a:solidFill>
                <a:latin typeface="Georgia"/>
              </a:rPr>
            </a:br>
            <a:r>
              <a:rPr lang="ru-RU" sz="1600" dirty="0">
                <a:solidFill>
                  <a:srgbClr val="000000"/>
                </a:solidFill>
                <a:latin typeface="Georgia"/>
              </a:rPr>
              <a:t>Что мы делаем расческой?</a:t>
            </a:r>
            <a:br>
              <a:rPr lang="ru-RU" sz="1600" dirty="0">
                <a:solidFill>
                  <a:srgbClr val="000000"/>
                </a:solidFill>
                <a:latin typeface="Georgia"/>
              </a:rPr>
            </a:br>
            <a:r>
              <a:rPr lang="ru-RU" sz="1600" dirty="0">
                <a:solidFill>
                  <a:srgbClr val="000000"/>
                </a:solidFill>
                <a:latin typeface="Georgia"/>
              </a:rPr>
              <a:t>Тане делаем прическу.</a:t>
            </a:r>
          </a:p>
          <a:p>
            <a:pPr lvl="0"/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3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6" y="476672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Georgia"/>
              </a:rPr>
              <a:t>Родители, лаская своего ребенка, играя с ним, могут напевать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потешки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 или проговаривать их детям. Ласковое обращение к ребенку — создает эмоциональный положительный фон, снимает напряжение, успокаивает и радует ребенка, ребенок спокойно засыпает.</a:t>
            </a:r>
          </a:p>
          <a:p>
            <a:r>
              <a:rPr lang="ru-RU" dirty="0">
                <a:solidFill>
                  <a:srgbClr val="000000"/>
                </a:solidFill>
                <a:latin typeface="Georgia"/>
              </a:rPr>
              <a:t>- Люли- люли,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люленьки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Прилетели гуленьки.</a:t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Сели гули на кровать,</a:t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Стали гули ворковать,</a:t>
            </a:r>
          </a:p>
          <a:p>
            <a:r>
              <a:rPr lang="ru-RU" dirty="0">
                <a:solidFill>
                  <a:srgbClr val="000000"/>
                </a:solidFill>
                <a:latin typeface="Georgia"/>
              </a:rPr>
              <a:t>Стали гули ворковать.</a:t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Детку тихо усыплять</a:t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Спи малютка почивай,</a:t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Спи тихонько </a:t>
            </a:r>
            <a:r>
              <a:rPr lang="ru-RU" dirty="0" smtClean="0">
                <a:solidFill>
                  <a:srgbClr val="000000"/>
                </a:solidFill>
                <a:latin typeface="Georgia"/>
              </a:rPr>
              <a:t>отдыхай</a:t>
            </a:r>
          </a:p>
          <a:p>
            <a:endParaRPr lang="ru-RU" dirty="0">
              <a:solidFill>
                <a:srgbClr val="000000"/>
              </a:solidFill>
              <a:latin typeface="Georgia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Georgia"/>
              </a:rPr>
              <a:t>Хорошо успокаивает расшалившегося малыша игры с пальчиками</a:t>
            </a:r>
            <a:r>
              <a:rPr lang="ru-RU" dirty="0" smtClean="0">
                <a:solidFill>
                  <a:srgbClr val="000000"/>
                </a:solidFill>
                <a:latin typeface="Georgia"/>
              </a:rPr>
              <a:t>.</a:t>
            </a:r>
          </a:p>
          <a:p>
            <a:pPr algn="just"/>
            <a:endParaRPr lang="ru-RU" dirty="0">
              <a:solidFill>
                <a:srgbClr val="000000"/>
              </a:solidFill>
              <a:latin typeface="Georgia"/>
            </a:endParaRPr>
          </a:p>
          <a:p>
            <a:r>
              <a:rPr lang="ru-RU" dirty="0">
                <a:solidFill>
                  <a:srgbClr val="000000"/>
                </a:solidFill>
                <a:latin typeface="Georgia"/>
              </a:rPr>
              <a:t>Этот пальчик – дедушка 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(показывает большой палец)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Этот пальчик – бабушка, 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(показывает указательный палец)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Этот пальчик – папочка, 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(показывает средний палец)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Этот пальчик – мамочка, 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(показывает безымянный палец)</a:t>
            </a:r>
            <a:endParaRPr lang="ru-RU" dirty="0">
              <a:solidFill>
                <a:srgbClr val="000000"/>
              </a:solidFill>
              <a:latin typeface="Georgia"/>
            </a:endParaRPr>
          </a:p>
          <a:p>
            <a:r>
              <a:rPr lang="ru-RU" dirty="0">
                <a:solidFill>
                  <a:srgbClr val="000000"/>
                </a:solidFill>
                <a:latin typeface="Georgia"/>
              </a:rPr>
              <a:t>Этот пальчик – наш малыш, </a:t>
            </a:r>
            <a:r>
              <a:rPr lang="ru-RU" i="1" dirty="0">
                <a:solidFill>
                  <a:srgbClr val="000000"/>
                </a:solidFill>
                <a:latin typeface="Georgia"/>
              </a:rPr>
              <a:t>(показывает мизинец)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/>
            </a:r>
            <a:br>
              <a:rPr lang="ru-RU" dirty="0">
                <a:solidFill>
                  <a:srgbClr val="000000"/>
                </a:solidFill>
                <a:latin typeface="Georgia"/>
              </a:rPr>
            </a:br>
            <a:r>
              <a:rPr lang="ru-RU" dirty="0">
                <a:solidFill>
                  <a:srgbClr val="000000"/>
                </a:solidFill>
                <a:latin typeface="Georgia"/>
              </a:rPr>
              <a:t>А зовут его ……</a:t>
            </a:r>
            <a:endParaRPr lang="ru-RU" b="0" i="0" dirty="0">
              <a:solidFill>
                <a:srgbClr val="000000"/>
              </a:solidFill>
              <a:effectLst/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93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39325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Georgia"/>
              </a:rPr>
              <a:t>Знакомя детей с разными фольклорными жанрами, мы обогащаем речь детей живостью, образностью, краткостью и меткостью выражений, способствуя воспитанию детей на народной мудрости. Адресованные детям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потешки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, песенки,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попевки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, звучат, как ласковый говорок, выражая заботу, нежность, веру в благополучное будущее. Именно это и нравится детям в малых формах фольклора. Они удовлетворяют рано возникшую у ребенка потребность в художественном слове.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Georgia"/>
              </a:rPr>
              <a:t>Произведения устного народного творчества — это богатство и украшение нашей речи. Они создавались народом и передавались из уст в уста. По словам А.П. Усовой "словесное русское народное творчество заключает в себе поэтические ценности". Его влияние на развитие речи детей неоспоримо. С помощью устного народного творчества можно решать практически все задачи методики развития речи и наряду с основными методами и приемами речевого развития.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Georgia"/>
              </a:rPr>
              <a:t>Большое количество фольклорных жанров позволяет развлекать, развивать и обучать малыша ненавязчиво и разнообразно. Не пренебрегайте простыми стишками, сказками,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потешками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, песенками – в скрытой и игровой форме они учат маленького человека жизни.</a:t>
            </a:r>
            <a:endParaRPr lang="ru-RU" b="0" i="0" dirty="0">
              <a:solidFill>
                <a:srgbClr val="000000"/>
              </a:solidFill>
              <a:effectLst/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2826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Georgia"/>
              </a:rPr>
              <a:t>Литература:</a:t>
            </a:r>
            <a:endParaRPr lang="ru-RU" dirty="0">
              <a:solidFill>
                <a:srgbClr val="000000"/>
              </a:solidFill>
              <a:latin typeface="Georgia"/>
            </a:endParaRP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Georgia"/>
              </a:rPr>
              <a:t>3. Л. Павлова </a:t>
            </a:r>
            <a:r>
              <a:rPr lang="ru-RU" b="1" i="1" dirty="0">
                <a:solidFill>
                  <a:srgbClr val="000000"/>
                </a:solidFill>
                <a:latin typeface="Georgia"/>
              </a:rPr>
              <a:t>«Фольклор для маленьких»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 </a:t>
            </a:r>
            <a:r>
              <a:rPr lang="ru-RU" b="1" i="1" dirty="0">
                <a:solidFill>
                  <a:srgbClr val="000000"/>
                </a:solidFill>
                <a:latin typeface="Georgia"/>
              </a:rPr>
              <a:t>«ДВ»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 – 1990 № 4, 1990 № 7, 1990 № 12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Georgia"/>
              </a:rPr>
              <a:t>Аникина “Мудрость народная: жизнь человека в русском фольклоре — </a:t>
            </a:r>
            <a:r>
              <a:rPr lang="ru-RU" dirty="0" err="1">
                <a:solidFill>
                  <a:srgbClr val="000000"/>
                </a:solidFill>
                <a:latin typeface="Georgia"/>
              </a:rPr>
              <a:t>Вып</a:t>
            </a:r>
            <a:r>
              <a:rPr lang="ru-RU" dirty="0">
                <a:solidFill>
                  <a:srgbClr val="000000"/>
                </a:solidFill>
                <a:latin typeface="Georgia"/>
              </a:rPr>
              <a:t>. 1, 1995.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Georgia"/>
              </a:rPr>
              <a:t>Скворцова Л. “Формирования у детей интереса к русскому фольклору” Дошкольное воспитание, 2004. -</a:t>
            </a:r>
            <a:endParaRPr lang="ru-RU" b="0" i="0" dirty="0">
              <a:solidFill>
                <a:srgbClr val="000000"/>
              </a:solidFill>
              <a:effectLst/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29239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</TotalTime>
  <Words>481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Консультация для родителей на тему: «РОЛЬ МАЛЫХ ФОЛЬКЛОРНЫХ ФОРМ В ЖИЗНИ ДЕТЕЙ РАННЕГО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на тему: «РОЛЬ МАЛЫХ ФОЛЬКЛОРНЫХ ФОРМ В ЖИЗНИ ДЕТЕЙ РАННЕГО ВОЗРАСТА»</dc:title>
  <dc:creator>КВА</dc:creator>
  <cp:lastModifiedBy>КВА</cp:lastModifiedBy>
  <cp:revision>2</cp:revision>
  <dcterms:created xsi:type="dcterms:W3CDTF">2019-12-03T12:33:14Z</dcterms:created>
  <dcterms:modified xsi:type="dcterms:W3CDTF">2019-12-03T12:49:58Z</dcterms:modified>
</cp:coreProperties>
</file>