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7" r:id="rId1"/>
  </p:sldMasterIdLst>
  <p:sldIdLst>
    <p:sldId id="261" r:id="rId2"/>
    <p:sldId id="257" r:id="rId3"/>
    <p:sldId id="260" r:id="rId4"/>
    <p:sldId id="274" r:id="rId5"/>
    <p:sldId id="266" r:id="rId6"/>
    <p:sldId id="265" r:id="rId7"/>
    <p:sldId id="267" r:id="rId8"/>
    <p:sldId id="268" r:id="rId9"/>
    <p:sldId id="262" r:id="rId10"/>
    <p:sldId id="270" r:id="rId11"/>
    <p:sldId id="272" r:id="rId12"/>
    <p:sldId id="269" r:id="rId13"/>
    <p:sldId id="271" r:id="rId14"/>
    <p:sldId id="263" r:id="rId15"/>
    <p:sldId id="264" r:id="rId16"/>
    <p:sldId id="273"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606" autoAdjust="0"/>
  </p:normalViewPr>
  <p:slideViewPr>
    <p:cSldViewPr snapToGrid="0">
      <p:cViewPr varScale="1">
        <p:scale>
          <a:sx n="67" d="100"/>
          <a:sy n="67" d="100"/>
        </p:scale>
        <p:origin x="834"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2872609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501949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A2AF4A-FE11-46B9-8D68-F3A445923C3B}"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06172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3885839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A2AF4A-FE11-46B9-8D68-F3A445923C3B}"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2606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29517576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12394719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3645225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3285574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708637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1932970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775400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316377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538395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C03CFB5-8BAC-4063-94B8-2630AE020F43}" type="datetimeFigureOut">
              <a:rPr lang="ru-RU" smtClean="0"/>
              <a:pPr/>
              <a:t>10.12.2019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A2AF4A-FE11-46B9-8D68-F3A445923C3B}" type="slidenum">
              <a:rPr lang="ru-RU" smtClean="0"/>
              <a:pPr/>
              <a:t>‹#›</a:t>
            </a:fld>
            <a:endParaRPr lang="ru-RU"/>
          </a:p>
        </p:txBody>
      </p:sp>
    </p:spTree>
    <p:extLst>
      <p:ext uri="{BB962C8B-B14F-4D97-AF65-F5344CB8AC3E}">
        <p14:creationId xmlns:p14="http://schemas.microsoft.com/office/powerpoint/2010/main" val="452143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A2AF4A-FE11-46B9-8D68-F3A445923C3B}" type="slidenum">
              <a:rPr lang="ru-RU" smtClean="0"/>
              <a:pPr/>
              <a:t>‹#›</a:t>
            </a:fld>
            <a:endParaRPr lang="ru-RU"/>
          </a:p>
        </p:txBody>
      </p:sp>
      <p:sp>
        <p:nvSpPr>
          <p:cNvPr id="5" name="Date Placeholder 4"/>
          <p:cNvSpPr>
            <a:spLocks noGrp="1"/>
          </p:cNvSpPr>
          <p:nvPr>
            <p:ph type="dt" sz="half" idx="10"/>
          </p:nvPr>
        </p:nvSpPr>
        <p:spPr/>
        <p:txBody>
          <a:bodyPr/>
          <a:lstStyle/>
          <a:p>
            <a:fld id="{4C03CFB5-8BAC-4063-94B8-2630AE020F43}" type="datetimeFigureOut">
              <a:rPr lang="ru-RU" smtClean="0"/>
              <a:pPr/>
              <a:t>10.12.2019</a:t>
            </a:fld>
            <a:endParaRPr lang="ru-RU"/>
          </a:p>
        </p:txBody>
      </p:sp>
    </p:spTree>
    <p:extLst>
      <p:ext uri="{BB962C8B-B14F-4D97-AF65-F5344CB8AC3E}">
        <p14:creationId xmlns:p14="http://schemas.microsoft.com/office/powerpoint/2010/main" val="643768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C03CFB5-8BAC-4063-94B8-2630AE020F43}" type="datetimeFigureOut">
              <a:rPr lang="ru-RU" smtClean="0"/>
              <a:pPr/>
              <a:t>10.12.2019</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6A2AF4A-FE11-46B9-8D68-F3A445923C3B}" type="slidenum">
              <a:rPr lang="ru-RU" smtClean="0"/>
              <a:pPr/>
              <a:t>‹#›</a:t>
            </a:fld>
            <a:endParaRPr lang="ru-RU"/>
          </a:p>
        </p:txBody>
      </p:sp>
    </p:spTree>
    <p:extLst>
      <p:ext uri="{BB962C8B-B14F-4D97-AF65-F5344CB8AC3E}">
        <p14:creationId xmlns:p14="http://schemas.microsoft.com/office/powerpoint/2010/main" val="3334610018"/>
      </p:ext>
    </p:extLst>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 id="2147483999" r:id="rId12"/>
    <p:sldLayoutId id="2147484000" r:id="rId13"/>
    <p:sldLayoutId id="2147484001" r:id="rId14"/>
    <p:sldLayoutId id="2147484002" r:id="rId15"/>
    <p:sldLayoutId id="214748400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33.jpeg"/></Relationships>
</file>

<file path=ppt/slides/_rels/slide16.xml.rels><?xml version="1.0" encoding="UTF-8" standalone="yes"?>
<Relationships xmlns="http://schemas.openxmlformats.org/package/2006/relationships"><Relationship Id="rId3" Type="http://schemas.openxmlformats.org/officeDocument/2006/relationships/hyperlink" Target="https://www.krugosvet.ru/enc/kultura_i_obrazovanie/izobrazitelnoe_iskusstvo/GRAFIKA.html" TargetMode="External"/><Relationship Id="rId2" Type="http://schemas.openxmlformats.org/officeDocument/2006/relationships/hyperlink" Target="https://ru.wikipedia.org/wiki/%D0%AD%D1%81%D1%82%D0%B0%D0%BC%D0%BF" TargetMode="External"/><Relationship Id="rId1" Type="http://schemas.openxmlformats.org/officeDocument/2006/relationships/slideLayout" Target="../slideLayouts/slideLayout7.xml"/><Relationship Id="rId5" Type="http://schemas.openxmlformats.org/officeDocument/2006/relationships/hyperlink" Target="https://dedpodaril.com/interesno/gravyura-na-kartone.html" TargetMode="External"/><Relationship Id="rId4" Type="http://schemas.openxmlformats.org/officeDocument/2006/relationships/hyperlink" Target="https://studfile.net/preview/5358890/page:4/"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hyperlink" Target="https://ru.wikipedia.org/wiki/%D0%A5%D1%83%D0%B4%D0%BE%D0%B6%D0%BD%D0%B8%D0%BA" TargetMode="External"/><Relationship Id="rId3" Type="http://schemas.openxmlformats.org/officeDocument/2006/relationships/hyperlink" Target="https://ru.wikipedia.org/wiki/1886_%D0%B3%D0%BE%D0%B4" TargetMode="External"/><Relationship Id="rId7" Type="http://schemas.openxmlformats.org/officeDocument/2006/relationships/hyperlink" Target="https://ru.wikipedia.org/wiki/%D0%93%D1%80%D0%B0%D0%B2%D1%91%D1%80" TargetMode="External"/><Relationship Id="rId12" Type="http://schemas.openxmlformats.org/officeDocument/2006/relationships/image" Target="../media/image7.jpeg"/><Relationship Id="rId2" Type="http://schemas.openxmlformats.org/officeDocument/2006/relationships/hyperlink" Target="https://ru.wikipedia.org/wiki/6_%D0%B0%D0%BF%D1%80%D0%B5%D0%BB%D1%8F" TargetMode="External"/><Relationship Id="rId1" Type="http://schemas.openxmlformats.org/officeDocument/2006/relationships/slideLayout" Target="../slideLayouts/slideLayout7.xml"/><Relationship Id="rId6" Type="http://schemas.openxmlformats.org/officeDocument/2006/relationships/hyperlink" Target="https://ru.wikipedia.org/wiki/%D0%98%D0%BB%D0%BB%D1%8E%D1%81%D1%82%D1%80%D0%B0%D1%82%D0%BE%D1%80" TargetMode="External"/><Relationship Id="rId11" Type="http://schemas.openxmlformats.org/officeDocument/2006/relationships/image" Target="../media/image6.png"/><Relationship Id="rId5" Type="http://schemas.openxmlformats.org/officeDocument/2006/relationships/hyperlink" Target="https://ru.wikipedia.org/wiki/1943_%D0%B3%D0%BE%D0%B4" TargetMode="External"/><Relationship Id="rId10" Type="http://schemas.openxmlformats.org/officeDocument/2006/relationships/image" Target="../media/image5.jpeg"/><Relationship Id="rId4" Type="http://schemas.openxmlformats.org/officeDocument/2006/relationships/hyperlink" Target="https://ru.wikipedia.org/wiki/30_%D0%BD%D0%BE%D1%8F%D0%B1%D1%80%D1%8F" TargetMode="External"/><Relationship Id="rId9" Type="http://schemas.openxmlformats.org/officeDocument/2006/relationships/hyperlink" Target="https://ru.wikipedia.org/wiki/%D0%A5%D1%83%D0%B4%D0%BE%D0%B6%D0%BD%D0%B8%D0%BA-%D0%BC%D1%83%D0%BB%D1%8C%D1%82%D0%B8%D0%BF%D0%BB%D0%B8%D0%BA%D0%B0%D1%82%D0%BE%D1%8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Прямоугольник 3"/>
          <p:cNvSpPr/>
          <p:nvPr/>
        </p:nvSpPr>
        <p:spPr>
          <a:xfrm>
            <a:off x="858981" y="373512"/>
            <a:ext cx="8811491" cy="954107"/>
          </a:xfrm>
          <a:prstGeom prst="rect">
            <a:avLst/>
          </a:prstGeom>
        </p:spPr>
        <p:txBody>
          <a:bodyPr wrap="square">
            <a:spAutoFit/>
          </a:bodyPr>
          <a:lstStyle/>
          <a:p>
            <a:pPr lvl="0" defTabSz="914400" fontAlgn="base">
              <a:spcBef>
                <a:spcPct val="0"/>
              </a:spcBef>
              <a:spcAft>
                <a:spcPct val="0"/>
              </a:spcAft>
            </a:pPr>
            <a:r>
              <a:rPr lang="ru-RU" b="1" dirty="0">
                <a:solidFill>
                  <a:srgbClr val="00B0F0"/>
                </a:solidFill>
                <a:ea typeface="Times New Roman" pitchFamily="18" charset="0"/>
                <a:cs typeface="Arial" pitchFamily="34" charset="0"/>
              </a:rPr>
              <a:t>СМВ педагогов дошкольного  образования </a:t>
            </a:r>
          </a:p>
          <a:p>
            <a:pPr lvl="0" defTabSz="914400" fontAlgn="base">
              <a:spcBef>
                <a:spcPct val="0"/>
              </a:spcBef>
              <a:spcAft>
                <a:spcPct val="0"/>
              </a:spcAft>
            </a:pPr>
            <a:r>
              <a:rPr lang="ru-RU" b="1" dirty="0" err="1">
                <a:solidFill>
                  <a:srgbClr val="00B0F0"/>
                </a:solidFill>
                <a:ea typeface="Times New Roman" pitchFamily="18" charset="0"/>
                <a:cs typeface="Arial" pitchFamily="34" charset="0"/>
              </a:rPr>
              <a:t>Нефтеюганского</a:t>
            </a:r>
            <a:r>
              <a:rPr lang="ru-RU" b="1" dirty="0">
                <a:solidFill>
                  <a:srgbClr val="00B0F0"/>
                </a:solidFill>
                <a:ea typeface="Times New Roman" pitchFamily="18" charset="0"/>
                <a:cs typeface="Arial" pitchFamily="34" charset="0"/>
              </a:rPr>
              <a:t> района по направлению </a:t>
            </a:r>
          </a:p>
          <a:p>
            <a:pPr lvl="0" defTabSz="914400" fontAlgn="base">
              <a:spcBef>
                <a:spcPct val="0"/>
              </a:spcBef>
              <a:spcAft>
                <a:spcPct val="0"/>
              </a:spcAft>
            </a:pPr>
            <a:r>
              <a:rPr lang="ru-RU" sz="2000" b="1" dirty="0">
                <a:solidFill>
                  <a:srgbClr val="00B0F0"/>
                </a:solidFill>
                <a:ea typeface="Times New Roman" pitchFamily="18" charset="0"/>
                <a:cs typeface="Arial" pitchFamily="34" charset="0"/>
              </a:rPr>
              <a:t>«Технология художественно-эстетического воспитания» </a:t>
            </a:r>
            <a:r>
              <a:rPr lang="ru-RU" b="1" dirty="0">
                <a:solidFill>
                  <a:srgbClr val="00B0F0"/>
                </a:solidFill>
                <a:ea typeface="Times New Roman" pitchFamily="18" charset="0"/>
                <a:cs typeface="Arial" pitchFamily="34" charset="0"/>
              </a:rPr>
              <a:t>(ИЗО)</a:t>
            </a:r>
            <a:endParaRPr lang="ru-RU" b="1" dirty="0">
              <a:solidFill>
                <a:srgbClr val="00B0F0"/>
              </a:solidFill>
              <a:cs typeface="Arial" pitchFamily="34" charset="0"/>
            </a:endParaRPr>
          </a:p>
        </p:txBody>
      </p:sp>
      <p:sp>
        <p:nvSpPr>
          <p:cNvPr id="5" name="Прямоугольник 4"/>
          <p:cNvSpPr/>
          <p:nvPr/>
        </p:nvSpPr>
        <p:spPr>
          <a:xfrm rot="10800000" flipV="1">
            <a:off x="3356612" y="2109191"/>
            <a:ext cx="3816227" cy="584775"/>
          </a:xfrm>
          <a:prstGeom prst="rect">
            <a:avLst/>
          </a:prstGeom>
        </p:spPr>
        <p:txBody>
          <a:bodyPr wrap="square">
            <a:spAutoFit/>
          </a:bodyPr>
          <a:lstStyle/>
          <a:p>
            <a:pPr lvl="0" algn="ctr" defTabSz="914400" fontAlgn="base">
              <a:spcBef>
                <a:spcPct val="0"/>
              </a:spcBef>
              <a:spcAft>
                <a:spcPct val="0"/>
              </a:spcAft>
            </a:pPr>
            <a:r>
              <a:rPr lang="ru-RU" sz="3200" b="1" dirty="0">
                <a:solidFill>
                  <a:srgbClr val="0070C0"/>
                </a:solidFill>
                <a:ea typeface="Times New Roman" pitchFamily="18" charset="0"/>
                <a:cs typeface="Arial" pitchFamily="34" charset="0"/>
              </a:rPr>
              <a:t>МАСТЕР-КЛАСС</a:t>
            </a:r>
            <a:endParaRPr lang="ru-RU" sz="3200" b="1" dirty="0">
              <a:solidFill>
                <a:srgbClr val="0070C0"/>
              </a:solidFill>
              <a:cs typeface="Arial" pitchFamily="34" charset="0"/>
            </a:endParaRPr>
          </a:p>
        </p:txBody>
      </p:sp>
      <p:sp>
        <p:nvSpPr>
          <p:cNvPr id="8" name="Прямоугольник 7"/>
          <p:cNvSpPr/>
          <p:nvPr/>
        </p:nvSpPr>
        <p:spPr>
          <a:xfrm>
            <a:off x="551317" y="2809167"/>
            <a:ext cx="7611773" cy="1200329"/>
          </a:xfrm>
          <a:prstGeom prst="rect">
            <a:avLst/>
          </a:prstGeom>
        </p:spPr>
        <p:txBody>
          <a:bodyPr wrap="square">
            <a:spAutoFit/>
          </a:bodyPr>
          <a:lstStyle/>
          <a:p>
            <a:pPr algn="ctr"/>
            <a:r>
              <a:rPr lang="ru-RU" sz="3600" b="1" spc="50" dirty="0" smtClean="0">
                <a:ln w="11430"/>
                <a:solidFill>
                  <a:srgbClr val="7030A0"/>
                </a:solidFill>
                <a:effectLst>
                  <a:outerShdw blurRad="76200" dist="50800" dir="5400000" algn="tl" rotWithShape="0">
                    <a:srgbClr val="000000">
                      <a:alpha val="65000"/>
                    </a:srgbClr>
                  </a:outerShdw>
                </a:effectLst>
              </a:rPr>
              <a:t>«Гравюра на картоне – как вид графического искусства»</a:t>
            </a:r>
            <a:endParaRPr lang="ru-RU" sz="3200" b="1" spc="50" dirty="0">
              <a:ln w="11430"/>
              <a:solidFill>
                <a:srgbClr val="7030A0"/>
              </a:solidFill>
              <a:effectLst>
                <a:outerShdw blurRad="76200" dist="50800" dir="5400000" algn="tl" rotWithShape="0">
                  <a:srgbClr val="000000">
                    <a:alpha val="65000"/>
                  </a:srgbClr>
                </a:outerShdw>
              </a:effectLst>
            </a:endParaRPr>
          </a:p>
        </p:txBody>
      </p:sp>
      <p:sp>
        <p:nvSpPr>
          <p:cNvPr id="9" name="Прямоугольник 8"/>
          <p:cNvSpPr/>
          <p:nvPr/>
        </p:nvSpPr>
        <p:spPr>
          <a:xfrm>
            <a:off x="665019" y="4583532"/>
            <a:ext cx="6096000" cy="1200329"/>
          </a:xfrm>
          <a:prstGeom prst="rect">
            <a:avLst/>
          </a:prstGeom>
        </p:spPr>
        <p:txBody>
          <a:bodyPr>
            <a:spAutoFit/>
          </a:bodyPr>
          <a:lstStyle/>
          <a:p>
            <a:pPr lvl="0" algn="just" defTabSz="914400" fontAlgn="base">
              <a:spcBef>
                <a:spcPct val="0"/>
              </a:spcBef>
              <a:spcAft>
                <a:spcPct val="0"/>
              </a:spcAft>
            </a:pPr>
            <a:r>
              <a:rPr lang="ru-RU" b="1" dirty="0">
                <a:solidFill>
                  <a:srgbClr val="002060"/>
                </a:solidFill>
                <a:ea typeface="Times New Roman" pitchFamily="18" charset="0"/>
                <a:cs typeface="Times New Roman" pitchFamily="18" charset="0"/>
              </a:rPr>
              <a:t>Подготовила </a:t>
            </a:r>
          </a:p>
          <a:p>
            <a:pPr lvl="0" algn="just" defTabSz="914400" fontAlgn="base">
              <a:spcBef>
                <a:spcPct val="0"/>
              </a:spcBef>
              <a:spcAft>
                <a:spcPct val="0"/>
              </a:spcAft>
            </a:pPr>
            <a:r>
              <a:rPr lang="ru-RU" b="1" dirty="0">
                <a:solidFill>
                  <a:srgbClr val="002060"/>
                </a:solidFill>
                <a:ea typeface="Times New Roman" pitchFamily="18" charset="0"/>
                <a:cs typeface="Times New Roman" pitchFamily="18" charset="0"/>
              </a:rPr>
              <a:t>педагог </a:t>
            </a:r>
            <a:r>
              <a:rPr lang="ru-RU" b="1" dirty="0" err="1">
                <a:solidFill>
                  <a:srgbClr val="002060"/>
                </a:solidFill>
                <a:ea typeface="Times New Roman" pitchFamily="18" charset="0"/>
                <a:cs typeface="Times New Roman" pitchFamily="18" charset="0"/>
              </a:rPr>
              <a:t>доп.образования</a:t>
            </a:r>
            <a:r>
              <a:rPr lang="ru-RU" b="1" dirty="0">
                <a:solidFill>
                  <a:srgbClr val="002060"/>
                </a:solidFill>
                <a:ea typeface="Times New Roman" pitchFamily="18" charset="0"/>
                <a:cs typeface="Times New Roman" pitchFamily="18" charset="0"/>
              </a:rPr>
              <a:t> </a:t>
            </a:r>
            <a:endParaRPr lang="ru-RU" b="1" dirty="0">
              <a:solidFill>
                <a:srgbClr val="002060"/>
              </a:solidFill>
              <a:cs typeface="Arial" pitchFamily="34" charset="0"/>
            </a:endParaRPr>
          </a:p>
          <a:p>
            <a:pPr lvl="0" algn="just" defTabSz="914400" eaLnBrk="0" fontAlgn="base" hangingPunct="0">
              <a:spcBef>
                <a:spcPct val="0"/>
              </a:spcBef>
              <a:spcAft>
                <a:spcPct val="0"/>
              </a:spcAft>
            </a:pPr>
            <a:r>
              <a:rPr lang="ru-RU" b="1" dirty="0">
                <a:solidFill>
                  <a:srgbClr val="002060"/>
                </a:solidFill>
                <a:ea typeface="Times New Roman" pitchFamily="18" charset="0"/>
                <a:cs typeface="Times New Roman" pitchFamily="18" charset="0"/>
              </a:rPr>
              <a:t>НРМ ДОБУ «ЦРР – детский сад </a:t>
            </a:r>
            <a:r>
              <a:rPr lang="ru-RU" b="1" dirty="0" smtClean="0">
                <a:solidFill>
                  <a:srgbClr val="002060"/>
                </a:solidFill>
                <a:ea typeface="Times New Roman" pitchFamily="18" charset="0"/>
                <a:cs typeface="Times New Roman" pitchFamily="18" charset="0"/>
              </a:rPr>
              <a:t>«Теремок» </a:t>
            </a:r>
            <a:endParaRPr lang="ru-RU" b="1" dirty="0">
              <a:solidFill>
                <a:srgbClr val="002060"/>
              </a:solidFill>
              <a:cs typeface="Arial" pitchFamily="34" charset="0"/>
            </a:endParaRPr>
          </a:p>
          <a:p>
            <a:pPr lvl="0" algn="just" defTabSz="914400" eaLnBrk="0" fontAlgn="base" hangingPunct="0">
              <a:spcBef>
                <a:spcPct val="0"/>
              </a:spcBef>
              <a:spcAft>
                <a:spcPct val="0"/>
              </a:spcAft>
            </a:pPr>
            <a:r>
              <a:rPr lang="ru-RU" b="1" dirty="0" err="1" smtClean="0">
                <a:solidFill>
                  <a:srgbClr val="002060"/>
                </a:solidFill>
                <a:ea typeface="Times New Roman" pitchFamily="18" charset="0"/>
                <a:cs typeface="Times New Roman" pitchFamily="18" charset="0"/>
              </a:rPr>
              <a:t>Сементеева</a:t>
            </a:r>
            <a:r>
              <a:rPr lang="ru-RU" b="1" dirty="0" smtClean="0">
                <a:solidFill>
                  <a:srgbClr val="002060"/>
                </a:solidFill>
                <a:ea typeface="Times New Roman" pitchFamily="18" charset="0"/>
                <a:cs typeface="Times New Roman" pitchFamily="18" charset="0"/>
              </a:rPr>
              <a:t> Светлана Станиславовна</a:t>
            </a:r>
            <a:endParaRPr lang="ru-RU" b="1" dirty="0">
              <a:solidFill>
                <a:srgbClr val="002060"/>
              </a:solidFill>
              <a:cs typeface="Arial" pitchFamily="34" charset="0"/>
            </a:endParaRPr>
          </a:p>
        </p:txBody>
      </p:sp>
      <p:sp>
        <p:nvSpPr>
          <p:cNvPr id="10" name="Прямоугольник 9"/>
          <p:cNvSpPr/>
          <p:nvPr/>
        </p:nvSpPr>
        <p:spPr>
          <a:xfrm>
            <a:off x="3089563" y="6072853"/>
            <a:ext cx="6096000" cy="646331"/>
          </a:xfrm>
          <a:prstGeom prst="rect">
            <a:avLst/>
          </a:prstGeom>
        </p:spPr>
        <p:txBody>
          <a:bodyPr>
            <a:spAutoFit/>
          </a:bodyPr>
          <a:lstStyle/>
          <a:p>
            <a:pPr lvl="0" algn="ctr" defTabSz="914400" fontAlgn="base">
              <a:spcBef>
                <a:spcPct val="0"/>
              </a:spcBef>
              <a:spcAft>
                <a:spcPct val="0"/>
              </a:spcAft>
            </a:pPr>
            <a:r>
              <a:rPr lang="ru-RU" b="1" dirty="0" err="1">
                <a:solidFill>
                  <a:srgbClr val="002060"/>
                </a:solidFill>
                <a:ea typeface="Times New Roman" pitchFamily="18" charset="0"/>
                <a:cs typeface="Times New Roman" pitchFamily="18" charset="0"/>
              </a:rPr>
              <a:t>г.п</a:t>
            </a:r>
            <a:r>
              <a:rPr lang="ru-RU" b="1" dirty="0">
                <a:solidFill>
                  <a:srgbClr val="002060"/>
                </a:solidFill>
                <a:ea typeface="Times New Roman" pitchFamily="18" charset="0"/>
                <a:cs typeface="Times New Roman" pitchFamily="18" charset="0"/>
              </a:rPr>
              <a:t>. </a:t>
            </a:r>
            <a:r>
              <a:rPr lang="ru-RU" b="1" dirty="0" err="1">
                <a:solidFill>
                  <a:srgbClr val="002060"/>
                </a:solidFill>
                <a:ea typeface="Times New Roman" pitchFamily="18" charset="0"/>
                <a:cs typeface="Times New Roman" pitchFamily="18" charset="0"/>
              </a:rPr>
              <a:t>Пойковский</a:t>
            </a:r>
            <a:endParaRPr lang="ru-RU" b="1" dirty="0">
              <a:solidFill>
                <a:srgbClr val="002060"/>
              </a:solidFill>
              <a:cs typeface="Arial" pitchFamily="34" charset="0"/>
            </a:endParaRPr>
          </a:p>
          <a:p>
            <a:pPr lvl="0" algn="ctr" defTabSz="914400" eaLnBrk="0" fontAlgn="base" hangingPunct="0">
              <a:spcBef>
                <a:spcPct val="0"/>
              </a:spcBef>
              <a:spcAft>
                <a:spcPct val="0"/>
              </a:spcAft>
            </a:pPr>
            <a:r>
              <a:rPr lang="ru-RU" b="1" dirty="0" smtClean="0">
                <a:solidFill>
                  <a:srgbClr val="002060"/>
                </a:solidFill>
                <a:ea typeface="Times New Roman" pitchFamily="18" charset="0"/>
                <a:cs typeface="Times New Roman" pitchFamily="18" charset="0"/>
              </a:rPr>
              <a:t>2019г</a:t>
            </a:r>
            <a:r>
              <a:rPr lang="ru-RU" b="1" dirty="0">
                <a:solidFill>
                  <a:srgbClr val="002060"/>
                </a:solidFill>
                <a:ea typeface="Times New Roman" pitchFamily="18" charset="0"/>
                <a:cs typeface="Times New Roman" pitchFamily="18" charset="0"/>
              </a:rPr>
              <a:t>.</a:t>
            </a:r>
            <a:endParaRPr lang="ru-RU" b="1" dirty="0">
              <a:solidFill>
                <a:srgbClr val="002060"/>
              </a:solidFill>
              <a:cs typeface="Arial" pitchFamily="34" charset="0"/>
            </a:endParaRPr>
          </a:p>
        </p:txBody>
      </p:sp>
      <p:pic>
        <p:nvPicPr>
          <p:cNvPr id="11" name="Picture 2" descr="https://ds05.infourok.ru/uploads/ex/0466/00071ccd-0823fa3d/img1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103476" y="3612765"/>
            <a:ext cx="3870985" cy="2903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2940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13829" y="735105"/>
            <a:ext cx="5820227" cy="2323713"/>
          </a:xfrm>
          <a:prstGeom prst="rect">
            <a:avLst/>
          </a:prstGeom>
        </p:spPr>
        <p:txBody>
          <a:bodyPr wrap="square">
            <a:spAutoFit/>
          </a:bodyPr>
          <a:lstStyle/>
          <a:p>
            <a:pPr>
              <a:lnSpc>
                <a:spcPts val="1470"/>
              </a:lnSpc>
              <a:spcAft>
                <a:spcPts val="0"/>
              </a:spcAft>
            </a:pPr>
            <a:r>
              <a:rPr lang="ru-RU" sz="24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3 этап Разрезание рисунка на составные элементы и перенос их на картон</a:t>
            </a:r>
            <a:endParaRPr lang="ru-RU" sz="20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endParaRPr>
          </a:p>
          <a:p>
            <a:r>
              <a:rPr lang="ru-RU" sz="2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Рисунок необходимо разрезать на составляющие части и перенести их на картон. Картон можно использовать любой, от цветного до упаковочного и т.д. Приветствуется фактурный.</a:t>
            </a:r>
            <a:endParaRPr lang="ru-RU" sz="2400" b="1" dirty="0">
              <a:solidFill>
                <a:srgbClr val="002060"/>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0452991">
            <a:off x="903514" y="660817"/>
            <a:ext cx="3824514" cy="5520025"/>
          </a:xfrm>
          <a:prstGeom prst="rect">
            <a:avLst/>
          </a:prstGeom>
        </p:spPr>
      </p:pic>
      <p:sp>
        <p:nvSpPr>
          <p:cNvPr id="4" name="Прямоугольник 3"/>
          <p:cNvSpPr/>
          <p:nvPr/>
        </p:nvSpPr>
        <p:spPr>
          <a:xfrm>
            <a:off x="5642579" y="3730171"/>
            <a:ext cx="5983364" cy="2555508"/>
          </a:xfrm>
          <a:prstGeom prst="rect">
            <a:avLst/>
          </a:prstGeom>
        </p:spPr>
        <p:txBody>
          <a:bodyPr wrap="square">
            <a:spAutoFit/>
          </a:bodyPr>
          <a:lstStyle/>
          <a:p>
            <a:pPr>
              <a:lnSpc>
                <a:spcPts val="1470"/>
              </a:lnSpc>
              <a:spcAft>
                <a:spcPts val="0"/>
              </a:spcAft>
            </a:pPr>
            <a:r>
              <a:rPr lang="ru-RU" sz="24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4 этап Композиция</a:t>
            </a:r>
          </a:p>
          <a:p>
            <a:pPr>
              <a:spcAft>
                <a:spcPts val="0"/>
              </a:spcAft>
            </a:pPr>
            <a:r>
              <a:rPr lang="ru-RU" sz="2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На чистом формате листа А4 или А5 компонуем элементы сюжета. Начинать необходимо от больших поверхностей к малым, от дальних к ближним.</a:t>
            </a:r>
          </a:p>
          <a:p>
            <a:pPr>
              <a:lnSpc>
                <a:spcPts val="1470"/>
              </a:lnSpc>
              <a:spcAft>
                <a:spcPts val="0"/>
              </a:spcAft>
            </a:pPr>
            <a:r>
              <a:rPr lang="ru-RU" sz="2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Не забудьте оставить чистые поля (1-1,5 см).</a:t>
            </a:r>
          </a:p>
          <a:p>
            <a:pPr>
              <a:lnSpc>
                <a:spcPts val="1470"/>
              </a:lnSpc>
              <a:spcAft>
                <a:spcPts val="0"/>
              </a:spcAft>
            </a:pPr>
            <a:r>
              <a:rPr lang="ru-RU" sz="2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Подготовленную композицию приклеиваем клеем ПВА </a:t>
            </a:r>
          </a:p>
        </p:txBody>
      </p:sp>
    </p:spTree>
    <p:extLst>
      <p:ext uri="{BB962C8B-B14F-4D97-AF65-F5344CB8AC3E}">
        <p14:creationId xmlns:p14="http://schemas.microsoft.com/office/powerpoint/2010/main" val="2073524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69723" y="833801"/>
            <a:ext cx="5344511" cy="5147563"/>
          </a:xfrm>
          <a:prstGeom prst="rect">
            <a:avLst/>
          </a:prstGeom>
        </p:spPr>
        <p:txBody>
          <a:bodyPr wrap="square">
            <a:spAutoFit/>
          </a:bodyPr>
          <a:lstStyle/>
          <a:p>
            <a:pPr>
              <a:spcAft>
                <a:spcPts val="0"/>
              </a:spcAft>
            </a:pPr>
            <a:r>
              <a:rPr lang="ru-RU" sz="28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5 этап Колеровка</a:t>
            </a:r>
            <a:endParaRPr lang="ru-RU" sz="24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endParaRPr>
          </a:p>
          <a:p>
            <a:pPr>
              <a:spcAft>
                <a:spcPts val="0"/>
              </a:spcAft>
            </a:pPr>
            <a:r>
              <a:rPr lang="ru-RU" sz="2400" b="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Широкой кисточкой наносим гуашь или акварельную краску на лист с приклеенной работой. Стараемся наносить краску в небольшом количестве, чтобы не было клякс. Если есть излишки краски, то можно их убрать сухой кистью или тряпочкой. Слой краски наносится на картон толщиной 0,1–0,5 миллиметра. Бумагу наносят сверху на картон со слоем краски и начинают процесс притирки</a:t>
            </a:r>
          </a:p>
          <a:p>
            <a:pPr>
              <a:lnSpc>
                <a:spcPts val="1470"/>
              </a:lnSpc>
              <a:spcAft>
                <a:spcPts val="0"/>
              </a:spcAft>
            </a:pPr>
            <a:endParaRPr lang="ru-RU"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2389" y="384282"/>
            <a:ext cx="3987379" cy="2916093"/>
          </a:xfrm>
          <a:prstGeom prst="rect">
            <a:avLst/>
          </a:prstGeom>
        </p:spPr>
      </p:pic>
      <p:pic>
        <p:nvPicPr>
          <p:cNvPr id="4" name="Рисунок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444062">
            <a:off x="1502130" y="3465735"/>
            <a:ext cx="4178250" cy="2918785"/>
          </a:xfrm>
          <a:prstGeom prst="rect">
            <a:avLst/>
          </a:prstGeom>
        </p:spPr>
      </p:pic>
    </p:spTree>
    <p:extLst>
      <p:ext uri="{BB962C8B-B14F-4D97-AF65-F5344CB8AC3E}">
        <p14:creationId xmlns:p14="http://schemas.microsoft.com/office/powerpoint/2010/main" val="3741194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41827" y="5380672"/>
            <a:ext cx="10319657" cy="1200329"/>
          </a:xfrm>
          <a:prstGeom prst="rect">
            <a:avLst/>
          </a:prstGeom>
        </p:spPr>
        <p:txBody>
          <a:bodyPr wrap="square">
            <a:spAutoFit/>
          </a:bodyPr>
          <a:lstStyle/>
          <a:p>
            <a:r>
              <a:rPr lang="ru-RU" sz="2400" b="1" dirty="0">
                <a:solidFill>
                  <a:srgbClr val="002060"/>
                </a:solidFill>
                <a:latin typeface="Times New Roman" panose="02020603050405020304" pitchFamily="18" charset="0"/>
                <a:cs typeface="Times New Roman" panose="02020603050405020304" pitchFamily="18" charset="0"/>
              </a:rPr>
              <a:t>На картонку наносится </a:t>
            </a:r>
            <a:r>
              <a:rPr lang="ru-RU" sz="2400" b="1" dirty="0" smtClean="0">
                <a:solidFill>
                  <a:srgbClr val="002060"/>
                </a:solidFill>
                <a:latin typeface="Times New Roman" panose="02020603050405020304" pitchFamily="18" charset="0"/>
                <a:cs typeface="Times New Roman" panose="02020603050405020304" pitchFamily="18" charset="0"/>
              </a:rPr>
              <a:t>фон. </a:t>
            </a:r>
            <a:r>
              <a:rPr lang="ru-RU" sz="2400" b="1" dirty="0">
                <a:solidFill>
                  <a:srgbClr val="002060"/>
                </a:solidFill>
                <a:latin typeface="Times New Roman" panose="02020603050405020304" pitchFamily="18" charset="0"/>
                <a:cs typeface="Times New Roman" panose="02020603050405020304" pitchFamily="18" charset="0"/>
              </a:rPr>
              <a:t>Картонку нужно полностью закрасить, это может быть разноцветный или однотонный фон. Сверху наносим гуашь на листок, не оставляя промежутков. </a:t>
            </a: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47503" y="625612"/>
            <a:ext cx="3186782" cy="4515508"/>
          </a:xfrm>
          <a:prstGeom prst="rect">
            <a:avLst/>
          </a:prstGeom>
        </p:spPr>
      </p:pic>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20121" y="625612"/>
            <a:ext cx="3343765" cy="4582759"/>
          </a:xfrm>
          <a:prstGeom prst="rect">
            <a:avLst/>
          </a:prstGeom>
        </p:spPr>
      </p:pic>
    </p:spTree>
    <p:extLst>
      <p:ext uri="{BB962C8B-B14F-4D97-AF65-F5344CB8AC3E}">
        <p14:creationId xmlns:p14="http://schemas.microsoft.com/office/powerpoint/2010/main" val="23262239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07999" y="358259"/>
            <a:ext cx="11045371" cy="1823576"/>
          </a:xfrm>
          <a:prstGeom prst="rect">
            <a:avLst/>
          </a:prstGeom>
        </p:spPr>
        <p:txBody>
          <a:bodyPr wrap="square">
            <a:spAutoFit/>
          </a:bodyPr>
          <a:lstStyle/>
          <a:p>
            <a:pPr>
              <a:lnSpc>
                <a:spcPts val="1470"/>
              </a:lnSpc>
              <a:spcAft>
                <a:spcPts val="0"/>
              </a:spcAft>
            </a:pPr>
            <a:r>
              <a:rPr lang="ru-RU" sz="24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Вариант </a:t>
            </a:r>
            <a:r>
              <a:rPr lang="ru-RU" sz="2400" b="1" dirty="0"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2</a:t>
            </a:r>
          </a:p>
          <a:p>
            <a:pPr>
              <a:lnSpc>
                <a:spcPts val="1470"/>
              </a:lnSpc>
              <a:spcAft>
                <a:spcPts val="0"/>
              </a:spcAft>
            </a:pPr>
            <a:endParaRPr lang="ru-RU" sz="2000" dirty="0">
              <a:solidFill>
                <a:srgbClr val="C00000"/>
              </a:solidFill>
              <a:latin typeface="Calibri" panose="020F0502020204030204" pitchFamily="34" charset="0"/>
              <a:ea typeface="Times New Roman" panose="02020603050405020304" pitchFamily="18" charset="0"/>
              <a:cs typeface="Times New Roman" panose="02020603050405020304" pitchFamily="18" charset="0"/>
            </a:endParaRPr>
          </a:p>
          <a:p>
            <a:pPr>
              <a:lnSpc>
                <a:spcPts val="1470"/>
              </a:lnSpc>
              <a:spcAft>
                <a:spcPts val="0"/>
              </a:spcAft>
            </a:pPr>
            <a:r>
              <a:rPr lang="ru-RU" sz="24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1 этап. Работа над </a:t>
            </a:r>
            <a:r>
              <a:rPr lang="ru-RU" sz="2400" b="1" dirty="0"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эскизом</a:t>
            </a:r>
          </a:p>
          <a:p>
            <a:pPr>
              <a:lnSpc>
                <a:spcPts val="1470"/>
              </a:lnSpc>
              <a:spcAft>
                <a:spcPts val="0"/>
              </a:spcAft>
            </a:pPr>
            <a:endParaRPr lang="ru-RU" sz="2000" b="1" dirty="0" smtClean="0">
              <a:solidFill>
                <a:srgbClr val="C00000"/>
              </a:solidFill>
              <a:latin typeface="Calibri" panose="020F0502020204030204" pitchFamily="34" charset="0"/>
              <a:ea typeface="Times New Roman" panose="02020603050405020304" pitchFamily="18" charset="0"/>
              <a:cs typeface="Times New Roman" panose="02020603050405020304" pitchFamily="18" charset="0"/>
            </a:endParaRPr>
          </a:p>
          <a:p>
            <a:pPr>
              <a:lnSpc>
                <a:spcPts val="1470"/>
              </a:lnSpc>
              <a:spcAft>
                <a:spcPts val="0"/>
              </a:spcAft>
            </a:pPr>
            <a:r>
              <a:rPr lang="ru-RU" sz="2400" b="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Подложку берем и рисуем сначала карандашом, а можно и сразу стержнем от ручки, рисунок.</a:t>
            </a:r>
          </a:p>
          <a:p>
            <a:pPr>
              <a:lnSpc>
                <a:spcPts val="1470"/>
              </a:lnSpc>
              <a:spcAft>
                <a:spcPts val="0"/>
              </a:spcAft>
            </a:pPr>
            <a:endParaRPr lang="ru-RU" sz="2000" b="1" dirty="0" smtClean="0">
              <a:solidFill>
                <a:srgbClr val="002060"/>
              </a:solidFill>
              <a:latin typeface="Calibri" panose="020F0502020204030204" pitchFamily="34" charset="0"/>
              <a:ea typeface="Times New Roman" panose="02020603050405020304" pitchFamily="18" charset="0"/>
              <a:cs typeface="Times New Roman" panose="02020603050405020304" pitchFamily="18" charset="0"/>
            </a:endParaRPr>
          </a:p>
          <a:p>
            <a:pPr>
              <a:lnSpc>
                <a:spcPts val="1470"/>
              </a:lnSpc>
              <a:spcAft>
                <a:spcPts val="0"/>
              </a:spcAft>
            </a:pPr>
            <a:r>
              <a:rPr lang="ru-RU" sz="2400" b="1" dirty="0" smtClean="0">
                <a:solidFill>
                  <a:srgbClr val="C00000"/>
                </a:solidFill>
                <a:latin typeface="Times New Roman" panose="02020603050405020304" pitchFamily="18" charset="0"/>
                <a:ea typeface="Times New Roman" panose="02020603050405020304" pitchFamily="18" charset="0"/>
              </a:rPr>
              <a:t>2 </a:t>
            </a:r>
            <a:r>
              <a:rPr lang="ru-RU" sz="2400" b="1" dirty="0">
                <a:solidFill>
                  <a:srgbClr val="C00000"/>
                </a:solidFill>
                <a:latin typeface="Times New Roman" panose="02020603050405020304" pitchFamily="18" charset="0"/>
                <a:ea typeface="Times New Roman" panose="02020603050405020304" pitchFamily="18" charset="0"/>
              </a:rPr>
              <a:t>этап</a:t>
            </a:r>
            <a:r>
              <a:rPr lang="ru-RU" sz="2400" b="1" dirty="0" smtClean="0">
                <a:solidFill>
                  <a:srgbClr val="C00000"/>
                </a:solidFill>
                <a:latin typeface="Times New Roman" panose="02020603050405020304" pitchFamily="18" charset="0"/>
                <a:ea typeface="Times New Roman" panose="02020603050405020304" pitchFamily="18" charset="0"/>
              </a:rPr>
              <a:t>. </a:t>
            </a:r>
            <a:r>
              <a:rPr lang="ru-RU" sz="2400" b="1" dirty="0" smtClean="0">
                <a:solidFill>
                  <a:srgbClr val="002060"/>
                </a:solidFill>
                <a:latin typeface="Times New Roman" panose="02020603050405020304" pitchFamily="18" charset="0"/>
                <a:ea typeface="Times New Roman" panose="02020603050405020304" pitchFamily="18" charset="0"/>
              </a:rPr>
              <a:t>Повторяем </a:t>
            </a:r>
            <a:r>
              <a:rPr lang="ru-RU" sz="2400" b="1" dirty="0">
                <a:solidFill>
                  <a:srgbClr val="002060"/>
                </a:solidFill>
                <a:latin typeface="Times New Roman" panose="02020603050405020304" pitchFamily="18" charset="0"/>
                <a:ea typeface="Times New Roman" panose="02020603050405020304" pitchFamily="18" charset="0"/>
              </a:rPr>
              <a:t>все этапы работы</a:t>
            </a:r>
          </a:p>
          <a:p>
            <a:pPr>
              <a:lnSpc>
                <a:spcPts val="1470"/>
              </a:lnSpc>
              <a:spcAft>
                <a:spcPts val="0"/>
              </a:spcAft>
            </a:pPr>
            <a:r>
              <a:rPr lang="ru-RU" sz="2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5" name="Picture 2" descr="https://img1.liveinternet.ru/images/attach/c/5/88/360/88360865_large_3.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86204" y="2250395"/>
            <a:ext cx="5153025" cy="34861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img1.liveinternet.ru/images/attach/c/11/127/701/127701183_5.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577146" y="1862122"/>
            <a:ext cx="5276850" cy="4410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673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Прямоугольник 2"/>
          <p:cNvSpPr/>
          <p:nvPr/>
        </p:nvSpPr>
        <p:spPr>
          <a:xfrm>
            <a:off x="551542" y="360183"/>
            <a:ext cx="10305143" cy="1577355"/>
          </a:xfrm>
          <a:prstGeom prst="rect">
            <a:avLst/>
          </a:prstGeom>
        </p:spPr>
        <p:txBody>
          <a:bodyPr wrap="square">
            <a:spAutoFit/>
          </a:bodyPr>
          <a:lstStyle/>
          <a:p>
            <a:pPr>
              <a:lnSpc>
                <a:spcPts val="1470"/>
              </a:lnSpc>
              <a:spcAft>
                <a:spcPts val="0"/>
              </a:spcAft>
            </a:pPr>
            <a:r>
              <a:rPr lang="ru-RU" sz="28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Вариант 3 </a:t>
            </a:r>
            <a:endParaRPr lang="ru-RU" sz="2400" b="1" dirty="0">
              <a:solidFill>
                <a:srgbClr val="C00000"/>
              </a:solidFill>
              <a:latin typeface="Calibri" panose="020F0502020204030204" pitchFamily="34" charset="0"/>
              <a:ea typeface="Times New Roman" panose="02020603050405020304" pitchFamily="18" charset="0"/>
              <a:cs typeface="Times New Roman" panose="02020603050405020304" pitchFamily="18" charset="0"/>
            </a:endParaRPr>
          </a:p>
          <a:p>
            <a:r>
              <a:rPr lang="ru-RU" sz="2800" b="1" dirty="0">
                <a:solidFill>
                  <a:srgbClr val="002060"/>
                </a:solidFill>
                <a:latin typeface="Times New Roman" panose="02020603050405020304" pitchFamily="18" charset="0"/>
                <a:ea typeface="Times New Roman" panose="02020603050405020304" pitchFamily="18" charset="0"/>
              </a:rPr>
              <a:t> Из остатков пластилина раскатываем колбаски тоненькие и выкладываем наш рисунок (можно предварительно нарисовать).</a:t>
            </a:r>
            <a:endParaRPr lang="ru-RU" sz="2800" b="1" dirty="0">
              <a:solidFill>
                <a:srgbClr val="002060"/>
              </a:solidFill>
            </a:endParaRPr>
          </a:p>
        </p:txBody>
      </p:sp>
      <p:pic>
        <p:nvPicPr>
          <p:cNvPr id="6" name="Picture 2" descr="Знакомила детей с графикой, а &quot;эстамп&quot; является большим и важным разделом станковой графики.&#10;Эстамп (фр. estampe, от итал. stampa) — произведение графического искусства, представляющее собой гравюрный либо иной оттиск на бумаге с печатной формы (матрицы). Эстамп, как произведение тиражной графики, обладает спецификой в отношении авторства: оригинальными считаются те отпечатки, которыесделаны самим художником или печатником при участии автора. В Европе техники эстампа стали известны с XV века. Вначале не как самостоятельный раздел изобразительного искусства, а лишь как технический прием размножения изображений. Первые оттиски делались с гравированных деревянных досок. &#10;Виды эстампа&#10; В зависимости от способа создания печатной формы и метода печати эстампные техники можно разделить на четыре больших объема.&#10; Высокую печать (обрезная ксилография; торцовая ксилография; линогравюра; гравюра на картоне).&#10; Глубокую печать (офортные техники: игловой офорт, акватинта, лавис; сухая игла; мягкий лак; меццо-тинто).&#10; Плоскую печать (литография).&#10; Трафаретную печать (шелкографские техники; вырезной трафарет).&#10;Выбрала несложные в исполнении варианты: эстамп по аппликации (автор Бариева Лилия Сергеевна, у нее я видела &quot;Натюрморт -фрукты), второй вариант на подложке от зелени ( можно взять потолочные плитки), и придуманное мною - выложить рисунок из пластилина, можно &#10;выложить нитками для вязания. фото 15"/>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96685" y="2484512"/>
            <a:ext cx="2946401" cy="392853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Знакомила детей с графикой, а &quot;эстамп&quot; является большим и важным разделом станковой графики.&#10;Эстамп (фр. estampe, от итал. stampa) — произведение графического искусства, представляющее собой гравюрный либо иной оттиск на бумаге с печатной формы (матрицы). Эстамп, как произведение тиражной графики, обладает спецификой в отношении авторства: оригинальными считаются те отпечатки, которыесделаны самим художником или печатником при участии автора. В Европе техники эстампа стали известны с XV века. Вначале не как самостоятельный раздел изобразительного искусства, а лишь как технический прием размножения изображений. Первые оттиски делались с гравированных деревянных досок. &#10;Виды эстампа&#10; В зависимости от способа создания печатной формы и метода печати эстампные техники можно разделить на четыре больших объема.&#10; Высокую печать (обрезная ксилография; торцовая ксилография; линогравюра; гравюра на картоне).&#10; Глубокую печать (офортные техники: игловой офорт, акватинта, лавис; сухая игла; мягкий лак; меццо-тинто).&#10; Плоскую печать (литография).&#10; Трафаретную печать (шелкографские техники; вырезной трафарет).&#10;Выбрала несложные в исполнении варианты: эстамп по аппликации (автор Бариева Лилия Сергеевна, у нее я видела &quot;Натюрморт -фрукты), второй вариант на подложке от зелени ( можно взять потолочные плитки), и придуманное мною - выложить рисунок из пластилина, можно &#10;выложить нитками для вязания. фото 16"/>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292147" y="1608814"/>
            <a:ext cx="3211739" cy="428231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Знакомила детей с графикой, а &quot;эстамп&quot; является большим и важным разделом станковой графики.&#10;Эстамп (фр. estampe, от итал. stampa) — произведение графического искусства, представляющее собой гравюрный либо иной оттиск на бумаге с печатной формы (матрицы). Эстамп, как произведение тиражной графики, обладает спецификой в отношении авторства: оригинальными считаются те отпечатки, которыесделаны самим художником или печатником при участии автора. В Европе техники эстампа стали известны с XV века. Вначале не как самостоятельный раздел изобразительного искусства, а лишь как технический прием размножения изображений. Первые оттиски делались с гравированных деревянных досок. &#10;Виды эстампа&#10; В зависимости от способа создания печатной формы и метода печати эстампные техники можно разделить на четыре больших объема.&#10; Высокую печать (обрезная ксилография; торцовая ксилография; линогравюра; гравюра на картоне).&#10; Глубокую печать (офортные техники: игловой офорт, акватинта, лавис; сухая игла; мягкий лак; меццо-тинто).&#10; Плоскую печать (литография).&#10; Трафаретную печать (шелкографские техники; вырезной трафарет).&#10;Выбрала несложные в исполнении варианты: эстамп по аппликации (автор Бариева Лилия Сергеевна, у нее я видела &quot;Натюрморт -фрукты), второй вариант на подложке от зелени ( можно взять потолочные плитки), и придуманное мною - выложить рисунок из пластилина, можно &#10;выложить нитками для вязания. фото 17"/>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8152947" y="2421015"/>
            <a:ext cx="2994024" cy="3992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304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Прямоугольник 1"/>
          <p:cNvSpPr/>
          <p:nvPr/>
        </p:nvSpPr>
        <p:spPr>
          <a:xfrm>
            <a:off x="725714" y="201751"/>
            <a:ext cx="11019595" cy="1200329"/>
          </a:xfrm>
          <a:prstGeom prst="rect">
            <a:avLst/>
          </a:prstGeom>
        </p:spPr>
        <p:txBody>
          <a:bodyPr wrap="square">
            <a:spAutoFit/>
          </a:bodyPr>
          <a:lstStyle/>
          <a:p>
            <a:pPr>
              <a:spcAft>
                <a:spcPts val="1500"/>
              </a:spcAft>
            </a:pPr>
            <a:r>
              <a:rPr lang="ru-RU" sz="2400" b="1" dirty="0">
                <a:solidFill>
                  <a:srgbClr val="002060"/>
                </a:solidFill>
                <a:latin typeface="Times New Roman" panose="02020603050405020304" pitchFamily="18" charset="0"/>
                <a:ea typeface="Times New Roman" panose="02020603050405020304" pitchFamily="18" charset="0"/>
              </a:rPr>
              <a:t>Гравюра на картоне — довольно интересный вид искусства, который продолжает развиваться. Многое в нем зависит от мастерства художника. Но также этот жанр подойдет тем, кто любит экспериментировать и рисковать.</a:t>
            </a:r>
          </a:p>
        </p:txBody>
      </p:sp>
      <p:pic>
        <p:nvPicPr>
          <p:cNvPr id="6" name="Рисунок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5900" y="1493809"/>
            <a:ext cx="2893497" cy="1999389"/>
          </a:xfrm>
          <a:prstGeom prst="rect">
            <a:avLst/>
          </a:prstGeom>
        </p:spPr>
      </p:pic>
      <p:pic>
        <p:nvPicPr>
          <p:cNvPr id="7" name="Рисунок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357746">
            <a:off x="1544441" y="3834749"/>
            <a:ext cx="1949897" cy="2814339"/>
          </a:xfrm>
          <a:prstGeom prst="rect">
            <a:avLst/>
          </a:prstGeom>
        </p:spPr>
      </p:pic>
      <p:pic>
        <p:nvPicPr>
          <p:cNvPr id="8" name="Рисунок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422077">
            <a:off x="4163839" y="2309578"/>
            <a:ext cx="3992765" cy="2920032"/>
          </a:xfrm>
          <a:prstGeom prst="rect">
            <a:avLst/>
          </a:prstGeom>
        </p:spPr>
      </p:pic>
      <p:pic>
        <p:nvPicPr>
          <p:cNvPr id="9" name="Рисунок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40260" y="1536583"/>
            <a:ext cx="3186782" cy="4515508"/>
          </a:xfrm>
          <a:prstGeom prst="rect">
            <a:avLst/>
          </a:prstGeom>
        </p:spPr>
      </p:pic>
    </p:spTree>
    <p:extLst>
      <p:ext uri="{BB962C8B-B14F-4D97-AF65-F5344CB8AC3E}">
        <p14:creationId xmlns:p14="http://schemas.microsoft.com/office/powerpoint/2010/main" val="171956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47738" y="967040"/>
            <a:ext cx="8748055" cy="1523494"/>
          </a:xfrm>
          <a:prstGeom prst="rect">
            <a:avLst/>
          </a:prstGeom>
        </p:spPr>
        <p:txBody>
          <a:bodyPr wrap="square">
            <a:spAutoFit/>
          </a:bodyPr>
          <a:lstStyle/>
          <a:p>
            <a:pPr>
              <a:lnSpc>
                <a:spcPts val="1470"/>
              </a:lnSpc>
              <a:spcAft>
                <a:spcPts val="0"/>
              </a:spcAft>
            </a:pPr>
            <a: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Источники</a:t>
            </a:r>
            <a:r>
              <a:rPr lang="ru-RU"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ts val="1470"/>
              </a:lnSpc>
              <a:spcAft>
                <a:spcPts val="0"/>
              </a:spcAft>
            </a:pPr>
            <a:endParaRPr lang="ru-RU" sz="1400" b="1" dirty="0">
              <a:latin typeface="Calibri" panose="020F0502020204030204" pitchFamily="34" charset="0"/>
              <a:ea typeface="Times New Roman" panose="02020603050405020304" pitchFamily="18" charset="0"/>
              <a:cs typeface="Times New Roman" panose="02020603050405020304" pitchFamily="18" charset="0"/>
            </a:endParaRPr>
          </a:p>
          <a:p>
            <a:pPr>
              <a:lnSpc>
                <a:spcPts val="1470"/>
              </a:lnSpc>
              <a:spcAft>
                <a:spcPts val="0"/>
              </a:spcAft>
            </a:pPr>
            <a:r>
              <a:rPr lang="ru-RU"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hlinkClick r:id="rId2"/>
              </a:rPr>
              <a:t>https://ru.wikipedia.org/wiki/%D0%AD%D1%81%D1%82%D0%B0%D0%BC%D0%BF</a:t>
            </a:r>
            <a:endParaRPr lang="ru-RU" sz="1400" dirty="0">
              <a:solidFill>
                <a:srgbClr val="002060"/>
              </a:solidFill>
              <a:latin typeface="Calibri" panose="020F0502020204030204" pitchFamily="34" charset="0"/>
              <a:ea typeface="Times New Roman" panose="02020603050405020304" pitchFamily="18" charset="0"/>
              <a:cs typeface="Times New Roman" panose="02020603050405020304" pitchFamily="18" charset="0"/>
            </a:endParaRPr>
          </a:p>
          <a:p>
            <a:pPr>
              <a:lnSpc>
                <a:spcPts val="1470"/>
              </a:lnSpc>
              <a:spcAft>
                <a:spcPts val="0"/>
              </a:spcAft>
            </a:pPr>
            <a:r>
              <a:rPr lang="ru-RU"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hlinkClick r:id="rId3"/>
              </a:rPr>
              <a:t>https://www.krugosvet.ru/enc/kultura_i_obrazovanie/izobrazitelnoe_iskusstvo/GRAFIKA.html</a:t>
            </a:r>
            <a:endParaRPr lang="ru-RU" sz="1400" dirty="0">
              <a:solidFill>
                <a:srgbClr val="002060"/>
              </a:solidFill>
              <a:latin typeface="Calibri" panose="020F0502020204030204" pitchFamily="34" charset="0"/>
              <a:ea typeface="Times New Roman" panose="02020603050405020304" pitchFamily="18" charset="0"/>
              <a:cs typeface="Times New Roman" panose="02020603050405020304" pitchFamily="18" charset="0"/>
            </a:endParaRPr>
          </a:p>
          <a:p>
            <a:pPr>
              <a:lnSpc>
                <a:spcPts val="1470"/>
              </a:lnSpc>
              <a:spcAft>
                <a:spcPts val="0"/>
              </a:spcAft>
            </a:pPr>
            <a:r>
              <a:rPr lang="ru-RU"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hlinkClick r:id="rId4"/>
              </a:rPr>
              <a:t>https://studfile.net/preview/5358890/page:4/</a:t>
            </a:r>
            <a:endParaRPr lang="ru-RU" sz="1400" dirty="0">
              <a:solidFill>
                <a:srgbClr val="002060"/>
              </a:solidFill>
              <a:latin typeface="Calibri" panose="020F0502020204030204" pitchFamily="34" charset="0"/>
              <a:ea typeface="Times New Roman" panose="02020603050405020304" pitchFamily="18" charset="0"/>
              <a:cs typeface="Times New Roman" panose="02020603050405020304" pitchFamily="18" charset="0"/>
            </a:endParaRPr>
          </a:p>
          <a:p>
            <a:r>
              <a:rPr lang="ru-RU"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hlinkClick r:id="rId5"/>
              </a:rPr>
              <a:t>https://dedpodaril.com/interesno/gravyura-na-kartone.html</a:t>
            </a:r>
            <a:endParaRPr lang="ru-RU" dirty="0">
              <a:solidFill>
                <a:srgbClr val="002060"/>
              </a:solidFill>
            </a:endParaRPr>
          </a:p>
        </p:txBody>
      </p:sp>
    </p:spTree>
    <p:extLst>
      <p:ext uri="{BB962C8B-B14F-4D97-AF65-F5344CB8AC3E}">
        <p14:creationId xmlns:p14="http://schemas.microsoft.com/office/powerpoint/2010/main" val="3029392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https://ds04.infourok.ru/uploads/ex/0f0d/0014f69c-b2c46913/img16.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55440" y="0"/>
            <a:ext cx="959214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8447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http://900igr.net/up/datas/128791/020.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937677" y="0"/>
            <a:ext cx="9278377"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4621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961696" y="708096"/>
            <a:ext cx="5644055"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Гравюра на картоне – это рельефный оттиск для печати  изготавливается с помощью аппликации, составленной из отдельных картонных элементов.</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200" b="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Толщина картона должна быть не менее 2 – </a:t>
            </a:r>
            <a:r>
              <a:rPr kumimoji="0" lang="ru-RU" sz="3200" b="1" u="none" strike="noStrike" cap="none" normalizeH="0" baseline="0" dirty="0" err="1" smtClean="0">
                <a:ln>
                  <a:noFill/>
                </a:ln>
                <a:solidFill>
                  <a:srgbClr val="002060"/>
                </a:solidFill>
                <a:effectLst/>
                <a:latin typeface="Arial" pitchFamily="34" charset="0"/>
                <a:ea typeface="Times New Roman" pitchFamily="18" charset="0"/>
                <a:cs typeface="Arial" pitchFamily="34" charset="0"/>
              </a:rPr>
              <a:t>х</a:t>
            </a:r>
            <a:r>
              <a:rPr kumimoji="0" lang="ru-RU" sz="3200" b="1"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мм.</a:t>
            </a:r>
            <a:endParaRPr kumimoji="0" lang="ru-RU" sz="4400" b="1" u="none" strike="noStrike" cap="none" normalizeH="0" baseline="0" dirty="0" smtClean="0">
              <a:ln>
                <a:noFill/>
              </a:ln>
              <a:solidFill>
                <a:srgbClr val="002060"/>
              </a:solidFill>
              <a:effectLst/>
              <a:latin typeface="Arial" pitchFamily="34" charset="0"/>
              <a:cs typeface="Arial" pitchFamily="34" charset="0"/>
            </a:endParaRPr>
          </a:p>
        </p:txBody>
      </p:sp>
      <p:pic>
        <p:nvPicPr>
          <p:cNvPr id="3" name="Picture 6" descr="https://fs00.infourok.ru/images/doc/118/138431/hello_html_4754a76a.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rot="248588">
            <a:off x="6963241" y="517864"/>
            <a:ext cx="4085594" cy="544745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3502524" y="490579"/>
            <a:ext cx="4800601" cy="550920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smtClean="0">
                <a:ln>
                  <a:noFill/>
                </a:ln>
                <a:solidFill>
                  <a:srgbClr val="002060"/>
                </a:solidFill>
                <a:effectLst/>
                <a:latin typeface="Arial" panose="020B0604020202020204" pitchFamily="34" charset="0"/>
              </a:rPr>
              <a:t>Константин Васильевич Кузнецов</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a:t>
            </a:r>
            <a:r>
              <a:rPr kumimoji="0" lang="ru-RU" altLang="ru-RU" sz="3200" b="0" i="0" u="none" strike="noStrike" cap="none" normalizeH="0" baseline="0" dirty="0" smtClean="0">
                <a:ln>
                  <a:noFill/>
                </a:ln>
                <a:solidFill>
                  <a:srgbClr val="002060"/>
                </a:solidFill>
                <a:effectLst/>
              </a:rPr>
              <a:t>25 марта</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hlinkClick r:id="rId2" tooltip="6 апреля"/>
              </a:rPr>
              <a:t>6 апреля</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hlinkClick r:id="rId3" tooltip="1886 год"/>
              </a:rPr>
              <a:t>1886</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 </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hlinkClick r:id="rId4" tooltip="30 ноября"/>
              </a:rPr>
              <a:t>30 ноября</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hlinkClick r:id="rId5" tooltip="1943 год"/>
              </a:rPr>
              <a:t>1943</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 русский и советский художник,</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книжный </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hlinkClick r:id="rId6" tooltip="Иллюстратор"/>
              </a:rPr>
              <a:t>иллюстратор</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hlinkClick r:id="rId7" tooltip="Гравёр"/>
              </a:rPr>
              <a:t>гравёр</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hlinkClick r:id="rId8" tooltip="Художник"/>
              </a:rPr>
              <a:t>художник</a:t>
            </a: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a:t>
            </a:r>
            <a:r>
              <a:rPr kumimoji="0" lang="ru-RU" altLang="ru-RU" sz="2400" b="0" i="0" u="sng" strike="noStrike" cap="none" normalizeH="0" baseline="0" dirty="0" smtClean="0">
                <a:ln>
                  <a:noFill/>
                </a:ln>
                <a:solidFill>
                  <a:srgbClr val="002060"/>
                </a:solidFill>
                <a:effectLst/>
                <a:latin typeface="Arial" panose="020B0604020202020204" pitchFamily="34" charset="0"/>
                <a:cs typeface="Arial" panose="020B0604020202020204" pitchFamily="34" charset="0"/>
                <a:hlinkClick r:id="rId9"/>
              </a:rPr>
              <a:t>мультипликатор</a:t>
            </a:r>
            <a:endParaRPr kumimoji="0" lang="ru-RU" altLang="ru-RU" sz="2400" b="0" i="0" u="sng" strike="noStrike" cap="none" normalizeH="0" baseline="0" dirty="0" smtClean="0">
              <a:ln>
                <a:noFill/>
              </a:ln>
              <a:solidFill>
                <a:srgbClr val="002060"/>
              </a:solidFill>
              <a:effectLst/>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Один из первых иллюстраторов</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сказок в советской России.</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Работал преимущественно</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2060"/>
                </a:solidFill>
                <a:effectLst/>
                <a:latin typeface="Arial" panose="020B0604020202020204" pitchFamily="34" charset="0"/>
                <a:cs typeface="Arial" panose="020B0604020202020204" pitchFamily="34" charset="0"/>
              </a:rPr>
              <a:t> в изобретённой им технике гравюры на картоне.</a:t>
            </a:r>
            <a:r>
              <a:rPr kumimoji="0" lang="ru-RU" altLang="ru-RU" sz="3200" b="0" i="0" u="none" strike="noStrike" cap="none" normalizeH="0" baseline="0" dirty="0" smtClean="0">
                <a:ln>
                  <a:noFill/>
                </a:ln>
                <a:solidFill>
                  <a:srgbClr val="002060"/>
                </a:solidFill>
                <a:effectLst/>
              </a:rPr>
              <a:t> </a:t>
            </a:r>
            <a:endParaRPr kumimoji="0" lang="ru-RU" altLang="ru-RU" sz="4800" b="0" i="0" u="none" strike="noStrike" cap="none" normalizeH="0" baseline="0" dirty="0" smtClean="0">
              <a:ln>
                <a:noFill/>
              </a:ln>
              <a:solidFill>
                <a:srgbClr val="002060"/>
              </a:solidFill>
              <a:effectLst/>
              <a:latin typeface="Arial" panose="020B0604020202020204" pitchFamily="34" charset="0"/>
            </a:endParaRPr>
          </a:p>
        </p:txBody>
      </p:sp>
      <p:pic>
        <p:nvPicPr>
          <p:cNvPr id="1030" name="Picture 6" descr="https://im0-tub-ru.yandex.net/i?id=417b93fef1e014e1d77251822f30043d-l&amp;n=13"/>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9517063" y="225819"/>
            <a:ext cx="2143125" cy="301936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cdn.moypolk.ru/static/resize/w800/soldiers/photo/2019/04/24/911195d2bf42fc608f1fa6db7445ce71.jpeg"/>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127944" y="1047306"/>
            <a:ext cx="3374580" cy="439574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i.postimg.cc/T20wzPXH/image.jpg"/>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8672513" y="3542180"/>
            <a:ext cx="2130425" cy="3115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920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Прямоугольник 4"/>
          <p:cNvSpPr/>
          <p:nvPr/>
        </p:nvSpPr>
        <p:spPr>
          <a:xfrm>
            <a:off x="630621" y="445673"/>
            <a:ext cx="9813542" cy="2862322"/>
          </a:xfrm>
          <a:prstGeom prst="rect">
            <a:avLst/>
          </a:prstGeom>
        </p:spPr>
        <p:txBody>
          <a:bodyPr wrap="square">
            <a:spAutoFit/>
          </a:bodyPr>
          <a:lstStyle/>
          <a:p>
            <a:pPr>
              <a:lnSpc>
                <a:spcPct val="150000"/>
              </a:lnSpc>
            </a:pPr>
            <a:r>
              <a:rPr lang="ru-RU" sz="2400" b="1" dirty="0" smtClean="0">
                <a:solidFill>
                  <a:srgbClr val="0070C0"/>
                </a:solidFill>
                <a:latin typeface="Times New Roman" panose="02020603050405020304" pitchFamily="18" charset="0"/>
                <a:ea typeface="Times New Roman" panose="02020603050405020304" pitchFamily="18" charset="0"/>
              </a:rPr>
              <a:t>Основные </a:t>
            </a:r>
            <a:r>
              <a:rPr lang="ru-RU" sz="2400" b="1" dirty="0">
                <a:solidFill>
                  <a:srgbClr val="0070C0"/>
                </a:solidFill>
                <a:latin typeface="Times New Roman" panose="02020603050405020304" pitchFamily="18" charset="0"/>
                <a:ea typeface="Times New Roman" panose="02020603050405020304" pitchFamily="18" charset="0"/>
              </a:rPr>
              <a:t>выразительные средства гравюры на картоне </a:t>
            </a:r>
            <a:r>
              <a:rPr lang="ru-RU" sz="2400" b="1" dirty="0">
                <a:solidFill>
                  <a:srgbClr val="002060"/>
                </a:solidFill>
                <a:latin typeface="Times New Roman" panose="02020603050405020304" pitchFamily="18" charset="0"/>
                <a:ea typeface="Times New Roman" panose="02020603050405020304" pitchFamily="18" charset="0"/>
              </a:rPr>
              <a:t>–сочетание крупных фактурных тональных пятен</a:t>
            </a:r>
            <a:r>
              <a:rPr lang="ru-RU" sz="2400" b="1" dirty="0" smtClean="0">
                <a:solidFill>
                  <a:srgbClr val="002060"/>
                </a:solidFill>
                <a:latin typeface="Times New Roman" panose="02020603050405020304" pitchFamily="18" charset="0"/>
                <a:ea typeface="Times New Roman" panose="02020603050405020304" pitchFamily="18" charset="0"/>
              </a:rPr>
              <a:t>. Сама поверхность картона уже является своеобразной фактурой, и каждый новый оттиск отличается от предыдущего. </a:t>
            </a:r>
          </a:p>
          <a:p>
            <a:pPr>
              <a:lnSpc>
                <a:spcPct val="150000"/>
              </a:lnSpc>
              <a:spcAft>
                <a:spcPts val="0"/>
              </a:spcAft>
            </a:pPr>
            <a:endParaRPr lang="ru-RU" sz="2400" b="1" dirty="0">
              <a:solidFill>
                <a:srgbClr val="002060"/>
              </a:solidFill>
              <a:latin typeface="Times New Roman" panose="02020603050405020304" pitchFamily="18" charset="0"/>
              <a:ea typeface="Times New Roman" panose="02020603050405020304" pitchFamily="18" charset="0"/>
            </a:endParaRPr>
          </a:p>
        </p:txBody>
      </p:sp>
      <p:pic>
        <p:nvPicPr>
          <p:cNvPr id="7" name="Picture 2" descr="https://dedpodaril.com/wp-content/uploads/2016/12/pril2.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77575" y="3340766"/>
            <a:ext cx="4729998" cy="303508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ds05.infourok.ru/uploads/ex/0466/00071ccd-0823fa3d/img7.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82789" y="2473502"/>
            <a:ext cx="5194356" cy="3895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153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chkola-lips.ru/wp-content/uploads/2015/12/DSCN382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802977" y="3671041"/>
            <a:ext cx="3871798" cy="290384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46842" y="283779"/>
            <a:ext cx="6337738" cy="5632311"/>
          </a:xfrm>
          <a:prstGeom prst="rect">
            <a:avLst/>
          </a:prstGeom>
        </p:spPr>
        <p:txBody>
          <a:bodyPr wrap="square">
            <a:spAutoFit/>
          </a:bodyPr>
          <a:lstStyle/>
          <a:p>
            <a:pPr>
              <a:lnSpc>
                <a:spcPct val="150000"/>
              </a:lnSpc>
              <a:spcAft>
                <a:spcPts val="1500"/>
              </a:spcAft>
            </a:pPr>
            <a:r>
              <a:rPr lang="ru-RU" sz="2400" b="1" dirty="0" smtClean="0">
                <a:solidFill>
                  <a:srgbClr val="002060"/>
                </a:solidFill>
                <a:latin typeface="Times New Roman" panose="02020603050405020304" pitchFamily="18" charset="0"/>
                <a:ea typeface="Times New Roman" panose="02020603050405020304" pitchFamily="18" charset="0"/>
              </a:rPr>
              <a:t>Гравюра </a:t>
            </a:r>
            <a:r>
              <a:rPr lang="ru-RU" sz="2400" b="1" dirty="0">
                <a:solidFill>
                  <a:srgbClr val="002060"/>
                </a:solidFill>
                <a:latin typeface="Times New Roman" panose="02020603050405020304" pitchFamily="18" charset="0"/>
                <a:ea typeface="Times New Roman" panose="02020603050405020304" pitchFamily="18" charset="0"/>
              </a:rPr>
              <a:t>на картоне, вместе с линогравюрой занимает ведущее место в учебном и творческом процессе на занятиях в школе, в детском саду. Использование дешевого материала, получение с одной печатной формы абсолютно разных оттисков, богатство и разнообразие изобразительных средств, способствовали распространению этой графической техники в учебной и творческой среде. </a:t>
            </a:r>
          </a:p>
        </p:txBody>
      </p:sp>
      <p:pic>
        <p:nvPicPr>
          <p:cNvPr id="6" name="Picture 8" descr="https://i.pinimg.com/originals/cb/49/64/cb496447903e1b2992a38e702c21327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26469" y="219070"/>
            <a:ext cx="3572564" cy="3186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8772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5" name="Прямоугольник 4"/>
          <p:cNvSpPr/>
          <p:nvPr/>
        </p:nvSpPr>
        <p:spPr>
          <a:xfrm>
            <a:off x="808102" y="293315"/>
            <a:ext cx="6086924" cy="584775"/>
          </a:xfrm>
          <a:prstGeom prst="rect">
            <a:avLst/>
          </a:prstGeom>
        </p:spPr>
        <p:txBody>
          <a:bodyPr wrap="none">
            <a:spAutoFit/>
          </a:bodyPr>
          <a:lstStyle/>
          <a:p>
            <a:pPr algn="ct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Оборудование и материалы:</a:t>
            </a:r>
          </a:p>
        </p:txBody>
      </p:sp>
      <p:sp>
        <p:nvSpPr>
          <p:cNvPr id="6" name="Прямоугольник 5"/>
          <p:cNvSpPr/>
          <p:nvPr/>
        </p:nvSpPr>
        <p:spPr>
          <a:xfrm>
            <a:off x="9365204" y="5297834"/>
            <a:ext cx="1791453" cy="646331"/>
          </a:xfrm>
          <a:prstGeom prst="rect">
            <a:avLst/>
          </a:prstGeom>
        </p:spPr>
        <p:txBody>
          <a:bodyPr wrap="square">
            <a:spAutoFit/>
          </a:bodyPr>
          <a:lstStyle/>
          <a:p>
            <a:pPr lvl="0" algn="r" fontAlgn="base">
              <a:lnSpc>
                <a:spcPct val="150000"/>
              </a:lnSpc>
              <a:spcBef>
                <a:spcPct val="0"/>
              </a:spcBef>
              <a:spcAft>
                <a:spcPct val="0"/>
              </a:spcAft>
              <a:buFontTx/>
              <a:buChar char="-"/>
            </a:pPr>
            <a:r>
              <a:rPr lang="ru-RU" sz="2400" dirty="0">
                <a:solidFill>
                  <a:srgbClr val="002060"/>
                </a:solidFill>
                <a:cs typeface="Times New Roman" pitchFamily="18" charset="0"/>
              </a:rPr>
              <a:t>Бумага</a:t>
            </a:r>
          </a:p>
        </p:txBody>
      </p:sp>
      <p:pic>
        <p:nvPicPr>
          <p:cNvPr id="7" name="Picture 16" descr="https://www.peredvizhnik.ru/upload/iblock/505/karandash_chernografitovyy_tekhnicheskiy_d_2_50mm_4h.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1800309">
            <a:off x="552702" y="3842113"/>
            <a:ext cx="2900853" cy="147535"/>
          </a:xfrm>
          <a:prstGeom prst="rect">
            <a:avLst/>
          </a:prstGeom>
          <a:noFill/>
        </p:spPr>
      </p:pic>
      <p:pic>
        <p:nvPicPr>
          <p:cNvPr id="8" name="Picture 2" descr="https://ozon-st.cdn.ngenix.net/multimedia/audio_cd_covers/101725270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41603" y="5119944"/>
            <a:ext cx="2016224" cy="1400156"/>
          </a:xfrm>
          <a:prstGeom prst="rect">
            <a:avLst/>
          </a:prstGeom>
          <a:noFill/>
        </p:spPr>
      </p:pic>
      <p:pic>
        <p:nvPicPr>
          <p:cNvPr id="9" name="Picture 10" descr="https://www.eljoy.ru/upload/iblock/b0a/b0add3c236cbaa0e448a65fc89a96f79.jpg"/>
          <p:cNvPicPr>
            <a:picLocks noChangeAspect="1" noChangeArrowheads="1"/>
          </p:cNvPicPr>
          <p:nvPr/>
        </p:nvPicPr>
        <p:blipFill>
          <a:blip r:embed="rId4"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rot="6530465">
            <a:off x="4701936" y="459275"/>
            <a:ext cx="1079601" cy="2746276"/>
          </a:xfrm>
          <a:prstGeom prst="rect">
            <a:avLst/>
          </a:prstGeom>
          <a:noFill/>
        </p:spPr>
      </p:pic>
      <p:sp>
        <p:nvSpPr>
          <p:cNvPr id="10" name="Прямоугольник 9"/>
          <p:cNvSpPr/>
          <p:nvPr/>
        </p:nvSpPr>
        <p:spPr>
          <a:xfrm>
            <a:off x="3117525" y="3394505"/>
            <a:ext cx="2496197" cy="659540"/>
          </a:xfrm>
          <a:prstGeom prst="rect">
            <a:avLst/>
          </a:prstGeom>
        </p:spPr>
        <p:txBody>
          <a:bodyPr wrap="none">
            <a:spAutoFit/>
          </a:bodyPr>
          <a:lstStyle/>
          <a:p>
            <a:pPr lvl="0" algn="r" fontAlgn="base">
              <a:lnSpc>
                <a:spcPct val="150000"/>
              </a:lnSpc>
              <a:spcBef>
                <a:spcPct val="0"/>
              </a:spcBef>
              <a:spcAft>
                <a:spcPct val="0"/>
              </a:spcAft>
              <a:buFontTx/>
              <a:buChar char="-"/>
            </a:pPr>
            <a:r>
              <a:rPr lang="ru-RU" sz="2800" dirty="0" err="1">
                <a:solidFill>
                  <a:srgbClr val="002060"/>
                </a:solidFill>
                <a:cs typeface="Times New Roman" pitchFamily="18" charset="0"/>
              </a:rPr>
              <a:t>Пр.карандаш</a:t>
            </a:r>
            <a:endParaRPr lang="ru-RU" sz="2800" dirty="0">
              <a:solidFill>
                <a:srgbClr val="002060"/>
              </a:solidFill>
              <a:cs typeface="Times New Roman" pitchFamily="18" charset="0"/>
            </a:endParaRPr>
          </a:p>
        </p:txBody>
      </p:sp>
      <p:sp>
        <p:nvSpPr>
          <p:cNvPr id="11" name="Прямоугольник 10"/>
          <p:cNvSpPr/>
          <p:nvPr/>
        </p:nvSpPr>
        <p:spPr>
          <a:xfrm>
            <a:off x="5633332" y="1007277"/>
            <a:ext cx="1713931" cy="578492"/>
          </a:xfrm>
          <a:prstGeom prst="rect">
            <a:avLst/>
          </a:prstGeom>
        </p:spPr>
        <p:txBody>
          <a:bodyPr wrap="none">
            <a:spAutoFit/>
          </a:bodyPr>
          <a:lstStyle/>
          <a:p>
            <a:pPr lvl="0" algn="r" fontAlgn="base">
              <a:lnSpc>
                <a:spcPct val="150000"/>
              </a:lnSpc>
              <a:spcBef>
                <a:spcPct val="0"/>
              </a:spcBef>
              <a:spcAft>
                <a:spcPct val="0"/>
              </a:spcAft>
              <a:buFontTx/>
              <a:buChar char="-"/>
            </a:pPr>
            <a:r>
              <a:rPr lang="ru-RU" sz="2400" dirty="0">
                <a:solidFill>
                  <a:srgbClr val="002060"/>
                </a:solidFill>
                <a:cs typeface="Times New Roman" pitchFamily="18" charset="0"/>
              </a:rPr>
              <a:t> Ножницы</a:t>
            </a:r>
          </a:p>
        </p:txBody>
      </p:sp>
      <p:pic>
        <p:nvPicPr>
          <p:cNvPr id="12" name="Picture 6" descr="http://koffkindom.ru/wp-content/uploads/2017/01/Karton.jpg"/>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806308" y="2246704"/>
            <a:ext cx="3024336" cy="3024336"/>
          </a:xfrm>
          <a:prstGeom prst="rect">
            <a:avLst/>
          </a:prstGeom>
          <a:noFill/>
        </p:spPr>
      </p:pic>
      <p:sp>
        <p:nvSpPr>
          <p:cNvPr id="13" name="Прямоугольник 12"/>
          <p:cNvSpPr/>
          <p:nvPr/>
        </p:nvSpPr>
        <p:spPr>
          <a:xfrm>
            <a:off x="4968964" y="2949213"/>
            <a:ext cx="5238935" cy="738664"/>
          </a:xfrm>
          <a:prstGeom prst="rect">
            <a:avLst/>
          </a:prstGeom>
        </p:spPr>
        <p:txBody>
          <a:bodyPr wrap="none">
            <a:spAutoFit/>
          </a:bodyPr>
          <a:lstStyle/>
          <a:p>
            <a:pPr lvl="8" algn="r" fontAlgn="base">
              <a:lnSpc>
                <a:spcPct val="150000"/>
              </a:lnSpc>
              <a:spcBef>
                <a:spcPct val="0"/>
              </a:spcBef>
              <a:spcAft>
                <a:spcPct val="0"/>
              </a:spcAft>
              <a:buFontTx/>
              <a:buChar char="-"/>
            </a:pPr>
            <a:r>
              <a:rPr lang="ru-RU" sz="2800" dirty="0">
                <a:solidFill>
                  <a:srgbClr val="002060"/>
                </a:solidFill>
                <a:cs typeface="Times New Roman" pitchFamily="18" charset="0"/>
              </a:rPr>
              <a:t>Картон</a:t>
            </a:r>
            <a:r>
              <a:rPr lang="ru-RU" dirty="0">
                <a:solidFill>
                  <a:srgbClr val="002060"/>
                </a:solidFill>
                <a:cs typeface="Times New Roman" pitchFamily="18" charset="0"/>
              </a:rPr>
              <a:t> </a:t>
            </a:r>
          </a:p>
        </p:txBody>
      </p:sp>
      <p:pic>
        <p:nvPicPr>
          <p:cNvPr id="2052" name="Picture 4" descr="https://www.office-planet.ru/goods/225090/f1026cd387f0c25e7c64ba601bff68d7_xl.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793819" y="4602347"/>
            <a:ext cx="2037307" cy="203730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959418" y="5515429"/>
            <a:ext cx="1595309" cy="400110"/>
          </a:xfrm>
          <a:prstGeom prst="rect">
            <a:avLst/>
          </a:prstGeom>
          <a:noFill/>
        </p:spPr>
        <p:txBody>
          <a:bodyPr wrap="none" rtlCol="0">
            <a:spAutoFit/>
          </a:bodyPr>
          <a:lstStyle/>
          <a:p>
            <a:r>
              <a:rPr lang="ru-RU" sz="2000" b="1" dirty="0" smtClean="0">
                <a:solidFill>
                  <a:srgbClr val="002060"/>
                </a:solidFill>
              </a:rPr>
              <a:t>- КЛЕЙ ПВА</a:t>
            </a:r>
            <a:endParaRPr lang="ru-RU" sz="2000" b="1" dirty="0">
              <a:solidFill>
                <a:srgbClr val="002060"/>
              </a:solidFill>
            </a:endParaRPr>
          </a:p>
        </p:txBody>
      </p:sp>
      <p:pic>
        <p:nvPicPr>
          <p:cNvPr id="2054" name="Picture 6" descr="https://m-pak.ru/3333-large_default/guash-multiki-9cv20ml.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46298" y="1179831"/>
            <a:ext cx="1865022" cy="186502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2944788" y="2046649"/>
            <a:ext cx="1791215" cy="400110"/>
          </a:xfrm>
          <a:prstGeom prst="rect">
            <a:avLst/>
          </a:prstGeom>
          <a:noFill/>
        </p:spPr>
        <p:txBody>
          <a:bodyPr wrap="square" rtlCol="0">
            <a:spAutoFit/>
          </a:bodyPr>
          <a:lstStyle/>
          <a:p>
            <a:r>
              <a:rPr lang="ru-RU" dirty="0" smtClean="0"/>
              <a:t>- </a:t>
            </a:r>
            <a:r>
              <a:rPr lang="ru-RU" sz="2000" b="1" dirty="0" smtClean="0">
                <a:solidFill>
                  <a:srgbClr val="002060"/>
                </a:solidFill>
              </a:rPr>
              <a:t>ГУАШЬ</a:t>
            </a:r>
            <a:endParaRPr lang="ru-RU" sz="2000" b="1" dirty="0">
              <a:solidFill>
                <a:srgbClr val="002060"/>
              </a:solidFill>
            </a:endParaRPr>
          </a:p>
        </p:txBody>
      </p:sp>
      <p:pic>
        <p:nvPicPr>
          <p:cNvPr id="2056" name="Picture 8" descr="https://umitoy.ru/upload/iblock/c8f/c8f782c9c4136e795cfa1cdb7b1d8ca5.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916877" y="567127"/>
            <a:ext cx="1136196" cy="113619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8420131" y="1788427"/>
            <a:ext cx="1096604" cy="369332"/>
          </a:xfrm>
          <a:prstGeom prst="rect">
            <a:avLst/>
          </a:prstGeom>
          <a:noFill/>
        </p:spPr>
        <p:txBody>
          <a:bodyPr wrap="square" rtlCol="0">
            <a:spAutoFit/>
          </a:bodyPr>
          <a:lstStyle/>
          <a:p>
            <a:r>
              <a:rPr lang="ru-RU" b="1" dirty="0" smtClean="0">
                <a:solidFill>
                  <a:srgbClr val="002060"/>
                </a:solidFill>
              </a:rPr>
              <a:t>- КИСТЬ</a:t>
            </a:r>
            <a:endParaRPr lang="ru-RU" b="1" dirty="0">
              <a:solidFill>
                <a:srgbClr val="002060"/>
              </a:solidFill>
            </a:endParaRPr>
          </a:p>
        </p:txBody>
      </p:sp>
    </p:spTree>
    <p:extLst>
      <p:ext uri="{BB962C8B-B14F-4D97-AF65-F5344CB8AC3E}">
        <p14:creationId xmlns:p14="http://schemas.microsoft.com/office/powerpoint/2010/main" val="1025731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Прямоугольник 1"/>
          <p:cNvSpPr/>
          <p:nvPr/>
        </p:nvSpPr>
        <p:spPr>
          <a:xfrm>
            <a:off x="618960" y="751952"/>
            <a:ext cx="11466287" cy="2015936"/>
          </a:xfrm>
          <a:prstGeom prst="rect">
            <a:avLst/>
          </a:prstGeom>
        </p:spPr>
        <p:txBody>
          <a:bodyPr wrap="square">
            <a:spAutoFit/>
          </a:bodyPr>
          <a:lstStyle/>
          <a:p>
            <a:pPr>
              <a:lnSpc>
                <a:spcPts val="1470"/>
              </a:lnSpc>
              <a:spcAft>
                <a:spcPts val="0"/>
              </a:spcAft>
            </a:pPr>
            <a:endParaRPr lang="ru-RU" b="1" dirty="0">
              <a:solidFill>
                <a:srgbClr val="002060"/>
              </a:solidFill>
              <a:latin typeface="Calibri" panose="020F0502020204030204" pitchFamily="34" charset="0"/>
              <a:ea typeface="Times New Roman" panose="02020603050405020304" pitchFamily="18" charset="0"/>
              <a:cs typeface="Times New Roman" panose="02020603050405020304" pitchFamily="18" charset="0"/>
            </a:endParaRPr>
          </a:p>
          <a:p>
            <a:pPr>
              <a:lnSpc>
                <a:spcPts val="1470"/>
              </a:lnSpc>
              <a:spcAft>
                <a:spcPts val="0"/>
              </a:spcAft>
            </a:pPr>
            <a:r>
              <a:rPr lang="ru-RU" sz="2000" b="1" dirty="0"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Вариант 1</a:t>
            </a:r>
          </a:p>
          <a:p>
            <a:pPr>
              <a:lnSpc>
                <a:spcPts val="1470"/>
              </a:lnSpc>
              <a:spcAft>
                <a:spcPts val="0"/>
              </a:spcAft>
            </a:pPr>
            <a:endParaRPr lang="ru-RU" sz="2400" b="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ts val="1470"/>
              </a:lnSpc>
              <a:spcAft>
                <a:spcPts val="0"/>
              </a:spcAft>
            </a:pPr>
            <a:endParaRPr lang="ru-RU" sz="2000" b="1" dirty="0">
              <a:solidFill>
                <a:srgbClr val="002060"/>
              </a:solidFill>
              <a:latin typeface="Calibri" panose="020F0502020204030204" pitchFamily="34" charset="0"/>
              <a:ea typeface="Times New Roman" panose="02020603050405020304" pitchFamily="18" charset="0"/>
              <a:cs typeface="Times New Roman" panose="02020603050405020304" pitchFamily="18" charset="0"/>
            </a:endParaRPr>
          </a:p>
          <a:p>
            <a:pPr algn="ctr">
              <a:lnSpc>
                <a:spcPts val="1470"/>
              </a:lnSpc>
              <a:spcAft>
                <a:spcPts val="0"/>
              </a:spcAft>
            </a:pPr>
            <a:r>
              <a:rPr lang="ru-RU" sz="32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Этапы выполнения работы:</a:t>
            </a:r>
            <a:endParaRPr lang="ru-RU" sz="2800" b="1" dirty="0">
              <a:solidFill>
                <a:srgbClr val="002060"/>
              </a:solidFill>
              <a:latin typeface="Calibri" panose="020F0502020204030204" pitchFamily="34" charset="0"/>
              <a:ea typeface="Times New Roman" panose="02020603050405020304" pitchFamily="18" charset="0"/>
              <a:cs typeface="Times New Roman" panose="02020603050405020304" pitchFamily="18" charset="0"/>
            </a:endParaRPr>
          </a:p>
          <a:p>
            <a:pPr>
              <a:lnSpc>
                <a:spcPts val="1470"/>
              </a:lnSpc>
              <a:spcAft>
                <a:spcPts val="0"/>
              </a:spcAft>
            </a:pPr>
            <a:r>
              <a:rPr lang="ru-RU" sz="24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1 этап </a:t>
            </a:r>
            <a:r>
              <a:rPr lang="ru-RU" sz="2400" b="1" dirty="0"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Выбор сюжета</a:t>
            </a:r>
          </a:p>
          <a:p>
            <a:pPr>
              <a:lnSpc>
                <a:spcPts val="1470"/>
              </a:lnSpc>
              <a:spcAft>
                <a:spcPts val="0"/>
              </a:spcAft>
            </a:pPr>
            <a:endParaRPr lang="ru-RU" sz="2000" b="1" dirty="0">
              <a:solidFill>
                <a:srgbClr val="C00000"/>
              </a:solidFill>
              <a:latin typeface="Calibri" panose="020F0502020204030204" pitchFamily="34" charset="0"/>
              <a:ea typeface="Times New Roman" panose="02020603050405020304" pitchFamily="18" charset="0"/>
              <a:cs typeface="Times New Roman" panose="02020603050405020304" pitchFamily="18" charset="0"/>
            </a:endParaRPr>
          </a:p>
          <a:p>
            <a:pPr>
              <a:lnSpc>
                <a:spcPts val="1470"/>
              </a:lnSpc>
              <a:spcAft>
                <a:spcPts val="0"/>
              </a:spcAft>
            </a:pPr>
            <a:r>
              <a:rPr lang="ru-RU" sz="2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Для того, чтобы приступить к выполнению гравюры, необходимо определиться с темой работы, выбрать рисунок, который вы собираетесь создавать. </a:t>
            </a:r>
            <a:endParaRPr lang="ru-RU" sz="2000" b="1" dirty="0">
              <a:solidFill>
                <a:srgbClr val="002060"/>
              </a:solidFill>
              <a:latin typeface="Calibri" panose="020F0502020204030204" pitchFamily="34" charset="0"/>
              <a:ea typeface="Times New Roman" panose="02020603050405020304" pitchFamily="18" charset="0"/>
              <a:cs typeface="Times New Roman" panose="02020603050405020304" pitchFamily="18" charset="0"/>
            </a:endParaRPr>
          </a:p>
          <a:p>
            <a:pPr>
              <a:lnSpc>
                <a:spcPts val="1470"/>
              </a:lnSpc>
              <a:spcAft>
                <a:spcPts val="0"/>
              </a:spcAft>
            </a:pPr>
            <a:r>
              <a:rPr lang="ru-RU" sz="2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Жанр может быть любой: пейзаж, портрет, анимализм, натюрморт и </a:t>
            </a:r>
            <a:r>
              <a:rPr lang="ru-RU" sz="2400" b="1" dirty="0" err="1">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т.д</a:t>
            </a:r>
            <a:endParaRPr lang="ru-RU" sz="2000" b="1"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 name="TextBox 2"/>
          <p:cNvSpPr txBox="1"/>
          <p:nvPr/>
        </p:nvSpPr>
        <p:spPr>
          <a:xfrm>
            <a:off x="618960" y="290287"/>
            <a:ext cx="6730419" cy="461665"/>
          </a:xfrm>
          <a:prstGeom prst="rect">
            <a:avLst/>
          </a:prstGeom>
          <a:noFill/>
        </p:spPr>
        <p:txBody>
          <a:bodyPr wrap="square" rtlCol="0">
            <a:spAutoFit/>
          </a:bodyPr>
          <a:lstStyle/>
          <a:p>
            <a:r>
              <a:rPr lang="ru-RU" sz="2400" b="1" dirty="0" smtClean="0">
                <a:solidFill>
                  <a:srgbClr val="002060"/>
                </a:solidFill>
              </a:rPr>
              <a:t>ПРАКТИЧЕСКАЯ ЧАСТЬ </a:t>
            </a:r>
            <a:endParaRPr lang="ru-RU" sz="2400" b="1" dirty="0">
              <a:solidFill>
                <a:srgbClr val="002060"/>
              </a:solidFill>
            </a:endParaRPr>
          </a:p>
        </p:txBody>
      </p:sp>
      <p:sp>
        <p:nvSpPr>
          <p:cNvPr id="4" name="Прямоугольник 3"/>
          <p:cNvSpPr/>
          <p:nvPr/>
        </p:nvSpPr>
        <p:spPr>
          <a:xfrm>
            <a:off x="618960" y="3229553"/>
            <a:ext cx="11094067" cy="885820"/>
          </a:xfrm>
          <a:prstGeom prst="rect">
            <a:avLst/>
          </a:prstGeom>
        </p:spPr>
        <p:txBody>
          <a:bodyPr wrap="square">
            <a:spAutoFit/>
          </a:bodyPr>
          <a:lstStyle/>
          <a:p>
            <a:pPr>
              <a:lnSpc>
                <a:spcPts val="1470"/>
              </a:lnSpc>
              <a:spcAft>
                <a:spcPts val="0"/>
              </a:spcAft>
            </a:pPr>
            <a:r>
              <a:rPr lang="ru-RU" sz="24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2 </a:t>
            </a:r>
            <a:r>
              <a:rPr lang="ru-RU" sz="2400" b="1" dirty="0"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этап      </a:t>
            </a:r>
            <a:r>
              <a:rPr lang="ru-RU" sz="2400"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Выполнение линейного рисунка сюжета простым карандашом на альбомном листе.</a:t>
            </a:r>
          </a:p>
          <a:p>
            <a:pPr>
              <a:lnSpc>
                <a:spcPts val="1470"/>
              </a:lnSpc>
              <a:spcAft>
                <a:spcPts val="0"/>
              </a:spcAft>
            </a:pPr>
            <a:r>
              <a:rPr lang="ru-RU" sz="24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После того, как вы определились с сюжетом, перенесите рисунок на лист бумаги.</a:t>
            </a:r>
          </a:p>
        </p:txBody>
      </p:sp>
      <p:pic>
        <p:nvPicPr>
          <p:cNvPr id="5" name="Рисунок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64186" y="4196029"/>
            <a:ext cx="3133699" cy="2165367"/>
          </a:xfrm>
          <a:prstGeom prst="rect">
            <a:avLst/>
          </a:prstGeom>
        </p:spPr>
      </p:pic>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33745" y="4038373"/>
            <a:ext cx="3250464" cy="2378265"/>
          </a:xfrm>
          <a:prstGeom prst="rect">
            <a:avLst/>
          </a:prstGeom>
        </p:spPr>
      </p:pic>
    </p:spTree>
    <p:extLst>
      <p:ext uri="{BB962C8B-B14F-4D97-AF65-F5344CB8AC3E}">
        <p14:creationId xmlns:p14="http://schemas.microsoft.com/office/powerpoint/2010/main" val="215303344"/>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Аспект">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626</TotalTime>
  <Words>530</Words>
  <Application>Microsoft Office PowerPoint</Application>
  <PresentationFormat>Широкоэкранный</PresentationFormat>
  <Paragraphs>70</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Пользователь Windows</cp:lastModifiedBy>
  <cp:revision>43</cp:revision>
  <dcterms:created xsi:type="dcterms:W3CDTF">2019-11-30T19:36:57Z</dcterms:created>
  <dcterms:modified xsi:type="dcterms:W3CDTF">2019-12-10T17:41:45Z</dcterms:modified>
</cp:coreProperties>
</file>