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132" y="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B2F09-4B36-4B47-AEBD-4CA0538A333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0C985-8C30-4118-B33D-9E7C34A44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B2F09-4B36-4B47-AEBD-4CA0538A333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0C985-8C30-4118-B33D-9E7C34A44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B2F09-4B36-4B47-AEBD-4CA0538A333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0C985-8C30-4118-B33D-9E7C34A44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B2F09-4B36-4B47-AEBD-4CA0538A333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0C985-8C30-4118-B33D-9E7C34A44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B2F09-4B36-4B47-AEBD-4CA0538A333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0C985-8C30-4118-B33D-9E7C34A44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B2F09-4B36-4B47-AEBD-4CA0538A333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0C985-8C30-4118-B33D-9E7C34A44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B2F09-4B36-4B47-AEBD-4CA0538A333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0C985-8C30-4118-B33D-9E7C34A44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B2F09-4B36-4B47-AEBD-4CA0538A333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0C985-8C30-4118-B33D-9E7C34A44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B2F09-4B36-4B47-AEBD-4CA0538A333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0C985-8C30-4118-B33D-9E7C34A44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B2F09-4B36-4B47-AEBD-4CA0538A333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0C985-8C30-4118-B33D-9E7C34A445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B2F09-4B36-4B47-AEBD-4CA0538A333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860C985-8C30-4118-B33D-9E7C34A445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3B2F09-4B36-4B47-AEBD-4CA0538A333A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60C985-8C30-4118-B33D-9E7C34A4450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27184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Использование интерактивных методов обучения на уроках ОБЖ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401080" cy="163279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Памятка по устранению опасностей в доме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Все острые, колющие и режущие предметы надо обязательно класть на свои места;</a:t>
            </a:r>
          </a:p>
          <a:p>
            <a:r>
              <a:rPr lang="ru-RU" dirty="0" smtClean="0"/>
              <a:t> Уходя из дома или комнаты, обязательно выключайте телевизор, утюг и другие электроприборы;</a:t>
            </a:r>
          </a:p>
          <a:p>
            <a:r>
              <a:rPr lang="ru-RU" dirty="0" smtClean="0"/>
              <a:t> Предметы бытовой химии  и лекарства необходимо хранить в специальном шкафу, имеющем замок;</a:t>
            </a:r>
          </a:p>
          <a:p>
            <a:r>
              <a:rPr lang="ru-RU" dirty="0" smtClean="0"/>
              <a:t> Почувствовав запах газа, сразу откройте окна и проветрите квартиру. Проверьте, закрыты ли краны на газовой плите. Ни в коем случае не включайте свет и не зажигайте спички. Позвоните по телефону 04.  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err="1" smtClean="0"/>
              <a:t>Энергизатор</a:t>
            </a:r>
            <a:r>
              <a:rPr lang="ru-RU" sz="6600" dirty="0" smtClean="0"/>
              <a:t> «Пожелания»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2857496"/>
            <a:ext cx="4786346" cy="928694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ИНТЕРАКТИВНЫЕ МЕТОДЫ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ОБУЧЕНИЯ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4071966" cy="221457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МОЗГОВОЙ ШТУРМ-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МЕТОД ПРОДУЦИРОВАНИЯ ИДЕЙ И РЕШЕНИЙ ПРИ РАБОТЕ В ГРУППЕ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ЦЕЛЬ: ПОИСК ПУТЕЙ РЕШЕНИЯ КАКОЙ-ЛИБО ИДЕИ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000596" y="0"/>
            <a:ext cx="4143404" cy="21431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dirty="0">
                <a:latin typeface="+mj-lt"/>
                <a:cs typeface="Times New Roman" pitchFamily="18" charset="0"/>
              </a:rPr>
              <a:t>УПРАЖНЕНИЯ-ЭНЕРГИЗАТОРЫ-ЭТО КОРОТКОЕ УПРАЖНЕНИЕ, ВОССТАНАВЛИВАЮЩЕЕ ЭНЕРГИЮ ГРУППЫ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(привлекает внимание участников, включает  всех в обучение)  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4541636"/>
            <a:ext cx="4143404" cy="221457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dirty="0">
                <a:latin typeface="+mj-lt"/>
                <a:cs typeface="Times New Roman" pitchFamily="18" charset="0"/>
              </a:rPr>
              <a:t>КООПЕРАТИВНОЕ ОБУЧЕНИЕ-МЕТОД РЕШЕНИЯ ОБЩИХ ЗАДАЧ ПОСРЕДСТВОМ ВЗАИМОДЕЙСТВИЯ НЕБОЛЬШОЙ ГРУППЫ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(участники понимают, что для выполнения задания они нуждаются друг в друге)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860032" y="4539167"/>
            <a:ext cx="4214842" cy="221457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РОЛЕВАЯ ИГРА-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СИТУАЦИЯ, В КОТОРОЙ УЧАСТНИК БЕРЕТ НЕХАРАКТЕРНУЮ ДЛЯ НЕГО РОЛЬ, ПОСТУПАЕТ НЕПРИВЫЧНЫМ ОБРАЗОМ.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 выработка оптимального, основанного на уверенности в себе поведения в той или иной жизненной ситуации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 rot="2658675">
            <a:off x="7119320" y="2021574"/>
            <a:ext cx="221556" cy="1276350"/>
          </a:xfrm>
          <a:prstGeom prst="upArrow">
            <a:avLst>
              <a:gd name="adj1" fmla="val 50000"/>
              <a:gd name="adj2" fmla="val 112291"/>
            </a:avLst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 rot="19499951">
            <a:off x="1664709" y="2153996"/>
            <a:ext cx="280642" cy="1249307"/>
          </a:xfrm>
          <a:prstGeom prst="upArrow">
            <a:avLst>
              <a:gd name="adj1" fmla="val 50000"/>
              <a:gd name="adj2" fmla="val 102649"/>
            </a:avLst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auto">
          <a:xfrm rot="1728239">
            <a:off x="1762377" y="3364428"/>
            <a:ext cx="212258" cy="1346911"/>
          </a:xfrm>
          <a:prstGeom prst="downArrow">
            <a:avLst>
              <a:gd name="adj1" fmla="val 50000"/>
              <a:gd name="adj2" fmla="val 161522"/>
            </a:avLst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AutoShape 11"/>
          <p:cNvSpPr>
            <a:spLocks noChangeArrowheads="1"/>
          </p:cNvSpPr>
          <p:nvPr/>
        </p:nvSpPr>
        <p:spPr bwMode="auto">
          <a:xfrm rot="-2284106">
            <a:off x="7080059" y="3147107"/>
            <a:ext cx="244475" cy="1481137"/>
          </a:xfrm>
          <a:prstGeom prst="downArrow">
            <a:avLst>
              <a:gd name="adj1" fmla="val 50000"/>
              <a:gd name="adj2" fmla="val 151461"/>
            </a:avLst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35480"/>
            <a:ext cx="8329642" cy="438912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b="1" dirty="0" smtClean="0"/>
          </a:p>
          <a:p>
            <a:pPr>
              <a:buNone/>
            </a:pPr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67656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Интерактивный [«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Inter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» - взаимный, «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act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» - действовать]- находиться в режиме беседы, диалога с кем-либо.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700808"/>
            <a:ext cx="8712968" cy="438912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/>
              <a:t>И</a:t>
            </a:r>
            <a:r>
              <a:rPr lang="ru-RU" dirty="0" smtClean="0"/>
              <a:t>нтерактивное обучение - это обучение, </a:t>
            </a:r>
            <a:r>
              <a:rPr lang="ru-RU" dirty="0"/>
              <a:t>с хорошо организованной обратной связью субъектов и объектов обучения, с двусторонним обменом информацией между ними.</a:t>
            </a:r>
            <a:r>
              <a:rPr lang="ru-RU" dirty="0" smtClean="0"/>
              <a:t> </a:t>
            </a:r>
          </a:p>
          <a:p>
            <a:pPr algn="r">
              <a:buNone/>
            </a:pPr>
            <a:r>
              <a:rPr lang="ru-RU" dirty="0" smtClean="0"/>
              <a:t>Г.К</a:t>
            </a:r>
            <a:r>
              <a:rPr lang="ru-RU" dirty="0"/>
              <a:t>. </a:t>
            </a:r>
            <a:r>
              <a:rPr lang="ru-RU" dirty="0" err="1"/>
              <a:t>Селевко</a:t>
            </a:r>
            <a:r>
              <a:rPr lang="ru-RU" dirty="0"/>
              <a:t> </a:t>
            </a:r>
            <a:endParaRPr lang="ru-RU" dirty="0" smtClean="0"/>
          </a:p>
          <a:p>
            <a:pPr algn="just">
              <a:buNone/>
            </a:pPr>
            <a:r>
              <a:rPr lang="ru-RU" dirty="0"/>
              <a:t>И</a:t>
            </a:r>
            <a:r>
              <a:rPr lang="ru-RU" dirty="0" smtClean="0"/>
              <a:t>нтерактивные технологии - это вид информационного обмена учащихся с окружающей информационной средой.</a:t>
            </a:r>
          </a:p>
          <a:p>
            <a:pPr algn="r">
              <a:buNone/>
            </a:pPr>
            <a:r>
              <a:rPr lang="ru-RU" dirty="0"/>
              <a:t>В.В. </a:t>
            </a:r>
            <a:r>
              <a:rPr lang="ru-RU" dirty="0" err="1"/>
              <a:t>Гузеев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Схема интерактивного метода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85720" y="2143116"/>
            <a:ext cx="3429024" cy="2643206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УЧИТЕЛЬ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4929198"/>
            <a:ext cx="321471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УЧЕНИК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3214686"/>
            <a:ext cx="321471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УЧЕНИК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72066" y="1571612"/>
            <a:ext cx="314327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УЧЕНИК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3428992" y="1857364"/>
            <a:ext cx="1500198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3643306" y="2143116"/>
            <a:ext cx="1357322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786182" y="3429000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>
            <a:off x="3643306" y="3929066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428992" y="4500570"/>
            <a:ext cx="1357322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>
            <a:off x="3214678" y="4714884"/>
            <a:ext cx="1571636" cy="7858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6251587" y="2964653"/>
            <a:ext cx="35639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 flipH="1" flipV="1">
            <a:off x="6643702" y="292893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6108711" y="467837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Содержимое 2"/>
          <p:cNvSpPr txBox="1">
            <a:spLocks/>
          </p:cNvSpPr>
          <p:nvPr/>
        </p:nvSpPr>
        <p:spPr>
          <a:xfrm>
            <a:off x="428596" y="157161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 rot="5400000" flipH="1" flipV="1">
            <a:off x="6573058" y="464265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600" dirty="0" smtClean="0"/>
              <a:t>Опасность в доме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/>
          </a:p>
          <a:p>
            <a:pPr algn="ctr">
              <a:buNone/>
            </a:pPr>
            <a:r>
              <a:rPr lang="ru-RU" sz="5400" dirty="0" err="1" smtClean="0"/>
              <a:t>Энергизатор</a:t>
            </a:r>
            <a:r>
              <a:rPr lang="ru-RU" sz="5400" dirty="0" smtClean="0"/>
              <a:t> «Импульс»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643182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ru-RU" sz="6600" dirty="0" smtClean="0">
                <a:solidFill>
                  <a:schemeClr val="tx1"/>
                </a:solidFill>
              </a:rPr>
              <a:t>Мозговой штурм</a:t>
            </a:r>
            <a:endParaRPr lang="ru-RU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864399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err="1" smtClean="0"/>
              <a:t>Энергизатор</a:t>
            </a:r>
            <a:r>
              <a:rPr lang="ru-RU" sz="6600" dirty="0" smtClean="0"/>
              <a:t> </a:t>
            </a:r>
          </a:p>
          <a:p>
            <a:pPr algn="ctr">
              <a:buNone/>
            </a:pPr>
            <a:r>
              <a:rPr lang="ru-RU" sz="6600" dirty="0" smtClean="0"/>
              <a:t>«Фруктовый салат»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8929718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Первая группа(«Яблоки»): </a:t>
            </a:r>
            <a:r>
              <a:rPr lang="ru-RU" dirty="0"/>
              <a:t>к</a:t>
            </a:r>
            <a:r>
              <a:rPr lang="ru-RU" dirty="0" smtClean="0"/>
              <a:t>олющие и режущие предметы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Вторая группа(«Бананы»): </a:t>
            </a:r>
            <a:r>
              <a:rPr lang="ru-RU" dirty="0" smtClean="0"/>
              <a:t>электрические приборы и газ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Третья группа</a:t>
            </a:r>
            <a:r>
              <a:rPr lang="ru-RU" b="1" smtClean="0">
                <a:solidFill>
                  <a:srgbClr val="00B050"/>
                </a:solidFill>
              </a:rPr>
              <a:t>(«Мандарины»):</a:t>
            </a:r>
            <a:r>
              <a:rPr lang="ru-RU" smtClean="0"/>
              <a:t> </a:t>
            </a:r>
            <a:r>
              <a:rPr lang="ru-RU" dirty="0"/>
              <a:t>б</a:t>
            </a:r>
            <a:r>
              <a:rPr lang="ru-RU" dirty="0" smtClean="0"/>
              <a:t>ытовая химия и лекарства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106</TotalTime>
  <Words>291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Использование интерактивных методов обучения на уроках ОБЖ</vt:lpstr>
      <vt:lpstr>    Интерактивный [«Inter» - взаимный, «act» - действовать]- находиться в режиме беседы, диалога с кем-либо. </vt:lpstr>
      <vt:lpstr>Схема интерактивного метода</vt:lpstr>
      <vt:lpstr>Слайд 4</vt:lpstr>
      <vt:lpstr>Слайд 5</vt:lpstr>
      <vt:lpstr>Слайд 6</vt:lpstr>
      <vt:lpstr>Слайд 7</vt:lpstr>
      <vt:lpstr>Слайд 8</vt:lpstr>
      <vt:lpstr>Слайд 9</vt:lpstr>
      <vt:lpstr>Памятка по устранению опасностей в доме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интерактивных методов обучения на уроках ОБЖ</dc:title>
  <dc:creator>user</dc:creator>
  <cp:lastModifiedBy>8 класс</cp:lastModifiedBy>
  <cp:revision>11</cp:revision>
  <dcterms:created xsi:type="dcterms:W3CDTF">2013-02-25T12:06:06Z</dcterms:created>
  <dcterms:modified xsi:type="dcterms:W3CDTF">2013-02-26T01:47:19Z</dcterms:modified>
</cp:coreProperties>
</file>