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76" r:id="rId4"/>
    <p:sldId id="277" r:id="rId5"/>
    <p:sldId id="267" r:id="rId6"/>
    <p:sldId id="257" r:id="rId7"/>
    <p:sldId id="258" r:id="rId8"/>
    <p:sldId id="265" r:id="rId9"/>
    <p:sldId id="259" r:id="rId10"/>
    <p:sldId id="266" r:id="rId11"/>
    <p:sldId id="260" r:id="rId12"/>
    <p:sldId id="264" r:id="rId13"/>
    <p:sldId id="279" r:id="rId14"/>
    <p:sldId id="280" r:id="rId15"/>
    <p:sldId id="261" r:id="rId16"/>
    <p:sldId id="281" r:id="rId17"/>
    <p:sldId id="262" r:id="rId18"/>
    <p:sldId id="268" r:id="rId19"/>
    <p:sldId id="269" r:id="rId20"/>
    <p:sldId id="270" r:id="rId21"/>
    <p:sldId id="271" r:id="rId22"/>
    <p:sldId id="272" r:id="rId23"/>
    <p:sldId id="273" r:id="rId24"/>
    <p:sldId id="274" r:id="rId25"/>
    <p:sldId id="282" r:id="rId26"/>
  </p:sldIdLst>
  <p:sldSz cx="9144000" cy="5143500" type="screen16x9"/>
  <p:notesSz cx="6888163" cy="100203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33CC"/>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498" y="-61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2" name="Рисунок 15" descr="3.png"/>
          <p:cNvPicPr>
            <a:picLocks noChangeAspect="1"/>
          </p:cNvPicPr>
          <p:nvPr userDrawn="1"/>
        </p:nvPicPr>
        <p:blipFill>
          <a:blip r:embed="rId2"/>
          <a:srcRect/>
          <a:stretch>
            <a:fillRect/>
          </a:stretch>
        </p:blipFill>
        <p:spPr bwMode="auto">
          <a:xfrm>
            <a:off x="7286625" y="2000250"/>
            <a:ext cx="1666875" cy="2278063"/>
          </a:xfrm>
          <a:prstGeom prst="rect">
            <a:avLst/>
          </a:prstGeom>
          <a:noFill/>
          <a:ln w="9525">
            <a:noFill/>
            <a:miter lim="800000"/>
            <a:headEnd/>
            <a:tailEnd/>
          </a:ln>
        </p:spPr>
      </p:pic>
      <p:pic>
        <p:nvPicPr>
          <p:cNvPr id="3" name="Рисунок 12" descr="6.png"/>
          <p:cNvPicPr>
            <a:picLocks noChangeAspect="1"/>
          </p:cNvPicPr>
          <p:nvPr userDrawn="1"/>
        </p:nvPicPr>
        <p:blipFill>
          <a:blip r:embed="rId3"/>
          <a:srcRect/>
          <a:stretch>
            <a:fillRect/>
          </a:stretch>
        </p:blipFill>
        <p:spPr bwMode="auto">
          <a:xfrm>
            <a:off x="3357563" y="2809875"/>
            <a:ext cx="1214437" cy="1806575"/>
          </a:xfrm>
          <a:prstGeom prst="rect">
            <a:avLst/>
          </a:prstGeom>
          <a:noFill/>
          <a:ln w="9525">
            <a:noFill/>
            <a:miter lim="800000"/>
            <a:headEnd/>
            <a:tailEnd/>
          </a:ln>
        </p:spPr>
      </p:pic>
      <p:pic>
        <p:nvPicPr>
          <p:cNvPr id="4" name="Рисунок 13" descr="1.png"/>
          <p:cNvPicPr>
            <a:picLocks noChangeAspect="1"/>
          </p:cNvPicPr>
          <p:nvPr userDrawn="1"/>
        </p:nvPicPr>
        <p:blipFill>
          <a:blip r:embed="rId4"/>
          <a:srcRect/>
          <a:stretch>
            <a:fillRect/>
          </a:stretch>
        </p:blipFill>
        <p:spPr bwMode="auto">
          <a:xfrm rot="387762">
            <a:off x="447675" y="2565400"/>
            <a:ext cx="1895475" cy="1714500"/>
          </a:xfrm>
          <a:prstGeom prst="rect">
            <a:avLst/>
          </a:prstGeom>
          <a:noFill/>
          <a:ln w="9525">
            <a:noFill/>
            <a:miter lim="800000"/>
            <a:headEnd/>
            <a:tailEnd/>
          </a:ln>
        </p:spPr>
      </p:pic>
      <p:pic>
        <p:nvPicPr>
          <p:cNvPr id="5" name="Рисунок 16" descr="9.png"/>
          <p:cNvPicPr>
            <a:picLocks noChangeAspect="1"/>
          </p:cNvPicPr>
          <p:nvPr userDrawn="1"/>
        </p:nvPicPr>
        <p:blipFill>
          <a:blip r:embed="rId5"/>
          <a:srcRect/>
          <a:stretch>
            <a:fillRect/>
          </a:stretch>
        </p:blipFill>
        <p:spPr bwMode="auto">
          <a:xfrm>
            <a:off x="5286375" y="2428875"/>
            <a:ext cx="1670050" cy="2089150"/>
          </a:xfrm>
          <a:prstGeom prst="rect">
            <a:avLst/>
          </a:prstGeom>
          <a:noFill/>
          <a:ln w="9525">
            <a:noFill/>
            <a:miter lim="800000"/>
            <a:headEnd/>
            <a:tailEnd/>
          </a:ln>
        </p:spPr>
      </p:pic>
    </p:spTree>
  </p:cSld>
  <p:clrMapOvr>
    <a:masterClrMapping/>
  </p:clrMapOvr>
  <p:transition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200151"/>
            <a:ext cx="8229600" cy="3394472"/>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4637"/>
          </a:xfrm>
          <a:prstGeom prst="rect">
            <a:avLst/>
          </a:prstGeom>
        </p:spPr>
        <p:txBody>
          <a:bodyPr/>
          <a:lstStyle>
            <a:lvl1pPr fontAlgn="auto">
              <a:spcBef>
                <a:spcPts val="0"/>
              </a:spcBef>
              <a:spcAft>
                <a:spcPts val="0"/>
              </a:spcAft>
              <a:defRPr>
                <a:latin typeface="+mn-lt"/>
              </a:defRPr>
            </a:lvl1pPr>
          </a:lstStyle>
          <a:p>
            <a:pPr>
              <a:defRPr/>
            </a:pPr>
            <a:fld id="{F1E6D8BE-FB08-4D7C-B6D6-B0443766C860}" type="datetimeFigureOut">
              <a:rPr lang="ru-RU"/>
              <a:pPr>
                <a:defRPr/>
              </a:pPr>
              <a:t>09.12.2019</a:t>
            </a:fld>
            <a:endParaRPr lang="ru-RU"/>
          </a:p>
        </p:txBody>
      </p:sp>
      <p:sp>
        <p:nvSpPr>
          <p:cNvPr id="5" name="Нижний колонтитул 4"/>
          <p:cNvSpPr>
            <a:spLocks noGrp="1"/>
          </p:cNvSpPr>
          <p:nvPr>
            <p:ph type="ftr" sz="quarter" idx="11"/>
          </p:nvPr>
        </p:nvSpPr>
        <p:spPr>
          <a:xfrm>
            <a:off x="3124200" y="4767263"/>
            <a:ext cx="2895600" cy="274637"/>
          </a:xfrm>
          <a:prstGeom prst="rect">
            <a:avLst/>
          </a:prstGeom>
        </p:spPr>
        <p:txBody>
          <a:bodyPr/>
          <a:lstStyle>
            <a:lvl1pPr fontAlgn="auto">
              <a:spcBef>
                <a:spcPts val="0"/>
              </a:spcBef>
              <a:spcAft>
                <a:spcPts val="0"/>
              </a:spcAft>
              <a:defRPr>
                <a:latin typeface="+mn-lt"/>
              </a:defRPr>
            </a:lvl1pPr>
          </a:lstStyle>
          <a:p>
            <a:pPr>
              <a:defRPr/>
            </a:pPr>
            <a:endParaRPr lang="ru-RU"/>
          </a:p>
        </p:txBody>
      </p:sp>
      <p:sp>
        <p:nvSpPr>
          <p:cNvPr id="6" name="Номер слайда 5"/>
          <p:cNvSpPr>
            <a:spLocks noGrp="1"/>
          </p:cNvSpPr>
          <p:nvPr>
            <p:ph type="sldNum" sz="quarter" idx="12"/>
          </p:nvPr>
        </p:nvSpPr>
        <p:spPr>
          <a:xfrm>
            <a:off x="6553200" y="4767263"/>
            <a:ext cx="2133600" cy="274637"/>
          </a:xfrm>
          <a:prstGeom prst="rect">
            <a:avLst/>
          </a:prstGeom>
        </p:spPr>
        <p:txBody>
          <a:bodyPr/>
          <a:lstStyle>
            <a:lvl1pPr fontAlgn="auto">
              <a:spcBef>
                <a:spcPts val="0"/>
              </a:spcBef>
              <a:spcAft>
                <a:spcPts val="0"/>
              </a:spcAft>
              <a:defRPr>
                <a:latin typeface="+mn-lt"/>
              </a:defRPr>
            </a:lvl1pPr>
          </a:lstStyle>
          <a:p>
            <a:pPr>
              <a:defRPr/>
            </a:pPr>
            <a:fld id="{07367222-2562-40A4-8CFE-4DEFC9966C25}" type="slidenum">
              <a:rPr lang="ru-RU"/>
              <a:pPr>
                <a:defRPr/>
              </a:pPr>
              <a:t>‹#›</a:t>
            </a:fld>
            <a:endParaRPr lang="ru-RU"/>
          </a:p>
        </p:txBody>
      </p:sp>
    </p:spTree>
  </p:cSld>
  <p:clrMapOvr>
    <a:masterClrMapping/>
  </p:clrMapOvr>
  <p:transition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4767263"/>
            <a:ext cx="2133600" cy="274637"/>
          </a:xfrm>
          <a:prstGeom prst="rect">
            <a:avLst/>
          </a:prstGeom>
        </p:spPr>
        <p:txBody>
          <a:bodyPr/>
          <a:lstStyle>
            <a:lvl1pPr fontAlgn="auto">
              <a:spcBef>
                <a:spcPts val="0"/>
              </a:spcBef>
              <a:spcAft>
                <a:spcPts val="0"/>
              </a:spcAft>
              <a:defRPr>
                <a:latin typeface="+mn-lt"/>
              </a:defRPr>
            </a:lvl1pPr>
          </a:lstStyle>
          <a:p>
            <a:pPr>
              <a:defRPr/>
            </a:pPr>
            <a:fld id="{5FC3A430-2714-4994-9738-2F859CC29060}" type="datetimeFigureOut">
              <a:rPr lang="ru-RU"/>
              <a:pPr>
                <a:defRPr/>
              </a:pPr>
              <a:t>09.12.2019</a:t>
            </a:fld>
            <a:endParaRPr lang="ru-RU"/>
          </a:p>
        </p:txBody>
      </p:sp>
      <p:sp>
        <p:nvSpPr>
          <p:cNvPr id="5" name="Нижний колонтитул 4"/>
          <p:cNvSpPr>
            <a:spLocks noGrp="1"/>
          </p:cNvSpPr>
          <p:nvPr>
            <p:ph type="ftr" sz="quarter" idx="11"/>
          </p:nvPr>
        </p:nvSpPr>
        <p:spPr>
          <a:xfrm>
            <a:off x="3124200" y="4767263"/>
            <a:ext cx="2895600" cy="274637"/>
          </a:xfrm>
          <a:prstGeom prst="rect">
            <a:avLst/>
          </a:prstGeom>
        </p:spPr>
        <p:txBody>
          <a:bodyPr/>
          <a:lstStyle>
            <a:lvl1pPr fontAlgn="auto">
              <a:spcBef>
                <a:spcPts val="0"/>
              </a:spcBef>
              <a:spcAft>
                <a:spcPts val="0"/>
              </a:spcAft>
              <a:defRPr>
                <a:latin typeface="+mn-lt"/>
              </a:defRPr>
            </a:lvl1pPr>
          </a:lstStyle>
          <a:p>
            <a:pPr>
              <a:defRPr/>
            </a:pPr>
            <a:endParaRPr lang="ru-RU"/>
          </a:p>
        </p:txBody>
      </p:sp>
      <p:sp>
        <p:nvSpPr>
          <p:cNvPr id="6" name="Номер слайда 5"/>
          <p:cNvSpPr>
            <a:spLocks noGrp="1"/>
          </p:cNvSpPr>
          <p:nvPr>
            <p:ph type="sldNum" sz="quarter" idx="12"/>
          </p:nvPr>
        </p:nvSpPr>
        <p:spPr>
          <a:xfrm>
            <a:off x="6553200" y="4767263"/>
            <a:ext cx="2133600" cy="274637"/>
          </a:xfrm>
          <a:prstGeom prst="rect">
            <a:avLst/>
          </a:prstGeom>
        </p:spPr>
        <p:txBody>
          <a:bodyPr/>
          <a:lstStyle>
            <a:lvl1pPr fontAlgn="auto">
              <a:spcBef>
                <a:spcPts val="0"/>
              </a:spcBef>
              <a:spcAft>
                <a:spcPts val="0"/>
              </a:spcAft>
              <a:defRPr>
                <a:latin typeface="+mn-lt"/>
              </a:defRPr>
            </a:lvl1pPr>
          </a:lstStyle>
          <a:p>
            <a:pPr>
              <a:defRPr/>
            </a:pPr>
            <a:fld id="{74FA3409-2A60-4E9A-A123-F9023D0EB890}" type="slidenum">
              <a:rPr lang="ru-RU"/>
              <a:pPr>
                <a:defRPr/>
              </a:pPr>
              <a:t>‹#›</a:t>
            </a:fld>
            <a:endParaRPr lang="ru-RU"/>
          </a:p>
        </p:txBody>
      </p:sp>
    </p:spTree>
  </p:cSld>
  <p:clrMapOvr>
    <a:masterClrMapping/>
  </p:clrMapOvr>
  <p:transition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pic>
        <p:nvPicPr>
          <p:cNvPr id="2" name="Рисунок 6"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3" name="Рисунок 7" descr="1.png"/>
          <p:cNvPicPr>
            <a:picLocks noChangeAspect="1"/>
          </p:cNvPicPr>
          <p:nvPr userDrawn="1"/>
        </p:nvPicPr>
        <p:blipFill>
          <a:blip r:embed="rId3"/>
          <a:srcRect/>
          <a:stretch>
            <a:fillRect/>
          </a:stretch>
        </p:blipFill>
        <p:spPr bwMode="auto">
          <a:xfrm rot="387762" flipH="1">
            <a:off x="6021388" y="3173413"/>
            <a:ext cx="1911350" cy="1731962"/>
          </a:xfrm>
          <a:prstGeom prst="rect">
            <a:avLst/>
          </a:prstGeom>
          <a:noFill/>
          <a:ln w="9525">
            <a:noFill/>
            <a:miter lim="800000"/>
            <a:headEnd/>
            <a:tailEnd/>
          </a:ln>
        </p:spPr>
      </p:pic>
    </p:spTree>
  </p:cSld>
  <p:clrMapOvr>
    <a:masterClrMapping/>
  </p:clrMapOvr>
  <p:transition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pic>
        <p:nvPicPr>
          <p:cNvPr id="2" name="Рисунок 7" descr="3.png"/>
          <p:cNvPicPr>
            <a:picLocks noChangeAspect="1"/>
          </p:cNvPicPr>
          <p:nvPr userDrawn="1"/>
        </p:nvPicPr>
        <p:blipFill>
          <a:blip r:embed="rId2"/>
          <a:srcRect/>
          <a:stretch>
            <a:fillRect/>
          </a:stretch>
        </p:blipFill>
        <p:spPr bwMode="auto">
          <a:xfrm>
            <a:off x="100013" y="2286000"/>
            <a:ext cx="1614487" cy="2206625"/>
          </a:xfrm>
          <a:prstGeom prst="rect">
            <a:avLst/>
          </a:prstGeom>
          <a:noFill/>
          <a:ln w="9525">
            <a:noFill/>
            <a:miter lim="800000"/>
            <a:headEnd/>
            <a:tailEnd/>
          </a:ln>
        </p:spPr>
      </p:pic>
      <p:pic>
        <p:nvPicPr>
          <p:cNvPr id="3" name="Рисунок 6" descr="2901.jpg"/>
          <p:cNvPicPr>
            <a:picLocks noChangeAspect="1"/>
          </p:cNvPicPr>
          <p:nvPr userDrawn="1"/>
        </p:nvPicPr>
        <p:blipFill>
          <a:blip r:embed="rId3"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spTree>
  </p:cSld>
  <p:clrMapOvr>
    <a:masterClrMapping/>
  </p:clrMapOvr>
  <p:transition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pic>
        <p:nvPicPr>
          <p:cNvPr id="2" name="Рисунок 7"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3" name="Рисунок 8" descr="6.png"/>
          <p:cNvPicPr>
            <a:picLocks noChangeAspect="1"/>
          </p:cNvPicPr>
          <p:nvPr userDrawn="1"/>
        </p:nvPicPr>
        <p:blipFill>
          <a:blip r:embed="rId3"/>
          <a:srcRect/>
          <a:stretch>
            <a:fillRect/>
          </a:stretch>
        </p:blipFill>
        <p:spPr bwMode="auto">
          <a:xfrm>
            <a:off x="6072188" y="3214688"/>
            <a:ext cx="1166812" cy="1735137"/>
          </a:xfrm>
          <a:prstGeom prst="rect">
            <a:avLst/>
          </a:prstGeom>
          <a:noFill/>
          <a:ln w="9525">
            <a:noFill/>
            <a:miter lim="800000"/>
            <a:headEnd/>
            <a:tailEnd/>
          </a:ln>
        </p:spPr>
      </p:pic>
    </p:spTree>
  </p:cSld>
  <p:clrMapOvr>
    <a:masterClrMapping/>
  </p:clrMapOvr>
  <p:transition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pic>
        <p:nvPicPr>
          <p:cNvPr id="2" name="Рисунок 9"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3" name="Рисунок 10" descr="9.png"/>
          <p:cNvPicPr>
            <a:picLocks noChangeAspect="1"/>
          </p:cNvPicPr>
          <p:nvPr userDrawn="1"/>
        </p:nvPicPr>
        <p:blipFill>
          <a:blip r:embed="rId3"/>
          <a:srcRect/>
          <a:stretch>
            <a:fillRect/>
          </a:stretch>
        </p:blipFill>
        <p:spPr bwMode="auto">
          <a:xfrm>
            <a:off x="5929313" y="2857500"/>
            <a:ext cx="1670050" cy="2089150"/>
          </a:xfrm>
          <a:prstGeom prst="rect">
            <a:avLst/>
          </a:prstGeom>
          <a:noFill/>
          <a:ln w="9525">
            <a:noFill/>
            <a:miter lim="800000"/>
            <a:headEnd/>
            <a:tailEnd/>
          </a:ln>
        </p:spPr>
      </p:pic>
    </p:spTree>
  </p:cSld>
  <p:clrMapOvr>
    <a:masterClrMapping/>
  </p:clrMapOvr>
  <p:transition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pic>
        <p:nvPicPr>
          <p:cNvPr id="2" name="Рисунок 5"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pic>
        <p:nvPicPr>
          <p:cNvPr id="3" name="Рисунок 6" descr="1.png"/>
          <p:cNvPicPr>
            <a:picLocks noChangeAspect="1"/>
          </p:cNvPicPr>
          <p:nvPr userDrawn="1"/>
        </p:nvPicPr>
        <p:blipFill>
          <a:blip r:embed="rId3"/>
          <a:srcRect/>
          <a:stretch>
            <a:fillRect/>
          </a:stretch>
        </p:blipFill>
        <p:spPr bwMode="auto">
          <a:xfrm rot="387762" flipH="1">
            <a:off x="6505575" y="3370263"/>
            <a:ext cx="1584325" cy="1435100"/>
          </a:xfrm>
          <a:prstGeom prst="rect">
            <a:avLst/>
          </a:prstGeom>
          <a:noFill/>
          <a:ln w="9525">
            <a:noFill/>
            <a:miter lim="800000"/>
            <a:headEnd/>
            <a:tailEnd/>
          </a:ln>
        </p:spPr>
      </p:pic>
      <p:pic>
        <p:nvPicPr>
          <p:cNvPr id="4" name="Рисунок 7" descr="6.png"/>
          <p:cNvPicPr>
            <a:picLocks noChangeAspect="1"/>
          </p:cNvPicPr>
          <p:nvPr userDrawn="1"/>
        </p:nvPicPr>
        <p:blipFill>
          <a:blip r:embed="rId4"/>
          <a:srcRect/>
          <a:stretch>
            <a:fillRect/>
          </a:stretch>
        </p:blipFill>
        <p:spPr bwMode="auto">
          <a:xfrm>
            <a:off x="4929188" y="3571875"/>
            <a:ext cx="942975" cy="1401763"/>
          </a:xfrm>
          <a:prstGeom prst="rect">
            <a:avLst/>
          </a:prstGeom>
          <a:noFill/>
          <a:ln w="9525">
            <a:noFill/>
            <a:miter lim="800000"/>
            <a:headEnd/>
            <a:tailEnd/>
          </a:ln>
        </p:spPr>
      </p:pic>
      <p:pic>
        <p:nvPicPr>
          <p:cNvPr id="5" name="Рисунок 8" descr="9.png"/>
          <p:cNvPicPr>
            <a:picLocks noChangeAspect="1"/>
          </p:cNvPicPr>
          <p:nvPr userDrawn="1"/>
        </p:nvPicPr>
        <p:blipFill>
          <a:blip r:embed="rId5"/>
          <a:srcRect/>
          <a:stretch>
            <a:fillRect/>
          </a:stretch>
        </p:blipFill>
        <p:spPr bwMode="auto">
          <a:xfrm>
            <a:off x="2357438" y="3286125"/>
            <a:ext cx="1385887" cy="1731963"/>
          </a:xfrm>
          <a:prstGeom prst="rect">
            <a:avLst/>
          </a:prstGeom>
          <a:noFill/>
          <a:ln w="9525">
            <a:noFill/>
            <a:miter lim="800000"/>
            <a:headEnd/>
            <a:tailEnd/>
          </a:ln>
        </p:spPr>
      </p:pic>
      <p:pic>
        <p:nvPicPr>
          <p:cNvPr id="6" name="Рисунок 9" descr="3.png"/>
          <p:cNvPicPr>
            <a:picLocks noChangeAspect="1"/>
          </p:cNvPicPr>
          <p:nvPr userDrawn="1"/>
        </p:nvPicPr>
        <p:blipFill>
          <a:blip r:embed="rId6"/>
          <a:srcRect/>
          <a:stretch>
            <a:fillRect/>
          </a:stretch>
        </p:blipFill>
        <p:spPr bwMode="auto">
          <a:xfrm>
            <a:off x="142875" y="3143250"/>
            <a:ext cx="1411288" cy="1928813"/>
          </a:xfrm>
          <a:prstGeom prst="rect">
            <a:avLst/>
          </a:prstGeom>
          <a:noFill/>
          <a:ln w="9525">
            <a:noFill/>
            <a:miter lim="800000"/>
            <a:headEnd/>
            <a:tailEnd/>
          </a:ln>
        </p:spPr>
      </p:pic>
    </p:spTree>
  </p:cSld>
  <p:clrMapOvr>
    <a:masterClrMapping/>
  </p:clrMapOvr>
  <p:transition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2" name="Рисунок 4" descr="2901.jpg"/>
          <p:cNvPicPr>
            <a:picLocks noChangeAspect="1"/>
          </p:cNvPicPr>
          <p:nvPr userDrawn="1"/>
        </p:nvPicPr>
        <p:blipFill>
          <a:blip r:embed="rId2" cstate="print">
            <a:lum bright="10000" contrast="20000"/>
          </a:blip>
          <a:srcRect t="8048" b="9882"/>
          <a:stretch>
            <a:fillRect/>
          </a:stretch>
        </p:blipFill>
        <p:spPr>
          <a:xfrm>
            <a:off x="0" y="0"/>
            <a:ext cx="9144000" cy="5143500"/>
          </a:xfrm>
          <a:prstGeom prst="frame">
            <a:avLst>
              <a:gd name="adj1" fmla="val 2691"/>
            </a:avLst>
          </a:prstGeom>
          <a:scene3d>
            <a:camera prst="orthographicFront"/>
            <a:lightRig rig="threePt" dir="t"/>
          </a:scene3d>
          <a:sp3d>
            <a:bevelT w="165100" prst="coolSlant"/>
          </a:sp3d>
        </p:spPr>
      </p:pic>
    </p:spTree>
  </p:cSld>
  <p:clrMapOvr>
    <a:masterClrMapping/>
  </p:clrMapOvr>
  <p:transition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4637"/>
          </a:xfrm>
          <a:prstGeom prst="rect">
            <a:avLst/>
          </a:prstGeom>
        </p:spPr>
        <p:txBody>
          <a:bodyPr/>
          <a:lstStyle>
            <a:lvl1pPr fontAlgn="auto">
              <a:spcBef>
                <a:spcPts val="0"/>
              </a:spcBef>
              <a:spcAft>
                <a:spcPts val="0"/>
              </a:spcAft>
              <a:defRPr>
                <a:latin typeface="+mn-lt"/>
              </a:defRPr>
            </a:lvl1pPr>
          </a:lstStyle>
          <a:p>
            <a:pPr>
              <a:defRPr/>
            </a:pPr>
            <a:fld id="{CE0287E7-D743-4CE9-A3D6-0970168B2E72}" type="datetimeFigureOut">
              <a:rPr lang="ru-RU"/>
              <a:pPr>
                <a:defRPr/>
              </a:pPr>
              <a:t>09.12.2019</a:t>
            </a:fld>
            <a:endParaRPr lang="ru-RU"/>
          </a:p>
        </p:txBody>
      </p:sp>
      <p:sp>
        <p:nvSpPr>
          <p:cNvPr id="6" name="Нижний колонтитул 5"/>
          <p:cNvSpPr>
            <a:spLocks noGrp="1"/>
          </p:cNvSpPr>
          <p:nvPr>
            <p:ph type="ftr" sz="quarter" idx="11"/>
          </p:nvPr>
        </p:nvSpPr>
        <p:spPr>
          <a:xfrm>
            <a:off x="3124200" y="4767263"/>
            <a:ext cx="2895600" cy="274637"/>
          </a:xfrm>
          <a:prstGeom prst="rect">
            <a:avLst/>
          </a:prstGeom>
        </p:spPr>
        <p:txBody>
          <a:bodyPr/>
          <a:lstStyle>
            <a:lvl1pPr fontAlgn="auto">
              <a:spcBef>
                <a:spcPts val="0"/>
              </a:spcBef>
              <a:spcAft>
                <a:spcPts val="0"/>
              </a:spcAft>
              <a:defRPr>
                <a:latin typeface="+mn-lt"/>
              </a:defRPr>
            </a:lvl1pPr>
          </a:lstStyle>
          <a:p>
            <a:pPr>
              <a:defRPr/>
            </a:pPr>
            <a:endParaRPr lang="ru-RU"/>
          </a:p>
        </p:txBody>
      </p:sp>
      <p:sp>
        <p:nvSpPr>
          <p:cNvPr id="7" name="Номер слайда 6"/>
          <p:cNvSpPr>
            <a:spLocks noGrp="1"/>
          </p:cNvSpPr>
          <p:nvPr>
            <p:ph type="sldNum" sz="quarter" idx="12"/>
          </p:nvPr>
        </p:nvSpPr>
        <p:spPr>
          <a:xfrm>
            <a:off x="6553200" y="4767263"/>
            <a:ext cx="2133600" cy="274637"/>
          </a:xfrm>
          <a:prstGeom prst="rect">
            <a:avLst/>
          </a:prstGeom>
        </p:spPr>
        <p:txBody>
          <a:bodyPr/>
          <a:lstStyle>
            <a:lvl1pPr fontAlgn="auto">
              <a:spcBef>
                <a:spcPts val="0"/>
              </a:spcBef>
              <a:spcAft>
                <a:spcPts val="0"/>
              </a:spcAft>
              <a:defRPr>
                <a:latin typeface="+mn-lt"/>
              </a:defRPr>
            </a:lvl1pPr>
          </a:lstStyle>
          <a:p>
            <a:pPr>
              <a:defRPr/>
            </a:pPr>
            <a:fld id="{7F9376C3-4F48-4D70-AC0D-E27CA196B847}" type="slidenum">
              <a:rPr lang="ru-RU"/>
              <a:pPr>
                <a:defRPr/>
              </a:pPr>
              <a:t>‹#›</a:t>
            </a:fld>
            <a:endParaRPr lang="ru-RU"/>
          </a:p>
        </p:txBody>
      </p:sp>
    </p:spTree>
  </p:cSld>
  <p:clrMapOvr>
    <a:masterClrMapping/>
  </p:clrMapOvr>
  <p:transition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4767263"/>
            <a:ext cx="2133600" cy="274637"/>
          </a:xfrm>
          <a:prstGeom prst="rect">
            <a:avLst/>
          </a:prstGeom>
        </p:spPr>
        <p:txBody>
          <a:bodyPr/>
          <a:lstStyle>
            <a:lvl1pPr fontAlgn="auto">
              <a:spcBef>
                <a:spcPts val="0"/>
              </a:spcBef>
              <a:spcAft>
                <a:spcPts val="0"/>
              </a:spcAft>
              <a:defRPr>
                <a:latin typeface="+mn-lt"/>
              </a:defRPr>
            </a:lvl1pPr>
          </a:lstStyle>
          <a:p>
            <a:pPr>
              <a:defRPr/>
            </a:pPr>
            <a:fld id="{DB1E5F0A-8B03-4F79-9947-C9913E016E95}" type="datetimeFigureOut">
              <a:rPr lang="ru-RU"/>
              <a:pPr>
                <a:defRPr/>
              </a:pPr>
              <a:t>09.12.2019</a:t>
            </a:fld>
            <a:endParaRPr lang="ru-RU"/>
          </a:p>
        </p:txBody>
      </p:sp>
      <p:sp>
        <p:nvSpPr>
          <p:cNvPr id="6" name="Нижний колонтитул 5"/>
          <p:cNvSpPr>
            <a:spLocks noGrp="1"/>
          </p:cNvSpPr>
          <p:nvPr>
            <p:ph type="ftr" sz="quarter" idx="11"/>
          </p:nvPr>
        </p:nvSpPr>
        <p:spPr>
          <a:xfrm>
            <a:off x="3124200" y="4767263"/>
            <a:ext cx="2895600" cy="274637"/>
          </a:xfrm>
          <a:prstGeom prst="rect">
            <a:avLst/>
          </a:prstGeom>
        </p:spPr>
        <p:txBody>
          <a:bodyPr/>
          <a:lstStyle>
            <a:lvl1pPr fontAlgn="auto">
              <a:spcBef>
                <a:spcPts val="0"/>
              </a:spcBef>
              <a:spcAft>
                <a:spcPts val="0"/>
              </a:spcAft>
              <a:defRPr>
                <a:latin typeface="+mn-lt"/>
              </a:defRPr>
            </a:lvl1pPr>
          </a:lstStyle>
          <a:p>
            <a:pPr>
              <a:defRPr/>
            </a:pPr>
            <a:endParaRPr lang="ru-RU"/>
          </a:p>
        </p:txBody>
      </p:sp>
      <p:sp>
        <p:nvSpPr>
          <p:cNvPr id="7" name="Номер слайда 6"/>
          <p:cNvSpPr>
            <a:spLocks noGrp="1"/>
          </p:cNvSpPr>
          <p:nvPr>
            <p:ph type="sldNum" sz="quarter" idx="12"/>
          </p:nvPr>
        </p:nvSpPr>
        <p:spPr>
          <a:xfrm>
            <a:off x="6553200" y="4767263"/>
            <a:ext cx="2133600" cy="274637"/>
          </a:xfrm>
          <a:prstGeom prst="rect">
            <a:avLst/>
          </a:prstGeom>
        </p:spPr>
        <p:txBody>
          <a:bodyPr/>
          <a:lstStyle>
            <a:lvl1pPr fontAlgn="auto">
              <a:spcBef>
                <a:spcPts val="0"/>
              </a:spcBef>
              <a:spcAft>
                <a:spcPts val="0"/>
              </a:spcAft>
              <a:defRPr>
                <a:latin typeface="+mn-lt"/>
              </a:defRPr>
            </a:lvl1pPr>
          </a:lstStyle>
          <a:p>
            <a:pPr>
              <a:defRPr/>
            </a:pPr>
            <a:fld id="{4F2B3C98-30A8-4E40-BA75-B23166EC89F0}" type="slidenum">
              <a:rPr lang="ru-RU"/>
              <a:pPr>
                <a:defRPr/>
              </a:pPr>
              <a:t>‹#›</a:t>
            </a:fld>
            <a:endParaRPr lang="ru-RU"/>
          </a:p>
        </p:txBody>
      </p:sp>
    </p:spTree>
  </p:cSld>
  <p:clrMapOvr>
    <a:masterClrMapping/>
  </p:clrMapOvr>
  <p:transition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AutoShape 2" descr="http://%D0%BA%D0%B0%D1%80%D1%82%D0%B8%D0%BD%D0%BA%D0%B8.cc/img/2/9/0/2901.jpg"/>
          <p:cNvSpPr>
            <a:spLocks noChangeAspect="1" noChangeArrowheads="1"/>
          </p:cNvSpPr>
          <p:nvPr userDrawn="1"/>
        </p:nvSpPr>
        <p:spPr bwMode="auto">
          <a:xfrm>
            <a:off x="155575" y="-136525"/>
            <a:ext cx="298450" cy="298450"/>
          </a:xfrm>
          <a:prstGeom prst="rect">
            <a:avLst/>
          </a:prstGeom>
          <a:noFill/>
        </p:spPr>
        <p:txBody>
          <a:bodyPr/>
          <a:lstStyle/>
          <a:p>
            <a:pPr fontAlgn="auto">
              <a:spcBef>
                <a:spcPts val="0"/>
              </a:spcBef>
              <a:spcAft>
                <a:spcPts val="0"/>
              </a:spcAft>
              <a:defRPr/>
            </a:pPr>
            <a:endParaRPr lang="ru-RU">
              <a:latin typeface="+mn-lt"/>
            </a:endParaRPr>
          </a:p>
        </p:txBody>
      </p:sp>
      <p:sp>
        <p:nvSpPr>
          <p:cNvPr id="13316" name="AutoShape 4" descr="http://%D0%BA%D0%B0%D1%80%D1%82%D0%B8%D0%BD%D0%BA%D0%B8.cc/img/2/9/0/2901.jpg"/>
          <p:cNvSpPr>
            <a:spLocks noChangeAspect="1" noChangeArrowheads="1"/>
          </p:cNvSpPr>
          <p:nvPr userDrawn="1"/>
        </p:nvSpPr>
        <p:spPr bwMode="auto">
          <a:xfrm>
            <a:off x="155575" y="-136525"/>
            <a:ext cx="298450" cy="298450"/>
          </a:xfrm>
          <a:prstGeom prst="rect">
            <a:avLst/>
          </a:prstGeom>
          <a:noFill/>
        </p:spPr>
        <p:txBody>
          <a:bodyPr/>
          <a:lstStyle/>
          <a:p>
            <a:pPr fontAlgn="auto">
              <a:spcBef>
                <a:spcPts val="0"/>
              </a:spcBef>
              <a:spcAft>
                <a:spcPts val="0"/>
              </a:spcAft>
              <a:defRPr/>
            </a:pPr>
            <a:endParaRPr lang="ru-RU">
              <a:latin typeface="+mn-lt"/>
            </a:endParaRPr>
          </a:p>
        </p:txBody>
      </p:sp>
      <p:pic>
        <p:nvPicPr>
          <p:cNvPr id="1028" name="Рисунок 8" descr="2901.jpg"/>
          <p:cNvPicPr>
            <a:picLocks noChangeAspect="1"/>
          </p:cNvPicPr>
          <p:nvPr userDrawn="1"/>
        </p:nvPicPr>
        <p:blipFill>
          <a:blip r:embed="rId13">
            <a:lum bright="10000" contrast="20000"/>
          </a:blip>
          <a:srcRect t="8047" b="9882"/>
          <a:stretch>
            <a:fillRect/>
          </a:stretch>
        </p:blipFill>
        <p:spPr bwMode="auto">
          <a:xfrm>
            <a:off x="0" y="0"/>
            <a:ext cx="9144000" cy="5143500"/>
          </a:xfrm>
          <a:prstGeom prst="rect">
            <a:avLst/>
          </a:prstGeom>
          <a:noFill/>
          <a:ln w="9525">
            <a:noFill/>
            <a:miter lim="800000"/>
            <a:headEnd/>
            <a:tailEnd/>
          </a:ln>
        </p:spPr>
      </p:pic>
      <p:pic>
        <p:nvPicPr>
          <p:cNvPr id="10" name="Рисунок 9" descr="2901.jpg"/>
          <p:cNvPicPr>
            <a:picLocks noChangeAspect="1"/>
          </p:cNvPicPr>
          <p:nvPr userDrawn="1"/>
        </p:nvPicPr>
        <p:blipFill>
          <a:blip r:embed="rId13" cstate="print">
            <a:lum bright="10000" contrast="20000"/>
          </a:blip>
          <a:srcRect t="8048" b="9882"/>
          <a:stretch>
            <a:fillRect/>
          </a:stretch>
        </p:blipFill>
        <p:spPr>
          <a:xfrm>
            <a:off x="0" y="0"/>
            <a:ext cx="9144000" cy="5143500"/>
          </a:xfrm>
          <a:prstGeom prst="frame">
            <a:avLst>
              <a:gd name="adj1" fmla="val 3304"/>
            </a:avLst>
          </a:prstGeom>
          <a:scene3d>
            <a:camera prst="orthographicFront"/>
            <a:lightRig rig="threePt" dir="t"/>
          </a:scene3d>
          <a:sp3d>
            <a:bevelT w="165100" prst="coolSlant"/>
          </a:sp3d>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advTm="1000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1258888" y="195263"/>
            <a:ext cx="6408737" cy="5159375"/>
          </a:xfrm>
          <a:prstGeom prst="rect">
            <a:avLst/>
          </a:prstGeom>
          <a:noFill/>
          <a:ln w="9525">
            <a:noFill/>
            <a:miter lim="800000"/>
            <a:headEnd/>
            <a:tailEnd/>
          </a:ln>
        </p:spPr>
        <p:txBody>
          <a:bodyPr>
            <a:spAutoFit/>
          </a:bodyPr>
          <a:lstStyle/>
          <a:p>
            <a:pPr algn="ctr"/>
            <a:endParaRPr lang="ru-RU" sz="1400" i="1">
              <a:solidFill>
                <a:srgbClr val="984807"/>
              </a:solidFill>
              <a:latin typeface="Times New Roman" pitchFamily="18" charset="0"/>
              <a:cs typeface="Times New Roman" pitchFamily="18" charset="0"/>
            </a:endParaRPr>
          </a:p>
          <a:p>
            <a:pPr algn="ctr"/>
            <a:r>
              <a:rPr lang="ru-RU" sz="1400" b="1">
                <a:latin typeface="Times New Roman" pitchFamily="18" charset="0"/>
                <a:cs typeface="Times New Roman" pitchFamily="18" charset="0"/>
              </a:rPr>
              <a:t>Государственное бюджетное общеобразовательное учреждение Самарской области  основная общеобразовательная  школа №9  г. Жигулёвска СПДС №10 «Снежок»</a:t>
            </a:r>
          </a:p>
          <a:p>
            <a:r>
              <a:rPr lang="ru-RU" sz="1600" i="1">
                <a:latin typeface="Calibri" pitchFamily="34" charset="0"/>
              </a:rPr>
              <a:t> </a:t>
            </a:r>
            <a:endParaRPr lang="ru-RU" sz="1600">
              <a:latin typeface="Calibri" pitchFamily="34" charset="0"/>
            </a:endParaRPr>
          </a:p>
          <a:p>
            <a:pPr algn="ctr"/>
            <a:endParaRPr lang="ru-RU" sz="1600" i="1">
              <a:solidFill>
                <a:srgbClr val="984807"/>
              </a:solidFill>
              <a:latin typeface="Times New Roman" pitchFamily="18" charset="0"/>
              <a:cs typeface="Times New Roman" pitchFamily="18" charset="0"/>
            </a:endParaRPr>
          </a:p>
          <a:p>
            <a:pPr algn="ctr"/>
            <a:r>
              <a:rPr lang="ru-RU" b="1">
                <a:solidFill>
                  <a:srgbClr val="002060"/>
                </a:solidFill>
                <a:latin typeface="Times New Roman" pitchFamily="18" charset="0"/>
                <a:cs typeface="Times New Roman" pitchFamily="18" charset="0"/>
              </a:rPr>
              <a:t>КАРТОТЕКА</a:t>
            </a:r>
          </a:p>
          <a:p>
            <a:pPr algn="ctr"/>
            <a:r>
              <a:rPr lang="ru-RU">
                <a:solidFill>
                  <a:srgbClr val="002060"/>
                </a:solidFill>
                <a:latin typeface="Times New Roman" pitchFamily="18" charset="0"/>
                <a:cs typeface="Times New Roman" pitchFamily="18" charset="0"/>
              </a:rPr>
              <a:t>подвижных игр  </a:t>
            </a:r>
          </a:p>
          <a:p>
            <a:pPr algn="ctr"/>
            <a:r>
              <a:rPr lang="ru-RU" sz="1600">
                <a:solidFill>
                  <a:srgbClr val="002060"/>
                </a:solidFill>
                <a:latin typeface="Times New Roman" pitchFamily="18" charset="0"/>
                <a:cs typeface="Times New Roman" pitchFamily="18" charset="0"/>
              </a:rPr>
              <a:t>в средней группе</a:t>
            </a:r>
          </a:p>
          <a:p>
            <a:pPr algn="ctr"/>
            <a:endParaRPr lang="ru-RU" sz="1600">
              <a:solidFill>
                <a:srgbClr val="002060"/>
              </a:solidFill>
              <a:latin typeface="Times New Roman" pitchFamily="18" charset="0"/>
              <a:cs typeface="Times New Roman" pitchFamily="18" charset="0"/>
            </a:endParaRPr>
          </a:p>
          <a:p>
            <a:pPr algn="r"/>
            <a:r>
              <a:rPr lang="ru-RU" sz="1600" b="1">
                <a:solidFill>
                  <a:srgbClr val="002060"/>
                </a:solidFill>
                <a:latin typeface="Times New Roman" pitchFamily="18" charset="0"/>
                <a:cs typeface="Times New Roman" pitchFamily="18" charset="0"/>
              </a:rPr>
              <a:t>Подготовили:</a:t>
            </a:r>
            <a:r>
              <a:rPr lang="ru-RU" sz="1600">
                <a:solidFill>
                  <a:srgbClr val="002060"/>
                </a:solidFill>
                <a:latin typeface="Times New Roman" pitchFamily="18" charset="0"/>
                <a:cs typeface="Times New Roman" pitchFamily="18" charset="0"/>
              </a:rPr>
              <a:t> </a:t>
            </a:r>
            <a:r>
              <a:rPr lang="ru-RU" sz="1600" b="1">
                <a:solidFill>
                  <a:srgbClr val="002060"/>
                </a:solidFill>
                <a:latin typeface="Times New Roman" pitchFamily="18" charset="0"/>
                <a:cs typeface="Times New Roman" pitchFamily="18" charset="0"/>
              </a:rPr>
              <a:t>воспитатели группы</a:t>
            </a:r>
          </a:p>
          <a:p>
            <a:pPr algn="r"/>
            <a:r>
              <a:rPr lang="ru-RU" sz="1600" b="1">
                <a:solidFill>
                  <a:srgbClr val="002060"/>
                </a:solidFill>
                <a:latin typeface="Times New Roman" pitchFamily="18" charset="0"/>
                <a:cs typeface="Times New Roman" pitchFamily="18" charset="0"/>
              </a:rPr>
              <a:t>  Конкина И.И.  Попович Н.В.</a:t>
            </a:r>
          </a:p>
          <a:p>
            <a:pPr algn="r"/>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endParaRPr lang="ru-RU" sz="1600" b="1">
              <a:solidFill>
                <a:srgbClr val="002060"/>
              </a:solidFill>
              <a:latin typeface="Times New Roman" pitchFamily="18" charset="0"/>
              <a:cs typeface="Times New Roman" pitchFamily="18" charset="0"/>
            </a:endParaRPr>
          </a:p>
          <a:p>
            <a:pPr algn="ctr"/>
            <a:r>
              <a:rPr lang="ru-RU" sz="1600" b="1">
                <a:solidFill>
                  <a:srgbClr val="002060"/>
                </a:solidFill>
                <a:latin typeface="Times New Roman" pitchFamily="18" charset="0"/>
                <a:cs typeface="Times New Roman" pitchFamily="18" charset="0"/>
              </a:rPr>
              <a:t>Жигулёвск – 2019 г.</a:t>
            </a:r>
            <a:endParaRPr lang="ru-RU">
              <a:solidFill>
                <a:srgbClr val="984807"/>
              </a:solidFill>
              <a:latin typeface="Calibri" pitchFamily="34"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1000"/>
                                        <p:tgtEl>
                                          <p:spTgt spid="5">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Effect transition="in" filter="fade">
                                      <p:cBhvr>
                                        <p:cTn id="13" dur="1000"/>
                                        <p:tgtEl>
                                          <p:spTgt spid="5">
                                            <p:txEl>
                                              <p:pRg st="4" end="4"/>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5" end="5"/>
                                            </p:txEl>
                                          </p:spTgt>
                                        </p:tgtEl>
                                        <p:attrNameLst>
                                          <p:attrName>style.visibility</p:attrName>
                                        </p:attrNameLst>
                                      </p:cBhvr>
                                      <p:to>
                                        <p:strVal val="visible"/>
                                      </p:to>
                                    </p:set>
                                    <p:animEffect transition="in" filter="fade">
                                      <p:cBhvr>
                                        <p:cTn id="16" dur="1000"/>
                                        <p:tgtEl>
                                          <p:spTgt spid="5">
                                            <p:txEl>
                                              <p:pRg st="5" end="5"/>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1000"/>
                                        <p:tgtEl>
                                          <p:spTgt spid="5">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8" end="8"/>
                                            </p:txEl>
                                          </p:spTgt>
                                        </p:tgtEl>
                                        <p:attrNameLst>
                                          <p:attrName>style.visibility</p:attrName>
                                        </p:attrNameLst>
                                      </p:cBhvr>
                                      <p:to>
                                        <p:strVal val="visible"/>
                                      </p:to>
                                    </p:set>
                                    <p:animEffect transition="in" filter="fade">
                                      <p:cBhvr>
                                        <p:cTn id="22" dur="1000"/>
                                        <p:tgtEl>
                                          <p:spTgt spid="5">
                                            <p:txEl>
                                              <p:pRg st="8" end="8"/>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animEffect transition="in" filter="fade">
                                      <p:cBhvr>
                                        <p:cTn id="25" dur="1000"/>
                                        <p:tgtEl>
                                          <p:spTgt spid="5">
                                            <p:txEl>
                                              <p:pRg st="9" end="9"/>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18" end="18"/>
                                            </p:txEl>
                                          </p:spTgt>
                                        </p:tgtEl>
                                        <p:attrNameLst>
                                          <p:attrName>style.visibility</p:attrName>
                                        </p:attrNameLst>
                                      </p:cBhvr>
                                      <p:to>
                                        <p:strVal val="visible"/>
                                      </p:to>
                                    </p:set>
                                    <p:animEffect transition="in" filter="fade">
                                      <p:cBhvr>
                                        <p:cTn id="28" dur="1000"/>
                                        <p:tgtEl>
                                          <p:spTgt spid="5">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Box 1"/>
          <p:cNvSpPr txBox="1">
            <a:spLocks noChangeArrowheads="1"/>
          </p:cNvSpPr>
          <p:nvPr/>
        </p:nvSpPr>
        <p:spPr bwMode="auto">
          <a:xfrm>
            <a:off x="179388" y="123825"/>
            <a:ext cx="8785225" cy="3754438"/>
          </a:xfrm>
          <a:prstGeom prst="rect">
            <a:avLst/>
          </a:prstGeom>
          <a:noFill/>
          <a:ln w="9525">
            <a:noFill/>
            <a:miter lim="800000"/>
            <a:headEnd/>
            <a:tailEnd/>
          </a:ln>
        </p:spPr>
        <p:txBody>
          <a:bodyPr>
            <a:spAutoFit/>
          </a:bodyPr>
          <a:lstStyle/>
          <a:p>
            <a:pPr algn="ctr"/>
            <a:r>
              <a:rPr lang="ru-RU" sz="1400" b="1">
                <a:solidFill>
                  <a:srgbClr val="000000"/>
                </a:solidFill>
                <a:latin typeface="Times New Roman" pitchFamily="18" charset="0"/>
                <a:cs typeface="Times New Roman" pitchFamily="18" charset="0"/>
              </a:rPr>
              <a:t>«ЗАЙЦЫ И ВОЛК» (с прыжками)</a:t>
            </a:r>
          </a:p>
          <a:p>
            <a:pPr algn="ctr"/>
            <a:endParaRPr lang="ru-RU" sz="1400">
              <a:latin typeface="Times New Roman" pitchFamily="18" charset="0"/>
              <a:cs typeface="Times New Roman" pitchFamily="18" charset="0"/>
            </a:endParaRPr>
          </a:p>
          <a:p>
            <a:pPr algn="just" eaLnBrk="0" hangingPunct="0"/>
            <a:r>
              <a:rPr lang="ru-RU" sz="1400" b="1">
                <a:solidFill>
                  <a:srgbClr val="000000"/>
                </a:solidFill>
                <a:latin typeface="Times New Roman" pitchFamily="18" charset="0"/>
                <a:cs typeface="Times New Roman" pitchFamily="18" charset="0"/>
              </a:rPr>
              <a:t>	Цель:</a:t>
            </a:r>
            <a:r>
              <a:rPr lang="ru-RU" sz="1400">
                <a:solidFill>
                  <a:srgbClr val="000000"/>
                </a:solidFill>
                <a:latin typeface="Times New Roman" pitchFamily="18" charset="0"/>
                <a:cs typeface="Times New Roman" pitchFamily="18" charset="0"/>
              </a:rPr>
              <a:t> Развивать у детей умение выполнять движения по сигналу, упражнять в беге, в прыжках на обеих ногах, в приседании, ловле.</a:t>
            </a:r>
            <a:endParaRPr lang="ru-RU" sz="1400">
              <a:latin typeface="Times New Roman" pitchFamily="18" charset="0"/>
              <a:cs typeface="Times New Roman" pitchFamily="18" charset="0"/>
            </a:endParaRPr>
          </a:p>
          <a:p>
            <a:pPr algn="just" eaLnBrk="0" hangingPunct="0"/>
            <a:r>
              <a:rPr lang="ru-RU" sz="1400" b="1">
                <a:solidFill>
                  <a:srgbClr val="000000"/>
                </a:solidFill>
                <a:latin typeface="Times New Roman" pitchFamily="18" charset="0"/>
                <a:cs typeface="Times New Roman" pitchFamily="18" charset="0"/>
              </a:rPr>
              <a:t>	Описание:</a:t>
            </a:r>
            <a:r>
              <a:rPr lang="ru-RU" sz="1400">
                <a:solidFill>
                  <a:srgbClr val="000000"/>
                </a:solidFill>
                <a:latin typeface="Times New Roman" pitchFamily="18" charset="0"/>
                <a:cs typeface="Times New Roman" pitchFamily="18" charset="0"/>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скок – скок,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волк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a:t>
            </a:r>
            <a:endParaRPr lang="ru-RU" sz="1400">
              <a:latin typeface="Times New Roman" pitchFamily="18" charset="0"/>
              <a:cs typeface="Times New Roman" pitchFamily="18" charset="0"/>
            </a:endParaRPr>
          </a:p>
          <a:p>
            <a:pPr algn="just" eaLnBrk="0" hangingPunct="0"/>
            <a:r>
              <a:rPr lang="ru-RU" sz="1400" b="1">
                <a:solidFill>
                  <a:srgbClr val="000000"/>
                </a:solidFill>
                <a:latin typeface="Times New Roman" pitchFamily="18" charset="0"/>
                <a:cs typeface="Times New Roman" pitchFamily="18" charset="0"/>
              </a:rPr>
              <a:t>	Правила:</a:t>
            </a:r>
            <a:r>
              <a:rPr lang="ru-RU" sz="1400">
                <a:solidFill>
                  <a:srgbClr val="000000"/>
                </a:solidFill>
                <a:latin typeface="Times New Roman" pitchFamily="18" charset="0"/>
                <a:cs typeface="Times New Roman" pitchFamily="18" charset="0"/>
              </a:rPr>
              <a:t> Зайцы выбегают при словах – зайцы скачут.</a:t>
            </a:r>
            <a:endParaRPr lang="ru-RU" sz="1400">
              <a:latin typeface="Times New Roman" pitchFamily="18" charset="0"/>
              <a:cs typeface="Times New Roman" pitchFamily="18" charset="0"/>
            </a:endParaRPr>
          </a:p>
          <a:p>
            <a:pPr algn="just" eaLnBrk="0" hangingPunct="0"/>
            <a:r>
              <a:rPr lang="ru-RU" sz="1400">
                <a:solidFill>
                  <a:srgbClr val="000000"/>
                </a:solidFill>
                <a:latin typeface="Times New Roman" pitchFamily="18" charset="0"/>
                <a:cs typeface="Times New Roman" pitchFamily="18" charset="0"/>
              </a:rPr>
              <a:t>Возвращаться на места можно лишь после слова «Волк!».</a:t>
            </a:r>
            <a:endParaRPr lang="ru-RU" sz="1400">
              <a:latin typeface="Times New Roman" pitchFamily="18" charset="0"/>
              <a:cs typeface="Times New Roman" pitchFamily="18" charset="0"/>
            </a:endParaRPr>
          </a:p>
          <a:p>
            <a:pPr algn="just" eaLnBrk="0" hangingPunct="0"/>
            <a:r>
              <a:rPr lang="ru-RU" sz="1400" b="1">
                <a:solidFill>
                  <a:srgbClr val="000000"/>
                </a:solidFill>
                <a:latin typeface="Times New Roman" pitchFamily="18" charset="0"/>
                <a:cs typeface="Times New Roman" pitchFamily="18" charset="0"/>
              </a:rPr>
              <a:t>	Варианты</a:t>
            </a:r>
            <a:r>
              <a:rPr lang="ru-RU" sz="1400">
                <a:solidFill>
                  <a:srgbClr val="000000"/>
                </a:solidFill>
                <a:latin typeface="Times New Roman" pitchFamily="18" charset="0"/>
                <a:cs typeface="Times New Roman" pitchFamily="18" charset="0"/>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179388" y="123825"/>
            <a:ext cx="8785225" cy="489267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 ПТИЧКИ И КОШКА» (с бегом)</a:t>
            </a:r>
          </a:p>
          <a:p>
            <a:pPr algn="ctr"/>
            <a:endParaRPr lang="ru-RU" sz="1400" b="1">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 </a:t>
            </a:r>
            <a:r>
              <a:rPr lang="ru-RU" sz="1400">
                <a:latin typeface="Times New Roman" pitchFamily="18" charset="0"/>
                <a:cs typeface="Times New Roman" pitchFamily="18" charset="0"/>
              </a:rPr>
              <a:t>учить двигаться по сигналу, развивать ловкость. </a:t>
            </a:r>
          </a:p>
          <a:p>
            <a:pPr algn="just"/>
            <a:r>
              <a:rPr lang="ru-RU" sz="1400" b="1">
                <a:latin typeface="Times New Roman" pitchFamily="18" charset="0"/>
                <a:cs typeface="Times New Roman" pitchFamily="18" charset="0"/>
              </a:rPr>
              <a:t>	Ход игры: </a:t>
            </a:r>
            <a:r>
              <a:rPr lang="ru-RU" sz="1400">
                <a:latin typeface="Times New Roman" pitchFamily="18" charset="0"/>
                <a:cs typeface="Times New Roman" pitchFamily="18" charset="0"/>
              </a:rPr>
              <a:t>В большом кругу сидит «кошка», за кругом - «птички». «Кошка» засыпает, а «птички» впрыгивают в круг и летают там, присаживаются, клюют зерна. «Кошка» просыпается и начинает ловить «птиц», а они убегают за круг. Пойманных «птичек» «кошка» отводит в середину круга. Воспитатель подсчитывает, сколько их.</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Кошка ловит птичек только в кругу. Кошка может касаться птичек, но не хватать их.</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Если кошка долго не может никого поймать, добавить еще одну кошку.</a:t>
            </a:r>
          </a:p>
          <a:p>
            <a:pPr algn="ctr"/>
            <a:endParaRPr lang="ru-RU" sz="1400" b="1">
              <a:latin typeface="Times New Roman" pitchFamily="18" charset="0"/>
              <a:cs typeface="Times New Roman" pitchFamily="18" charset="0"/>
            </a:endParaRPr>
          </a:p>
          <a:p>
            <a:pPr algn="ctr"/>
            <a:r>
              <a:rPr lang="ru-RU" sz="1400" b="1">
                <a:latin typeface="Times New Roman" pitchFamily="18" charset="0"/>
                <a:cs typeface="Times New Roman" pitchFamily="18" charset="0"/>
              </a:rPr>
              <a:t>«ПОЗВОНИ В ПОГРЕМУШКУ» (с бегом )</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реакцию на сигнал, совершенствовать навыки бега.</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дети стоят полукругом, воспитатель перед ними, за спиной у него звоночек (бубен, барабан, погремушка). Он показывает его детям и быстро прячет. Спрашивает, что они видели, затем перебегает на другую сторону, говоря: «Я бегу, бегу, бегу, и в погремушку я звоню». Кладет погремушку сзади, широко разводит руки в стороны и говорит: «Все сюда скорей бегут и                                                                              </a:t>
            </a:r>
          </a:p>
          <a:p>
            <a:pPr algn="just"/>
            <a:r>
              <a:rPr lang="ru-RU" sz="1400">
                <a:latin typeface="Times New Roman" pitchFamily="18" charset="0"/>
                <a:cs typeface="Times New Roman" pitchFamily="18" charset="0"/>
              </a:rPr>
              <a:t>погремушечку найдут».  Дети бегут. Кто первый нашел, звонит и</a:t>
            </a:r>
          </a:p>
          <a:p>
            <a:pPr algn="just"/>
            <a:r>
              <a:rPr lang="ru-RU" sz="1400">
                <a:latin typeface="Times New Roman" pitchFamily="18" charset="0"/>
                <a:cs typeface="Times New Roman" pitchFamily="18" charset="0"/>
              </a:rPr>
              <a:t> отдает воспитателю. Игра повторяется.</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не толкаться, выполнять задание по сигналу воспитателя.</a:t>
            </a:r>
          </a:p>
          <a:p>
            <a:pPr algn="just"/>
            <a:endParaRPr lang="ru-RU" sz="1400">
              <a:latin typeface="Times New Roman" pitchFamily="18" charset="0"/>
              <a:cs typeface="Times New Roman" pitchFamily="18" charset="0"/>
            </a:endParaRPr>
          </a:p>
          <a:p>
            <a:endParaRPr lang="ru-RU">
              <a:latin typeface="Calibri" pitchFamily="34" charset="0"/>
            </a:endParaRPr>
          </a:p>
        </p:txBody>
      </p:sp>
    </p:spTree>
  </p:cSld>
  <p:clrMapOvr>
    <a:masterClrMapping/>
  </p:clrMapOvr>
  <p:transition advTm="1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1"/>
          <p:cNvSpPr txBox="1">
            <a:spLocks noChangeArrowheads="1"/>
          </p:cNvSpPr>
          <p:nvPr/>
        </p:nvSpPr>
        <p:spPr bwMode="auto">
          <a:xfrm>
            <a:off x="179388" y="123825"/>
            <a:ext cx="8785225" cy="221932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«БЕЗДОМНЫЙ ЗАЯЦ» (с бегом)</a:t>
            </a: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у детей ориентировку в пространстве. Упражнять в быстром беге.</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из числа играющих выбирается охотник и бездомный заяц. Остальные играющие – зайцы образуют «свой домик» (два зайца держаться за руки, создавая домик). Бездомный заяц убегает, а охотник его догоняет. Заяц может спастись от охотника, забежав в любой «домик»; К кому бездомный заяц встаёт спиной тот и становится водящим. Если охотник поймает, то меняются ролями.</a:t>
            </a:r>
          </a:p>
          <a:p>
            <a:pPr algn="just"/>
            <a:r>
              <a:rPr lang="ru-RU" sz="1400" b="1">
                <a:latin typeface="Times New Roman" pitchFamily="18" charset="0"/>
                <a:cs typeface="Times New Roman" pitchFamily="18" charset="0"/>
              </a:rPr>
              <a:t>	Правила: О</a:t>
            </a:r>
            <a:r>
              <a:rPr lang="ru-RU" sz="1400">
                <a:latin typeface="Times New Roman" pitchFamily="18" charset="0"/>
                <a:cs typeface="Times New Roman" pitchFamily="18" charset="0"/>
              </a:rPr>
              <a:t>хотник может ловить зайца только вне логова. Пробегать зайцам через логово нельзя.</a:t>
            </a:r>
          </a:p>
          <a:p>
            <a:pPr algn="just"/>
            <a:r>
              <a:rPr lang="ru-RU" sz="1400">
                <a:latin typeface="Times New Roman" pitchFamily="18" charset="0"/>
                <a:cs typeface="Times New Roman" pitchFamily="18" charset="0"/>
              </a:rPr>
              <a:t>Если заяц вбежал в логово, он должен там остаться. Как только заяц вбежал в логово, находящийся там игрок должен немедленно выбежать. Игроки, образующие кружок, не должны мешать зайцам вбегать и убегать. </a:t>
            </a:r>
          </a:p>
          <a:p>
            <a:pPr algn="ctr"/>
            <a:endParaRPr lang="ru-RU" sz="1400" b="1">
              <a:latin typeface="Times New Roman" pitchFamily="18" charset="0"/>
              <a:cs typeface="Times New Roman" pitchFamily="18" charset="0"/>
            </a:endParaRPr>
          </a:p>
        </p:txBody>
      </p:sp>
      <p:pic>
        <p:nvPicPr>
          <p:cNvPr id="24578" name="Рисунок 4"/>
          <p:cNvPicPr>
            <a:picLocks noChangeAspect="1"/>
          </p:cNvPicPr>
          <p:nvPr/>
        </p:nvPicPr>
        <p:blipFill>
          <a:blip r:embed="rId2"/>
          <a:srcRect/>
          <a:stretch>
            <a:fillRect/>
          </a:stretch>
        </p:blipFill>
        <p:spPr bwMode="auto">
          <a:xfrm>
            <a:off x="684213" y="1995488"/>
            <a:ext cx="6624637" cy="2640012"/>
          </a:xfrm>
          <a:prstGeom prst="rect">
            <a:avLst/>
          </a:prstGeom>
          <a:noFill/>
          <a:ln w="9525">
            <a:noFill/>
            <a:miter lim="800000"/>
            <a:headEnd/>
            <a:tailEnd/>
          </a:ln>
        </p:spPr>
      </p:pic>
    </p:spTree>
  </p:cSld>
  <p:clrMapOvr>
    <a:masterClrMapping/>
  </p:clrMapOvr>
  <p:transition advTm="1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body" idx="4294967295"/>
          </p:nvPr>
        </p:nvSpPr>
        <p:spPr bwMode="auto">
          <a:xfrm>
            <a:off x="323850" y="411163"/>
            <a:ext cx="8229600" cy="4465637"/>
          </a:xfrm>
          <a:prstGeom prst="rect">
            <a:avLst/>
          </a:prstGeom>
          <a:noFill/>
          <a:ln>
            <a:miter lim="800000"/>
            <a:headEnd/>
            <a:tailEnd/>
          </a:ln>
        </p:spPr>
        <p:txBody>
          <a:bodyPr/>
          <a:lstStyle/>
          <a:p>
            <a:pPr algn="ctr" eaLnBrk="1" hangingPunct="1">
              <a:spcBef>
                <a:spcPct val="0"/>
              </a:spcBef>
              <a:buFontTx/>
              <a:buNone/>
            </a:pPr>
            <a:r>
              <a:rPr lang="ru-RU" altLang="ru-RU" sz="1800" b="1" smtClean="0">
                <a:latin typeface="Times New Roman" pitchFamily="18" charset="0"/>
                <a:cs typeface="Arial" charset="0"/>
              </a:rPr>
              <a:t>«Карусель»</a:t>
            </a:r>
          </a:p>
          <a:p>
            <a:pPr algn="just" eaLnBrk="1" hangingPunct="1">
              <a:spcBef>
                <a:spcPct val="0"/>
              </a:spcBef>
              <a:buFontTx/>
              <a:buNone/>
            </a:pPr>
            <a:r>
              <a:rPr lang="ru-RU" altLang="ru-RU" sz="1400" smtClean="0">
                <a:latin typeface="Times New Roman" pitchFamily="18" charset="0"/>
                <a:cs typeface="Times New Roman" pitchFamily="18" charset="0"/>
              </a:rPr>
              <a:t> </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smtClean="0">
                <a:latin typeface="Times New Roman" pitchFamily="18" charset="0"/>
                <a:cs typeface="Times New Roman" pitchFamily="18" charset="0"/>
              </a:rPr>
              <a:t>Цель: учить детей ходить по кругу, взявшись за руки, менять направление бега по сигналу воспитателя.</a:t>
            </a:r>
          </a:p>
          <a:p>
            <a:pPr algn="just" eaLnBrk="1" hangingPunct="1">
              <a:spcBef>
                <a:spcPct val="0"/>
              </a:spcBef>
              <a:buFontTx/>
              <a:buNone/>
            </a:pPr>
            <a:r>
              <a:rPr lang="ru-RU" altLang="ru-RU" sz="1400" smtClean="0">
                <a:latin typeface="Times New Roman" pitchFamily="18" charset="0"/>
                <a:cs typeface="Times New Roman" pitchFamily="18" charset="0"/>
              </a:rPr>
              <a:t>Ход игры:</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b="1" smtClean="0">
                <a:latin typeface="Times New Roman" pitchFamily="18" charset="0"/>
                <a:cs typeface="Times New Roman" pitchFamily="18" charset="0"/>
              </a:rPr>
              <a:t>Вариант №2.</a:t>
            </a:r>
            <a:r>
              <a:rPr lang="ru-RU" altLang="ru-RU" sz="1400" smtClean="0">
                <a:latin typeface="Times New Roman" pitchFamily="18" charset="0"/>
                <a:cs typeface="Times New Roman" pitchFamily="18" charset="0"/>
              </a:rPr>
              <a:t> Дети стоят по кругу, взявшись одной рукой за обруч. Идут по кругу и произносят слова:</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Ели, ели, ели, ели,</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Завертелись карусели.</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А потом кругом, кругом,</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Все бегом, бегом, бегом.</a:t>
            </a:r>
          </a:p>
          <a:p>
            <a:pPr algn="just" eaLnBrk="1" hangingPunct="1">
              <a:spcBef>
                <a:spcPct val="0"/>
              </a:spcBef>
              <a:buFontTx/>
              <a:buNone/>
            </a:pPr>
            <a:r>
              <a:rPr lang="ru-RU" altLang="ru-RU" sz="1400" smtClean="0">
                <a:latin typeface="Times New Roman" pitchFamily="18" charset="0"/>
                <a:cs typeface="Times New Roman" pitchFamily="18" charset="0"/>
              </a:rPr>
              <a:t>Дети убыстряют шаг, переходят на бег.</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Тише, тише, не спешите,</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Карусель остановите.</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smtClean="0">
                <a:latin typeface="Times New Roman" pitchFamily="18" charset="0"/>
                <a:cs typeface="Times New Roman" pitchFamily="18" charset="0"/>
              </a:rPr>
              <a:t> Дети замедляют ход, переходят на шаг.</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Раз, два, раз, два</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Вот и кончилась игра.</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smtClean="0">
                <a:latin typeface="Times New Roman" pitchFamily="18" charset="0"/>
                <a:cs typeface="Times New Roman" pitchFamily="18" charset="0"/>
              </a:rPr>
              <a:t>Дети приседают и кладут обруч на пол. Повтор игры происходит в другую сторону.</a:t>
            </a:r>
            <a:endParaRPr lang="ru-RU" altLang="ru-RU" sz="1200" smtClean="0">
              <a:latin typeface="Times New Roman" pitchFamily="18" charset="0"/>
              <a:cs typeface="Times New Roman" pitchFamily="18" charset="0"/>
            </a:endParaRPr>
          </a:p>
          <a:p>
            <a:endParaRPr lang="ru-RU" smtClean="0"/>
          </a:p>
        </p:txBody>
      </p:sp>
    </p:spTree>
  </p:cSld>
  <p:clrMapOvr>
    <a:masterClrMapping/>
  </p:clrMapOvr>
  <p:transition advTm="1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4294967295"/>
          </p:nvPr>
        </p:nvSpPr>
        <p:spPr bwMode="auto">
          <a:xfrm>
            <a:off x="395288" y="268288"/>
            <a:ext cx="8229600" cy="4464050"/>
          </a:xfrm>
          <a:prstGeom prst="rect">
            <a:avLst/>
          </a:prstGeom>
          <a:noFill/>
          <a:ln>
            <a:miter lim="800000"/>
            <a:headEnd/>
            <a:tailEnd/>
          </a:ln>
        </p:spPr>
        <p:txBody>
          <a:bodyPr/>
          <a:lstStyle/>
          <a:p>
            <a:pPr algn="ctr" eaLnBrk="1" hangingPunct="1">
              <a:spcBef>
                <a:spcPct val="0"/>
              </a:spcBef>
              <a:buFontTx/>
              <a:buNone/>
            </a:pPr>
            <a:r>
              <a:rPr lang="ru-RU" altLang="ru-RU" sz="1800" b="1" smtClean="0">
                <a:latin typeface="Times New Roman" pitchFamily="18" charset="0"/>
                <a:cs typeface="Arial" charset="0"/>
              </a:rPr>
              <a:t>«Солнышко и дождик»</a:t>
            </a:r>
          </a:p>
          <a:p>
            <a:pPr algn="just" eaLnBrk="1" hangingPunct="1">
              <a:spcBef>
                <a:spcPct val="0"/>
              </a:spcBef>
              <a:buFontTx/>
              <a:buNone/>
            </a:pPr>
            <a:r>
              <a:rPr lang="ru-RU" altLang="ru-RU" sz="1400" b="1" smtClean="0">
                <a:latin typeface="Times New Roman" pitchFamily="18" charset="0"/>
                <a:cs typeface="Times New Roman" pitchFamily="18" charset="0"/>
              </a:rPr>
              <a:t> </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b="1" smtClean="0">
                <a:latin typeface="Times New Roman" pitchFamily="18" charset="0"/>
                <a:cs typeface="Times New Roman" pitchFamily="18" charset="0"/>
              </a:rPr>
              <a:t>Цель: </a:t>
            </a:r>
            <a:r>
              <a:rPr lang="ru-RU" altLang="ru-RU" sz="1400" smtClean="0">
                <a:latin typeface="Times New Roman" pitchFamily="18" charset="0"/>
                <a:cs typeface="Times New Roman" pitchFamily="18" charset="0"/>
              </a:rPr>
              <a:t>повышать двигательную активность, вызвать положительные эмоции от совместных действий. Развивать внимание.</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b="1" smtClean="0">
                <a:latin typeface="Times New Roman" pitchFamily="18" charset="0"/>
                <a:cs typeface="Times New Roman" pitchFamily="18" charset="0"/>
              </a:rPr>
              <a:t>Ход игры:</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smtClean="0">
                <a:latin typeface="Times New Roman" pitchFamily="18" charset="0"/>
                <a:cs typeface="Times New Roman" pitchFamily="18" charset="0"/>
              </a:rPr>
              <a:t>Дети сидят на стульчиках или на ковре. Воспитатель говорит:</a:t>
            </a:r>
          </a:p>
          <a:p>
            <a:pPr algn="ctr" eaLnBrk="1" hangingPunct="1">
              <a:spcBef>
                <a:spcPct val="0"/>
              </a:spcBef>
              <a:buFontTx/>
              <a:buNone/>
            </a:pPr>
            <a:r>
              <a:rPr lang="ru-RU" altLang="ru-RU" sz="1400" smtClean="0">
                <a:latin typeface="Times New Roman" pitchFamily="18" charset="0"/>
                <a:cs typeface="Times New Roman" pitchFamily="18" charset="0"/>
              </a:rPr>
              <a:t>Дождик, дождик - хватит лить</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Сидят дома деточки,</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Словно птички в клеточки.</a:t>
            </a:r>
          </a:p>
          <a:p>
            <a:pPr algn="ctr" eaLnBrk="1" hangingPunct="1">
              <a:spcBef>
                <a:spcPct val="0"/>
              </a:spcBef>
              <a:buFontTx/>
              <a:buNone/>
            </a:pPr>
            <a:r>
              <a:rPr lang="ru-RU" altLang="ru-RU" sz="1400" smtClean="0">
                <a:latin typeface="Times New Roman" pitchFamily="18" charset="0"/>
                <a:cs typeface="Times New Roman" pitchFamily="18" charset="0"/>
              </a:rPr>
              <a:t>Солнышко, солнышко</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Посвети немножко,</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Выйдут детки погулять,</a:t>
            </a:r>
            <a:endParaRPr lang="ru-RU" altLang="ru-RU" sz="1200" smtClean="0">
              <a:latin typeface="Times New Roman" pitchFamily="18" charset="0"/>
              <a:cs typeface="Times New Roman" pitchFamily="18" charset="0"/>
            </a:endParaRPr>
          </a:p>
          <a:p>
            <a:pPr algn="ctr" eaLnBrk="1" hangingPunct="1">
              <a:spcBef>
                <a:spcPct val="0"/>
              </a:spcBef>
              <a:buFontTx/>
              <a:buNone/>
            </a:pPr>
            <a:r>
              <a:rPr lang="ru-RU" altLang="ru-RU" sz="1400" smtClean="0">
                <a:latin typeface="Times New Roman" pitchFamily="18" charset="0"/>
                <a:cs typeface="Times New Roman" pitchFamily="18" charset="0"/>
              </a:rPr>
              <a:t>Станут бегать и играть.</a:t>
            </a:r>
            <a:endParaRPr lang="ru-RU" altLang="ru-RU" sz="1200" smtClean="0">
              <a:latin typeface="Times New Roman" pitchFamily="18" charset="0"/>
              <a:cs typeface="Times New Roman" pitchFamily="18" charset="0"/>
            </a:endParaRPr>
          </a:p>
          <a:p>
            <a:pPr algn="just" eaLnBrk="1" hangingPunct="1">
              <a:spcBef>
                <a:spcPct val="0"/>
              </a:spcBef>
              <a:buFontTx/>
              <a:buNone/>
            </a:pPr>
            <a:r>
              <a:rPr lang="ru-RU" altLang="ru-RU" sz="1400" smtClean="0">
                <a:latin typeface="Times New Roman" pitchFamily="18" charset="0"/>
                <a:cs typeface="Times New Roman" pitchFamily="18" charset="0"/>
              </a:rPr>
              <a:t>Дети встают, бегают по комнате, прыгают, веселятся. По сигналу «Дождь» все бегут к стульчикам. Звуковой сигнал можно заменить зрительным.</a:t>
            </a:r>
            <a:endParaRPr lang="ru-RU" altLang="ru-RU" sz="1200" smtClean="0">
              <a:latin typeface="Times New Roman" pitchFamily="18" charset="0"/>
              <a:cs typeface="Times New Roman" pitchFamily="18" charset="0"/>
            </a:endParaRPr>
          </a:p>
          <a:p>
            <a:endParaRPr lang="ru-RU" smtClean="0"/>
          </a:p>
        </p:txBody>
      </p:sp>
    </p:spTree>
  </p:cSld>
  <p:clrMapOvr>
    <a:masterClrMapping/>
  </p:clrMapOvr>
  <p:transition advTm="1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179388" y="123825"/>
            <a:ext cx="8785225" cy="3538538"/>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«НАЙДИ СЕБЕ ПАРУ» (с бегом)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у детей умение выполнять движения по сигналу, по слову, быстро строится в пары. Упражнять в беге, распознавании цветов. Развивать инициативу, сообразительность. </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Играющие стоят вдоль стены. Воспитатель дает каждому по одному флажку. По сигналу воспитателя – дети разбегаются по площадке. По другому сигналу, или по слову «Найди себе пару! », дети, имеющие флажки одинакового цвета, находят себе пару, каждая пара, используя флажки, делает ту или иную фигуру. В игре участвуют нечетное число детей, 1 должен остаться без пары. Играющие говорят: «Ваня, Ваня – не зевай, быстро пару выбирай! ». Играющие становятся в пары и разбегаются по сигналу (слову) воспитателя. Каждый раз играющие должны иметь пару. Вместо флажков использовать платочки. Чтобы дети не бегали парами, ввести ограничитель – узкую дорожку, перепрыгнуть через ручеек.</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Играющие становятся в пары и разбегаются по сигналу (слову) воспитателя. Каждый раз играющие должны иметь пару. </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Вместо флажков использовать платочки. Чтобы дети не бегали парами, ввести ограничитель – узкую дорожку, перепрыгнуть через ручеек.</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4294967295"/>
          </p:nvPr>
        </p:nvSpPr>
        <p:spPr bwMode="auto">
          <a:xfrm>
            <a:off x="468313" y="195263"/>
            <a:ext cx="8229600" cy="4176712"/>
          </a:xfrm>
          <a:prstGeom prst="rect">
            <a:avLst/>
          </a:prstGeom>
          <a:noFill/>
          <a:ln>
            <a:miter lim="800000"/>
            <a:headEnd/>
            <a:tailEnd/>
          </a:ln>
        </p:spPr>
        <p:txBody>
          <a:bodyPr/>
          <a:lstStyle/>
          <a:p>
            <a:pPr algn="ctr" eaLnBrk="1" hangingPunct="1">
              <a:spcBef>
                <a:spcPct val="0"/>
              </a:spcBef>
              <a:buFontTx/>
              <a:buNone/>
            </a:pPr>
            <a:r>
              <a:rPr lang="ru-RU" altLang="ru-RU" sz="2400" b="1" smtClean="0">
                <a:latin typeface="Times New Roman" pitchFamily="18" charset="0"/>
                <a:cs typeface="Arial" charset="0"/>
              </a:rPr>
              <a:t>«Пузырь»</a:t>
            </a:r>
          </a:p>
          <a:p>
            <a:pPr algn="just" eaLnBrk="1" hangingPunct="1">
              <a:spcBef>
                <a:spcPct val="0"/>
              </a:spcBef>
              <a:buFontTx/>
              <a:buNone/>
            </a:pPr>
            <a:r>
              <a:rPr lang="ru-RU" altLang="ru-RU" sz="1800" smtClean="0">
                <a:latin typeface="Times New Roman" pitchFamily="18" charset="0"/>
                <a:cs typeface="Times New Roman" pitchFamily="18" charset="0"/>
              </a:rPr>
              <a:t> </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b="1" smtClean="0">
                <a:latin typeface="Times New Roman" pitchFamily="18" charset="0"/>
                <a:cs typeface="Times New Roman" pitchFamily="18" charset="0"/>
              </a:rPr>
              <a:t>Цель:</a:t>
            </a:r>
            <a:r>
              <a:rPr lang="ru-RU" altLang="ru-RU" sz="1800" smtClean="0">
                <a:latin typeface="Times New Roman" pitchFamily="18" charset="0"/>
                <a:cs typeface="Times New Roman" pitchFamily="18" charset="0"/>
              </a:rPr>
              <a:t> учить детей организовывать круг, делать его шире, уже, согласовывать движения с произносимыми словами.</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b="1" smtClean="0">
                <a:latin typeface="Times New Roman" pitchFamily="18" charset="0"/>
                <a:cs typeface="Times New Roman" pitchFamily="18" charset="0"/>
              </a:rPr>
              <a:t>Ход игры:</a:t>
            </a:r>
          </a:p>
          <a:p>
            <a:pPr algn="just" eaLnBrk="1" hangingPunct="1">
              <a:spcBef>
                <a:spcPct val="0"/>
              </a:spcBef>
              <a:buFontTx/>
              <a:buNone/>
            </a:pPr>
            <a:r>
              <a:rPr lang="ru-RU" altLang="ru-RU" sz="1800" smtClean="0">
                <a:latin typeface="Times New Roman" pitchFamily="18" charset="0"/>
                <a:cs typeface="Times New Roman" pitchFamily="18" charset="0"/>
              </a:rPr>
              <a:t>Дети берутся за руки и образуют круг, стоя близко друг от друга. Воспитатель произносит слова:</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smtClean="0">
                <a:latin typeface="Times New Roman" pitchFamily="18" charset="0"/>
                <a:cs typeface="Times New Roman" pitchFamily="18" charset="0"/>
              </a:rPr>
              <a:t>Раздувайся пузырь,</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smtClean="0">
                <a:latin typeface="Times New Roman" pitchFamily="18" charset="0"/>
                <a:cs typeface="Times New Roman" pitchFamily="18" charset="0"/>
              </a:rPr>
              <a:t>Раздувайся большой,</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smtClean="0">
                <a:latin typeface="Times New Roman" pitchFamily="18" charset="0"/>
                <a:cs typeface="Times New Roman" pitchFamily="18" charset="0"/>
              </a:rPr>
              <a:t>Оставайся такой, да не лопайся.</a:t>
            </a:r>
            <a:endParaRPr lang="ru-RU" altLang="ru-RU" sz="1600" smtClean="0">
              <a:latin typeface="Times New Roman" pitchFamily="18" charset="0"/>
              <a:cs typeface="Times New Roman" pitchFamily="18" charset="0"/>
            </a:endParaRPr>
          </a:p>
          <a:p>
            <a:pPr algn="just" eaLnBrk="1" hangingPunct="1">
              <a:spcBef>
                <a:spcPct val="0"/>
              </a:spcBef>
              <a:buFontTx/>
              <a:buNone/>
            </a:pPr>
            <a:r>
              <a:rPr lang="ru-RU" altLang="ru-RU" sz="1800" smtClean="0">
                <a:latin typeface="Times New Roman" pitchFamily="18" charset="0"/>
                <a:cs typeface="Times New Roman" pitchFamily="18" charset="0"/>
              </a:rPr>
              <a:t>Дети расширяют круг, и держаться за руки до тех пор пока воспитатель не скажет: «Лопни пузырь». Дети садятся на корточки и говорят: «Хлоп, ш-ш-ш». Воспитатель объясняет, что пузырь лопнул и из него идет воздух. Затем дети снова «раздувают» пузырь.</a:t>
            </a:r>
          </a:p>
          <a:p>
            <a:endParaRPr lang="ru-RU" smtClean="0"/>
          </a:p>
        </p:txBody>
      </p:sp>
    </p:spTree>
  </p:cSld>
  <p:clrMapOvr>
    <a:masterClrMapping/>
  </p:clrMapOvr>
  <p:transition advTm="1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179388" y="268288"/>
            <a:ext cx="8785225" cy="3600450"/>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«ЛОШАДКИ» (с бегом)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приучать детей двигаться вдвоём один за другим, согласовывать движения, не подталкивать бегущего впереди, даже если он двигается не очень быстро. </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Дети делятся на две группы: одни изображают «лошадок», другие – «конюхов». Каждый «конюх» имеет «вожжи» - скакалки. По сигналу воспитателя «конюхи» ловят «лошадок», «запрягают» их (надевают «вожжи»). По указанию воспитателя дети могут ехать (бежать в паре) тихо, рысью или вскачь. Через некоторое время «лошадей» распрягают и выпускают на луг, «конюхи» садятся отдыхать. Через 2-3 повторения игры дети меняются ролями. В игре дети чередуют движения: бегают, подпрыгивают, ходят шагом и т. п. Можно предложить разные сюжеты поездок: на скачки, за сеном, в лес за дровами. Если «конюх» долго не может «поймать» какую-либо из «лошадей», другие «конюхи» помогают ему.</a:t>
            </a:r>
            <a:r>
              <a:rPr lang="ru-RU" sz="1400" b="1">
                <a:latin typeface="Times New Roman" pitchFamily="18" charset="0"/>
                <a:cs typeface="Times New Roman" pitchFamily="18" charset="0"/>
              </a:rPr>
              <a:t> </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Играющие меняют движения по сигналу воспитателя. По сигналу «Идите отдыхать» - конюхи возвращаются на места.</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Включить ходьбу по мостику – доске, положенной горизонтально или наклонно, предложить разные цели поездки.</a:t>
            </a:r>
          </a:p>
          <a:p>
            <a:endParaRPr lang="ru-RU">
              <a:latin typeface="Calibri" pitchFamily="34" charset="0"/>
            </a:endParaRPr>
          </a:p>
        </p:txBody>
      </p:sp>
    </p:spTree>
  </p:cSld>
  <p:clrMapOvr>
    <a:masterClrMapping/>
  </p:clrMapOvr>
  <p:transition advTm="1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Box 1"/>
          <p:cNvSpPr txBox="1">
            <a:spLocks noChangeArrowheads="1"/>
          </p:cNvSpPr>
          <p:nvPr/>
        </p:nvSpPr>
        <p:spPr bwMode="auto">
          <a:xfrm>
            <a:off x="179388" y="0"/>
            <a:ext cx="504825" cy="369888"/>
          </a:xfrm>
          <a:prstGeom prst="rect">
            <a:avLst/>
          </a:prstGeom>
          <a:noFill/>
          <a:ln w="9525">
            <a:noFill/>
            <a:miter lim="800000"/>
            <a:headEnd/>
            <a:tailEnd/>
          </a:ln>
        </p:spPr>
        <p:txBody>
          <a:bodyPr>
            <a:spAutoFit/>
          </a:bodyPr>
          <a:lstStyle/>
          <a:p>
            <a:endParaRPr lang="ru-RU">
              <a:latin typeface="Calibri" pitchFamily="34" charset="0"/>
            </a:endParaRPr>
          </a:p>
        </p:txBody>
      </p:sp>
      <p:sp>
        <p:nvSpPr>
          <p:cNvPr id="3" name="TextBox 2"/>
          <p:cNvSpPr txBox="1">
            <a:spLocks noChangeArrowheads="1"/>
          </p:cNvSpPr>
          <p:nvPr/>
        </p:nvSpPr>
        <p:spPr bwMode="auto">
          <a:xfrm>
            <a:off x="179388" y="268288"/>
            <a:ext cx="8713787" cy="3538537"/>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«ЗАЙКА СЕРЫЙ УМЫВАЕТСЯ» (с прыжками)</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 </a:t>
            </a:r>
            <a:r>
              <a:rPr lang="ru-RU" sz="1400">
                <a:latin typeface="Times New Roman" pitchFamily="18" charset="0"/>
                <a:cs typeface="Times New Roman" pitchFamily="18" charset="0"/>
              </a:rPr>
              <a:t>учить детей выполнять движения в соответствии с текстом, прыгать на двух ногах с продвижением вперёд, приземляясь на носки полусогнутые ноги. Укреплять мышцы ног. Развивать внимание, координацию движений. Воспитывать дружеские взаимоотношения.</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зайка серый умывается. Все играющие образуют круг. Выбранный зайкой становится в середину. Дети произносят:</a:t>
            </a:r>
          </a:p>
          <a:p>
            <a:pPr algn="just"/>
            <a:r>
              <a:rPr lang="ru-RU" sz="1400" i="1">
                <a:latin typeface="Times New Roman" pitchFamily="18" charset="0"/>
                <a:cs typeface="Times New Roman" pitchFamily="18" charset="0"/>
              </a:rPr>
              <a:t>Зайка серый умывается,</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Видно, в гости собирается.</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Вымыл носик, вымыл ротик,</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Вымыл ухо, вытер сухо!</a:t>
            </a:r>
            <a:endParaRPr lang="ru-RU" sz="1400">
              <a:latin typeface="Times New Roman" pitchFamily="18" charset="0"/>
              <a:cs typeface="Times New Roman" pitchFamily="18" charset="0"/>
            </a:endParaRPr>
          </a:p>
          <a:p>
            <a:pPr algn="just"/>
            <a:r>
              <a:rPr lang="ru-RU" sz="1400">
                <a:latin typeface="Times New Roman" pitchFamily="18" charset="0"/>
                <a:cs typeface="Times New Roman" pitchFamily="18" charset="0"/>
              </a:rPr>
              <a:t>Зайка проделывает движения в соответствии с текстом. Затем он скачет на двух ногах к кому-нибудь из детей. Тот, к кому подойдет зайка прыжками отправляется на середину круга. Игра повторяется 5-6 раз.</a:t>
            </a:r>
          </a:p>
          <a:p>
            <a:pPr algn="just"/>
            <a:r>
              <a:rPr lang="ru-RU" sz="1400">
                <a:latin typeface="Times New Roman" pitchFamily="18" charset="0"/>
                <a:cs typeface="Times New Roman" pitchFamily="18" charset="0"/>
              </a:rPr>
              <a:t>Указания. В кругу могут находиться и несколько заек – 4-5. Они выполняют игровое задание.</a:t>
            </a:r>
          </a:p>
          <a:p>
            <a:pPr algn="just"/>
            <a:r>
              <a:rPr lang="ru-RU" sz="1400" b="1">
                <a:latin typeface="Times New Roman" pitchFamily="18" charset="0"/>
                <a:cs typeface="Times New Roman" pitchFamily="18" charset="0"/>
              </a:rPr>
              <a:t>	Правила</a:t>
            </a:r>
            <a:r>
              <a:rPr lang="ru-RU" sz="1400">
                <a:latin typeface="Times New Roman" pitchFamily="18" charset="0"/>
                <a:cs typeface="Times New Roman" pitchFamily="18" charset="0"/>
              </a:rPr>
              <a:t>: внимательно слушать стихотворение и выполнять движения соответственно тексту.</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diamond(in)">
                                      <p:cBhvr>
                                        <p:cTn id="15" dur="2000"/>
                                        <p:tgtEl>
                                          <p:spTgt spid="3">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diamond(in)">
                                      <p:cBhvr>
                                        <p:cTn id="18" dur="2000"/>
                                        <p:tgtEl>
                                          <p:spTgt spid="3">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diamond(in)">
                                      <p:cBhvr>
                                        <p:cTn id="21" dur="2000"/>
                                        <p:tgtEl>
                                          <p:spTgt spid="3">
                                            <p:txEl>
                                              <p:pRg st="5" end="5"/>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diamond(in)">
                                      <p:cBhvr>
                                        <p:cTn id="24" dur="2000"/>
                                        <p:tgtEl>
                                          <p:spTgt spid="3">
                                            <p:txEl>
                                              <p:pRg st="6" end="6"/>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diamond(in)">
                                      <p:cBhvr>
                                        <p:cTn id="27" dur="2000"/>
                                        <p:tgtEl>
                                          <p:spTgt spid="3">
                                            <p:txEl>
                                              <p:pRg st="7" end="7"/>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amond(in)">
                                      <p:cBhvr>
                                        <p:cTn id="30" dur="2000"/>
                                        <p:tgtEl>
                                          <p:spTgt spid="3">
                                            <p:txEl>
                                              <p:pRg st="8" end="8"/>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diamond(in)">
                                      <p:cBhvr>
                                        <p:cTn id="33" dur="2000"/>
                                        <p:tgtEl>
                                          <p:spTgt spid="3">
                                            <p:txEl>
                                              <p:pRg st="9" end="9"/>
                                            </p:txEl>
                                          </p:spTgt>
                                        </p:tgtEl>
                                      </p:cBhvr>
                                    </p:animEffect>
                                  </p:childTnLst>
                                </p:cTn>
                              </p:par>
                              <p:par>
                                <p:cTn id="34" presetID="8" presetClass="entr" presetSubtype="16"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diamond(in)">
                                      <p:cBhvr>
                                        <p:cTn id="36"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Box 1"/>
          <p:cNvSpPr txBox="1">
            <a:spLocks noChangeArrowheads="1"/>
          </p:cNvSpPr>
          <p:nvPr/>
        </p:nvSpPr>
        <p:spPr bwMode="auto">
          <a:xfrm>
            <a:off x="179388" y="195263"/>
            <a:ext cx="8640762" cy="3970337"/>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«ПАСТУХ И СТАДО» (с ползанием и лазаньем)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 </a:t>
            </a:r>
            <a:r>
              <a:rPr lang="ru-RU" sz="1400">
                <a:latin typeface="Times New Roman" pitchFamily="18" charset="0"/>
                <a:cs typeface="Times New Roman" pitchFamily="18" charset="0"/>
              </a:rPr>
              <a:t>закрепление умения играть по правилам игры. Упражнять в ползание на четвереньках по залу.</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Дети изображают стадо (коров, телят, овец). Выбирают пастуха, вручают ему рожок и кнут. Взрослый произносит слова:</a:t>
            </a:r>
          </a:p>
          <a:p>
            <a:pPr algn="just"/>
            <a:r>
              <a:rPr lang="ru-RU" sz="1400" i="1">
                <a:latin typeface="Times New Roman" pitchFamily="18" charset="0"/>
                <a:cs typeface="Times New Roman" pitchFamily="18" charset="0"/>
              </a:rPr>
              <a:t>Рано-рано поутру</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Пастушок: «Ту-ру-ру-ру».</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А коровки в лад ему</a:t>
            </a:r>
            <a:endParaRPr lang="ru-RU" sz="1400">
              <a:latin typeface="Times New Roman" pitchFamily="18" charset="0"/>
              <a:cs typeface="Times New Roman" pitchFamily="18" charset="0"/>
            </a:endParaRPr>
          </a:p>
          <a:p>
            <a:pPr algn="just"/>
            <a:r>
              <a:rPr lang="ru-RU" sz="1400" i="1">
                <a:latin typeface="Times New Roman" pitchFamily="18" charset="0"/>
                <a:cs typeface="Times New Roman" pitchFamily="18" charset="0"/>
              </a:rPr>
              <a:t>Затянули: «Му-му-му».</a:t>
            </a:r>
            <a:endParaRPr lang="ru-RU" sz="1400">
              <a:latin typeface="Times New Roman" pitchFamily="18" charset="0"/>
              <a:cs typeface="Times New Roman" pitchFamily="18" charset="0"/>
            </a:endParaRPr>
          </a:p>
          <a:p>
            <a:pPr algn="just"/>
            <a:r>
              <a:rPr lang="ru-RU" sz="1400">
                <a:latin typeface="Times New Roman" pitchFamily="18" charset="0"/>
                <a:cs typeface="Times New Roman" pitchFamily="18" charset="0"/>
              </a:rPr>
              <a:t>На слова «Ту-ру-ру-ру» пастушок играет в рожок, после слов «Му-му-му» коровки мычат. Затем пастух гонит стадо в поле (на условленную лужайку), все бродят по ней. Через некоторое время пастух щелкает кнутом, гонит стадо домой.</a:t>
            </a:r>
          </a:p>
          <a:p>
            <a:pPr algn="just"/>
            <a:r>
              <a:rPr lang="ru-RU" sz="1400">
                <a:latin typeface="Times New Roman" pitchFamily="18" charset="0"/>
                <a:cs typeface="Times New Roman" pitchFamily="18" charset="0"/>
              </a:rPr>
              <a:t>Игра может повторяться. Можно несколько изменить сюжет игры, введя в нее волка. В этом случае пастух выгоняет стадо на луг и внимательно следит, не появится ли волк, который охотится за овцами, телятами. Увидев волка, щелкает кнутом, как бы отпугивает его и гонит стадо домой.</a:t>
            </a:r>
          </a:p>
          <a:p>
            <a:pPr algn="just"/>
            <a:r>
              <a:rPr lang="ru-RU" sz="1400" b="1">
                <a:latin typeface="Times New Roman" pitchFamily="18" charset="0"/>
                <a:cs typeface="Times New Roman" pitchFamily="18" charset="0"/>
              </a:rPr>
              <a:t>Указания</a:t>
            </a:r>
            <a:r>
              <a:rPr lang="ru-RU" sz="1400">
                <a:latin typeface="Times New Roman" pitchFamily="18" charset="0"/>
                <a:cs typeface="Times New Roman" pitchFamily="18" charset="0"/>
              </a:rPr>
              <a:t>: для игры нужен простор. Дети не должны сбиваться в одно место.</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noChangeArrowheads="1"/>
          </p:cNvSpPr>
          <p:nvPr>
            <p:ph type="body" idx="4294967295"/>
          </p:nvPr>
        </p:nvSpPr>
        <p:spPr bwMode="auto">
          <a:xfrm>
            <a:off x="457200" y="1200150"/>
            <a:ext cx="8229600" cy="3394075"/>
          </a:xfrm>
          <a:prstGeom prst="rect">
            <a:avLst/>
          </a:prstGeom>
          <a:noFill/>
          <a:ln>
            <a:miter lim="800000"/>
            <a:headEnd/>
            <a:tailEnd/>
          </a:ln>
        </p:spPr>
        <p:txBody>
          <a:bodyPr/>
          <a:lstStyle/>
          <a:p>
            <a:pPr algn="ctr" eaLnBrk="1" hangingPunct="1">
              <a:spcBef>
                <a:spcPct val="0"/>
              </a:spcBef>
              <a:buFontTx/>
              <a:buNone/>
            </a:pPr>
            <a:r>
              <a:rPr lang="ru-RU" altLang="ru-RU" sz="4100" b="1" smtClean="0">
                <a:latin typeface="Times New Roman" pitchFamily="18" charset="0"/>
                <a:cs typeface="Times New Roman" pitchFamily="18" charset="0"/>
              </a:rPr>
              <a:t>Подвижная игра – </a:t>
            </a:r>
            <a:r>
              <a:rPr lang="ru-RU" altLang="ru-RU" sz="4100" smtClean="0">
                <a:latin typeface="Times New Roman" pitchFamily="18" charset="0"/>
                <a:cs typeface="Times New Roman" pitchFamily="18" charset="0"/>
              </a:rPr>
              <a:t>сложная эмоциональная деятельность детей, направленная на решение двигательных задач, основанных на движении и наличии правил </a:t>
            </a:r>
          </a:p>
          <a:p>
            <a:pPr eaLnBrk="1" hangingPunct="1"/>
            <a:endParaRPr lang="ru-RU" sz="2800" smtClean="0"/>
          </a:p>
        </p:txBody>
      </p:sp>
    </p:spTree>
  </p:cSld>
  <p:clrMapOvr>
    <a:masterClrMapping/>
  </p:clrMapOvr>
  <p:transition advTm="1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95263"/>
            <a:ext cx="8640762" cy="4678362"/>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«ПЕРЕЛЁТ ПТИЦ» (с ползанием и лазаньем)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реакцию на словесные сигналы. Упражняться в лазание по гимнастической лестнице.</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дети стоят на одном конце зала, они птицы. На другом конце зала вышка (гимнастическая стенка). По сигналу воспитателя: «Птицы улетают! » - птицы летят, расправив крылья. По сигналу «Буря! » - птицы летят на вышку – скрываются от бури на деревьях. После слов: «Буря прекратилась», - птицы снова летят.</a:t>
            </a:r>
          </a:p>
          <a:p>
            <a:pPr algn="just"/>
            <a:r>
              <a:rPr lang="ru-RU" sz="1400" b="1">
                <a:latin typeface="Times New Roman" pitchFamily="18" charset="0"/>
                <a:cs typeface="Times New Roman" pitchFamily="18" charset="0"/>
              </a:rPr>
              <a:t>	Правила:</a:t>
            </a:r>
            <a:r>
              <a:rPr lang="ru-RU" sz="1400">
                <a:latin typeface="Times New Roman" pitchFamily="18" charset="0"/>
                <a:cs typeface="Times New Roman" pitchFamily="18" charset="0"/>
              </a:rPr>
              <a:t> внимательно слушать сигналы воспитателя и выполнять действия.</a:t>
            </a:r>
          </a:p>
          <a:p>
            <a:pPr algn="just"/>
            <a:r>
              <a:rPr lang="ru-RU" sz="1400">
                <a:latin typeface="Times New Roman" pitchFamily="18" charset="0"/>
                <a:cs typeface="Times New Roman" pitchFamily="18" charset="0"/>
              </a:rPr>
              <a:t> </a:t>
            </a:r>
          </a:p>
          <a:p>
            <a:pPr algn="ctr"/>
            <a:r>
              <a:rPr lang="ru-RU" sz="1400" b="1">
                <a:latin typeface="Times New Roman" pitchFamily="18" charset="0"/>
                <a:cs typeface="Times New Roman" pitchFamily="18" charset="0"/>
              </a:rPr>
              <a:t>«КОТЯТА И ЩЕНЯТА» (с ползанием и лазаньем)</a:t>
            </a:r>
            <a:endParaRPr lang="ru-RU" sz="1400">
              <a:latin typeface="Times New Roman" pitchFamily="18" charset="0"/>
              <a:cs typeface="Times New Roman" pitchFamily="18" charset="0"/>
            </a:endParaRPr>
          </a:p>
          <a:p>
            <a:pPr algn="just"/>
            <a:r>
              <a:rPr lang="ru-RU" sz="1400">
                <a:latin typeface="Times New Roman" pitchFamily="18" charset="0"/>
                <a:cs typeface="Times New Roman" pitchFamily="18" charset="0"/>
              </a:rPr>
              <a:t> </a:t>
            </a:r>
          </a:p>
          <a:p>
            <a:pPr algn="just"/>
            <a:r>
              <a:rPr lang="ru-RU" sz="1400" b="1">
                <a:latin typeface="Times New Roman" pitchFamily="18" charset="0"/>
                <a:cs typeface="Times New Roman" pitchFamily="18" charset="0"/>
              </a:rPr>
              <a:t>	Цель: </a:t>
            </a:r>
            <a:r>
              <a:rPr lang="ru-RU" sz="1400">
                <a:latin typeface="Times New Roman" pitchFamily="18" charset="0"/>
                <a:cs typeface="Times New Roman" pitchFamily="18" charset="0"/>
              </a:rPr>
              <a:t>развивать ловкость ориентировку в пространстве. Упражнять в лазанье, беге.</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играющие делятся на две группы: одни "котята", другие "щенята", они находятся в разных концах площадки. По сигналу котята начинают бегать, легко, как бы играя. На слова "котята!" они произносят "мяу!". В ответ на это щенята лают "гав-гав-гав!", на четвереньках бегут за котятами, которые быстро влезают на гимнастическую стенку. Щенята возвращаются на свои места.</a:t>
            </a:r>
          </a:p>
          <a:p>
            <a:pPr algn="just"/>
            <a:r>
              <a:rPr lang="ru-RU" sz="1400">
                <a:latin typeface="Times New Roman" pitchFamily="18" charset="0"/>
                <a:cs typeface="Times New Roman" pitchFamily="18" charset="0"/>
              </a:rPr>
              <a:t>После 2-3 повторений дети меняются ролями. Закончить игру можно следующим образом: предложить всем тихо и медленно "по - кошачьи" пройти.</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действовать по сигналу «Котята».</a:t>
            </a:r>
          </a:p>
          <a:p>
            <a:endParaRPr lang="ru-RU">
              <a:latin typeface="Calibri" pitchFamily="34"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animEffect transition="in" filter="blinds(horizontal)">
                                      <p:cBhvr>
                                        <p:cTn id="26" dur="500"/>
                                        <p:tgtEl>
                                          <p:spTgt spid="2">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Effect transition="in" filter="blinds(horizontal)">
                                      <p:cBhvr>
                                        <p:cTn id="29" dur="500"/>
                                        <p:tgtEl>
                                          <p:spTgt spid="2">
                                            <p:txEl>
                                              <p:pRg st="7" end="7"/>
                                            </p:txEl>
                                          </p:spTgt>
                                        </p:tgtEl>
                                      </p:cBhvr>
                                    </p:animEffect>
                                  </p:childTnLst>
                                </p:cTn>
                              </p:par>
                              <p:par>
                                <p:cTn id="30" presetID="8" presetClass="entr" presetSubtype="16" fill="hold" nodeType="with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diamond(in)">
                                      <p:cBhvr>
                                        <p:cTn id="32" dur="2000"/>
                                        <p:tgtEl>
                                          <p:spTgt spid="2">
                                            <p:txEl>
                                              <p:pRg st="8" end="8"/>
                                            </p:txEl>
                                          </p:spTgt>
                                        </p:tgtEl>
                                      </p:cBhvr>
                                    </p:animEffect>
                                  </p:childTnLst>
                                </p:cTn>
                              </p:par>
                              <p:par>
                                <p:cTn id="33" presetID="8" presetClass="entr" presetSubtype="16" fill="hold"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animEffect transition="in" filter="diamond(in)">
                                      <p:cBhvr>
                                        <p:cTn id="35" dur="2000"/>
                                        <p:tgtEl>
                                          <p:spTgt spid="2">
                                            <p:txEl>
                                              <p:pRg st="9" end="9"/>
                                            </p:txEl>
                                          </p:spTgt>
                                        </p:tgtEl>
                                      </p:cBhvr>
                                    </p:animEffect>
                                  </p:childTnLst>
                                </p:cTn>
                              </p:par>
                              <p:par>
                                <p:cTn id="36" presetID="8" presetClass="entr" presetSubtype="16" fill="hold" nodeType="withEffect">
                                  <p:stCondLst>
                                    <p:cond delay="0"/>
                                  </p:stCondLst>
                                  <p:childTnLst>
                                    <p:set>
                                      <p:cBhvr>
                                        <p:cTn id="37" dur="1" fill="hold">
                                          <p:stCondLst>
                                            <p:cond delay="0"/>
                                          </p:stCondLst>
                                        </p:cTn>
                                        <p:tgtEl>
                                          <p:spTgt spid="2">
                                            <p:txEl>
                                              <p:pRg st="10" end="10"/>
                                            </p:txEl>
                                          </p:spTgt>
                                        </p:tgtEl>
                                        <p:attrNameLst>
                                          <p:attrName>style.visibility</p:attrName>
                                        </p:attrNameLst>
                                      </p:cBhvr>
                                      <p:to>
                                        <p:strVal val="visible"/>
                                      </p:to>
                                    </p:set>
                                    <p:animEffect transition="in" filter="diamond(in)">
                                      <p:cBhvr>
                                        <p:cTn id="38" dur="2000"/>
                                        <p:tgtEl>
                                          <p:spTgt spid="2">
                                            <p:txEl>
                                              <p:pRg st="10" end="10"/>
                                            </p:txEl>
                                          </p:spTgt>
                                        </p:tgtEl>
                                      </p:cBhvr>
                                    </p:animEffect>
                                  </p:childTnLst>
                                </p:cTn>
                              </p:par>
                              <p:par>
                                <p:cTn id="39" presetID="8" presetClass="entr" presetSubtype="16" fill="hold" nodeType="withEffect">
                                  <p:stCondLst>
                                    <p:cond delay="0"/>
                                  </p:stCondLst>
                                  <p:childTnLst>
                                    <p:set>
                                      <p:cBhvr>
                                        <p:cTn id="40" dur="1" fill="hold">
                                          <p:stCondLst>
                                            <p:cond delay="0"/>
                                          </p:stCondLst>
                                        </p:cTn>
                                        <p:tgtEl>
                                          <p:spTgt spid="2">
                                            <p:txEl>
                                              <p:pRg st="11" end="11"/>
                                            </p:txEl>
                                          </p:spTgt>
                                        </p:tgtEl>
                                        <p:attrNameLst>
                                          <p:attrName>style.visibility</p:attrName>
                                        </p:attrNameLst>
                                      </p:cBhvr>
                                      <p:to>
                                        <p:strVal val="visible"/>
                                      </p:to>
                                    </p:set>
                                    <p:animEffect transition="in" filter="diamond(in)">
                                      <p:cBhvr>
                                        <p:cTn id="41" dur="20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95263"/>
            <a:ext cx="8785225" cy="354012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«ПОДБРОСЬ-ПОЙМАЙ» (с бросанием и ловлей)</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 </a:t>
            </a:r>
            <a:r>
              <a:rPr lang="ru-RU" sz="1400">
                <a:latin typeface="Times New Roman" pitchFamily="18" charset="0"/>
                <a:cs typeface="Times New Roman" pitchFamily="18" charset="0"/>
              </a:rPr>
              <a:t>учить детей подбрасывать мяч вверх, и ловить его двумя руками, не прижимая к груди. Развивать координацию движений, глазомер.</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на двух столбиках (стойках) натянута веревочка на высоте поднятой вверх руки ребенка. Он подбрасывает мяч через веревочку и ловит его на противоположной стороне.</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если играют несколько детей, то можно провести между ними соревнование. Побеждает тот, кто большее количество раз поймал мяч за обусловленное число бросков (8—10 раз).</a:t>
            </a:r>
          </a:p>
          <a:p>
            <a:pPr algn="just"/>
            <a:r>
              <a:rPr lang="ru-RU" sz="1400">
                <a:latin typeface="Times New Roman" pitchFamily="18" charset="0"/>
                <a:cs typeface="Times New Roman" pitchFamily="18" charset="0"/>
              </a:rPr>
              <a:t>Детей можно разделить на пары. Одни подбрасывают и ловят мячи, а другие считают или все становятся в круг, а один или двое из играющих выходят в середину круга и подбрасывают мяч. Все наблюдают за правильностью выполнения задания.</a:t>
            </a:r>
          </a:p>
          <a:p>
            <a:pPr algn="just"/>
            <a:r>
              <a:rPr lang="ru-RU" sz="1400">
                <a:latin typeface="Times New Roman" pitchFamily="18" charset="0"/>
                <a:cs typeface="Times New Roman" pitchFamily="18" charset="0"/>
              </a:rPr>
              <a:t>Можно включить и такие упражнения: подбросив мяч вверх, подождать, пока он ударится о землю, а затем уже </a:t>
            </a:r>
          </a:p>
          <a:p>
            <a:pPr algn="just"/>
            <a:r>
              <a:rPr lang="ru-RU" sz="1400">
                <a:latin typeface="Times New Roman" pitchFamily="18" charset="0"/>
                <a:cs typeface="Times New Roman" pitchFamily="18" charset="0"/>
              </a:rPr>
              <a:t>                              поймать; ударить мячом о землю и поймать его; подбросить мяч повыше, хлопнуть в ладоши,  </a:t>
            </a:r>
          </a:p>
          <a:p>
            <a:pPr algn="just"/>
            <a:r>
              <a:rPr lang="ru-RU" sz="1400">
                <a:latin typeface="Times New Roman" pitchFamily="18" charset="0"/>
                <a:cs typeface="Times New Roman" pitchFamily="18" charset="0"/>
              </a:rPr>
              <a:t>                               поймать мяч; подбросить мяч, быстро повернуться кругом и после отскока мяча от земли  </a:t>
            </a:r>
          </a:p>
          <a:p>
            <a:pPr algn="just"/>
            <a:r>
              <a:rPr lang="ru-RU" sz="1400">
                <a:latin typeface="Times New Roman" pitchFamily="18" charset="0"/>
                <a:cs typeface="Times New Roman" pitchFamily="18" charset="0"/>
              </a:rPr>
              <a:t>                                поймать его.</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amond(in)">
                                      <p:cBhvr>
                                        <p:cTn id="10" dur="2000"/>
                                        <p:tgtEl>
                                          <p:spTgt spid="2">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amond(in)">
                                      <p:cBhvr>
                                        <p:cTn id="13" dur="2000"/>
                                        <p:tgtEl>
                                          <p:spTgt spid="2">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diamond(in)">
                                      <p:cBhvr>
                                        <p:cTn id="19" dur="2000"/>
                                        <p:tgtEl>
                                          <p:spTgt spid="2">
                                            <p:txEl>
                                              <p:pRg st="5" end="5"/>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diamond(in)">
                                      <p:cBhvr>
                                        <p:cTn id="22" dur="2000"/>
                                        <p:tgtEl>
                                          <p:spTgt spid="2">
                                            <p:txEl>
                                              <p:pRg st="6" end="6"/>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Effect transition="in" filter="diamond(in)">
                                      <p:cBhvr>
                                        <p:cTn id="25" dur="2000"/>
                                        <p:tgtEl>
                                          <p:spTgt spid="2">
                                            <p:txEl>
                                              <p:pRg st="7" end="7"/>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diamond(in)">
                                      <p:cBhvr>
                                        <p:cTn id="28" dur="2000"/>
                                        <p:tgtEl>
                                          <p:spTgt spid="2">
                                            <p:txEl>
                                              <p:pRg st="8" end="8"/>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Effect transition="in" filter="diamond(in)">
                                      <p:cBhvr>
                                        <p:cTn id="31"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1"/>
          <p:cNvSpPr txBox="1">
            <a:spLocks noChangeArrowheads="1"/>
          </p:cNvSpPr>
          <p:nvPr/>
        </p:nvSpPr>
        <p:spPr bwMode="auto">
          <a:xfrm>
            <a:off x="179388" y="123825"/>
            <a:ext cx="8785225" cy="4621213"/>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«СБЕЙ КЕГЛЮ»</a:t>
            </a:r>
            <a:r>
              <a:rPr lang="ru-RU" sz="1400">
                <a:latin typeface="Times New Roman" pitchFamily="18" charset="0"/>
                <a:cs typeface="Times New Roman" pitchFamily="18" charset="0"/>
              </a:rPr>
              <a:t> </a:t>
            </a:r>
            <a:r>
              <a:rPr lang="ru-RU" sz="1400" b="1">
                <a:latin typeface="Times New Roman" pitchFamily="18" charset="0"/>
                <a:cs typeface="Times New Roman" pitchFamily="18" charset="0"/>
              </a:rPr>
              <a:t>(с бросанием и ловлей)</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прокатывать мяч по направлению к булаве, стараясь сбить её. Развивать глазомер, точность броска.</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Игроки становятся за линию, в 2-3м от которой напротив каждого поставлены булавы. В руках у детей мячи. По сигналу игроки прокатывают мячи по направлению к булавам, стараясь сбить их. По следующему сигналу дети идут  за мячами и поднимают упавшие булавы. Игра повторяется, каждый запоминает, сколько раз  булава была им сбита.</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прокатывать мяч правой, левой рукой, двумя руками. Ногой.</a:t>
            </a:r>
          </a:p>
          <a:p>
            <a:pPr algn="ctr"/>
            <a:endParaRPr lang="ru-RU" sz="1400" b="1">
              <a:latin typeface="Times New Roman" pitchFamily="18" charset="0"/>
              <a:cs typeface="Times New Roman" pitchFamily="18" charset="0"/>
            </a:endParaRPr>
          </a:p>
          <a:p>
            <a:pPr algn="ctr"/>
            <a:r>
              <a:rPr lang="ru-RU" sz="1400" b="1">
                <a:latin typeface="Times New Roman" pitchFamily="18" charset="0"/>
                <a:cs typeface="Times New Roman" pitchFamily="18" charset="0"/>
              </a:rPr>
              <a:t>«МЯЧ ЧЕРЕЗ ШНУР</a:t>
            </a:r>
            <a:r>
              <a:rPr lang="ru-RU" sz="1400">
                <a:latin typeface="Times New Roman" pitchFamily="18" charset="0"/>
                <a:cs typeface="Times New Roman" pitchFamily="18" charset="0"/>
              </a:rPr>
              <a:t>» </a:t>
            </a:r>
            <a:r>
              <a:rPr lang="ru-RU" sz="1400" b="1">
                <a:latin typeface="Times New Roman" pitchFamily="18" charset="0"/>
                <a:cs typeface="Times New Roman" pitchFamily="18" charset="0"/>
              </a:rPr>
              <a:t>(с бросанием и ловлей)</a:t>
            </a: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бросать мяч через сетку друг другу, двумя руками снизу, или из-за головы. Развивать точность броска, координацию движений, глазомер.</a:t>
            </a:r>
          </a:p>
          <a:p>
            <a:pPr algn="just"/>
            <a:r>
              <a:rPr lang="ru-RU" sz="1400" b="1">
                <a:latin typeface="Times New Roman" pitchFamily="18" charset="0"/>
                <a:cs typeface="Times New Roman" pitchFamily="18" charset="0"/>
              </a:rPr>
              <a:t>	Описание игры: </a:t>
            </a:r>
            <a:r>
              <a:rPr lang="ru-RU" sz="1400">
                <a:latin typeface="Times New Roman" pitchFamily="18" charset="0"/>
                <a:cs typeface="Times New Roman" pitchFamily="18" charset="0"/>
              </a:rPr>
              <a:t>дети становятся на линию на расстоянии не менее 1,5 м от натянутой сетки, берут большие мячи, двумя руками из-за головы бросают через сетку, затем бегут за ними, догоняют и снова бросают через сетку.</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Две группы игроков встают по обе стороны сетки натянутой на 15см выше поднятой руки ребенка. Дети перебрасывают мяч друг другу   из-за головы или от груди или 1 ребенок перебрасывает мяч через сетку на другую сторону, поймавший перебрасывает его одному из соседей, а тот возвращает мяч за сетку, воспитатель подсчитывает на какой стороне мяч меньше, раз упал на землю.</a:t>
            </a:r>
          </a:p>
          <a:p>
            <a:endParaRPr lang="ru-RU">
              <a:latin typeface="Calibri" pitchFamily="34" charset="0"/>
            </a:endParaRPr>
          </a:p>
        </p:txBody>
      </p:sp>
    </p:spTree>
  </p:cSld>
  <p:clrMapOvr>
    <a:masterClrMapping/>
  </p:clrMapOvr>
  <p:transition advTm="1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extBox 1"/>
          <p:cNvSpPr txBox="1">
            <a:spLocks noChangeArrowheads="1"/>
          </p:cNvSpPr>
          <p:nvPr/>
        </p:nvSpPr>
        <p:spPr bwMode="auto">
          <a:xfrm>
            <a:off x="179388" y="195263"/>
            <a:ext cx="8785225" cy="4402137"/>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«НАЙДИ, ГДЕ СПРЯТАНО»</a:t>
            </a:r>
            <a:r>
              <a:rPr lang="ru-RU" sz="1400">
                <a:latin typeface="Times New Roman" pitchFamily="18" charset="0"/>
                <a:cs typeface="Times New Roman" pitchFamily="18" charset="0"/>
              </a:rPr>
              <a:t> </a:t>
            </a:r>
            <a:r>
              <a:rPr lang="ru-RU" sz="1400" b="1">
                <a:latin typeface="Times New Roman" pitchFamily="18" charset="0"/>
                <a:cs typeface="Times New Roman" pitchFamily="18" charset="0"/>
              </a:rPr>
              <a:t>(на ориентировку в пространстве, на внимание)</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ходить по всему залу, ища спрятанный предмет. Развивать внимание выдержку.</a:t>
            </a:r>
          </a:p>
          <a:p>
            <a:pPr algn="just"/>
            <a:r>
              <a:rPr lang="ru-RU" sz="1400" b="1">
                <a:latin typeface="Times New Roman" pitchFamily="18" charset="0"/>
                <a:cs typeface="Times New Roman" pitchFamily="18" charset="0"/>
              </a:rPr>
              <a:t>	Описание игры: </a:t>
            </a:r>
            <a:r>
              <a:rPr lang="ru-RU" sz="1400">
                <a:latin typeface="Times New Roman" pitchFamily="18" charset="0"/>
                <a:cs typeface="Times New Roman" pitchFamily="18" charset="0"/>
              </a:rPr>
              <a:t>дети поворачиваются  лицом к стенке, воспитатель прячет флажок и говорит: «Пора», дети ищут спрятанный флажок. Тот, кто найдёт первым, прячет его при повторении игры.</a:t>
            </a:r>
          </a:p>
          <a:p>
            <a:pPr algn="just"/>
            <a:r>
              <a:rPr lang="ru-RU" sz="1400" b="1">
                <a:latin typeface="Times New Roman" pitchFamily="18" charset="0"/>
                <a:cs typeface="Times New Roman" pitchFamily="18" charset="0"/>
              </a:rPr>
              <a:t>	Правила</a:t>
            </a:r>
            <a:r>
              <a:rPr lang="ru-RU" sz="1400">
                <a:latin typeface="Times New Roman" pitchFamily="18" charset="0"/>
                <a:cs typeface="Times New Roman" pitchFamily="18" charset="0"/>
              </a:rPr>
              <a:t>: не подглядывать за воспитателем, куда будет прятать флажок.</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воспитатель говорит холодно если дети далеко от спрятанного предмета, горячо - если рядом.</a:t>
            </a:r>
          </a:p>
          <a:p>
            <a:pPr algn="just"/>
            <a:r>
              <a:rPr lang="ru-RU" sz="1400" b="1">
                <a:latin typeface="Times New Roman" pitchFamily="18" charset="0"/>
                <a:cs typeface="Times New Roman" pitchFamily="18" charset="0"/>
              </a:rPr>
              <a:t>	</a:t>
            </a:r>
          </a:p>
          <a:p>
            <a:pPr algn="ctr"/>
            <a:r>
              <a:rPr lang="ru-RU" sz="1400" b="1">
                <a:latin typeface="Times New Roman" pitchFamily="18" charset="0"/>
                <a:cs typeface="Times New Roman" pitchFamily="18" charset="0"/>
              </a:rPr>
              <a:t>«НАЙДИ И ПРОМОЛЧИ» (на ориентировку в пространстве, на внимание)</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искать спрятанный предмет, при нахождении его не показывать вида что нашёл, а сказать на ухо об этом воспитателю. Развивать выдержку, внимание.</a:t>
            </a:r>
          </a:p>
          <a:p>
            <a:pPr algn="just"/>
            <a:r>
              <a:rPr lang="ru-RU" sz="1400" b="1">
                <a:latin typeface="Times New Roman" pitchFamily="18" charset="0"/>
                <a:cs typeface="Times New Roman" pitchFamily="18" charset="0"/>
              </a:rPr>
              <a:t>	Описание игры: </a:t>
            </a:r>
            <a:r>
              <a:rPr lang="ru-RU" sz="1400">
                <a:latin typeface="Times New Roman" pitchFamily="18" charset="0"/>
                <a:cs typeface="Times New Roman" pitchFamily="18" charset="0"/>
              </a:rPr>
              <a:t>по сигналу воспитателя дети отворачиваются лицом к стене. Воспитатель прячет платок. Затем дети идут искать платок. Нашедший не показывая вида, подходить </a:t>
            </a:r>
          </a:p>
          <a:p>
            <a:pPr algn="just"/>
            <a:r>
              <a:rPr lang="ru-RU" sz="1400">
                <a:latin typeface="Times New Roman" pitchFamily="18" charset="0"/>
                <a:cs typeface="Times New Roman" pitchFamily="18" charset="0"/>
              </a:rPr>
              <a:t>к педагогу, и говорит, где он обнаружил платок и становится на своё место в</a:t>
            </a:r>
          </a:p>
          <a:p>
            <a:pPr algn="just"/>
            <a:r>
              <a:rPr lang="ru-RU" sz="1400">
                <a:latin typeface="Times New Roman" pitchFamily="18" charset="0"/>
                <a:cs typeface="Times New Roman" pitchFamily="18" charset="0"/>
              </a:rPr>
              <a:t>шеренге, или садится на скамейку. Игра продолжается пока большинство </a:t>
            </a:r>
          </a:p>
          <a:p>
            <a:pPr algn="just"/>
            <a:r>
              <a:rPr lang="ru-RU" sz="1400">
                <a:latin typeface="Times New Roman" pitchFamily="18" charset="0"/>
                <a:cs typeface="Times New Roman" pitchFamily="18" charset="0"/>
              </a:rPr>
              <a:t>детей не найдут платок. Игра повторяется.</a:t>
            </a:r>
          </a:p>
          <a:p>
            <a:pPr algn="just"/>
            <a:r>
              <a:rPr lang="ru-RU" sz="1400" b="1">
                <a:latin typeface="Times New Roman" pitchFamily="18" charset="0"/>
                <a:cs typeface="Times New Roman" pitchFamily="18" charset="0"/>
              </a:rPr>
              <a:t>Правила:</a:t>
            </a:r>
            <a:r>
              <a:rPr lang="ru-RU" sz="1400">
                <a:latin typeface="Times New Roman" pitchFamily="18" charset="0"/>
                <a:cs typeface="Times New Roman" pitchFamily="18" charset="0"/>
              </a:rPr>
              <a:t> не подсказывать остальным участникам, где лежит предмет.</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95263"/>
            <a:ext cx="8785225" cy="434657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«КТО УШЁЛ» (на ориентировку в пространстве, на внимание)</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угадывать тех детей, которые уходят. Развивать память, внимание.</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дети стоят по кругу или полукругом. Один из игроков, запоминает играющих, а затем выходит из комнаты. Один из детей прячется. Педагог говорит: «Угадай, кто ушёл?» если ребёнок угадал, то выбирает кого-нибудь вместо себя, если ошибается то снова уходит, прячется другой ребёнок.</a:t>
            </a:r>
          </a:p>
          <a:p>
            <a:pPr algn="just"/>
            <a:r>
              <a:rPr lang="ru-RU" sz="1400" b="1">
                <a:latin typeface="Times New Roman" pitchFamily="18" charset="0"/>
                <a:cs typeface="Times New Roman" pitchFamily="18" charset="0"/>
              </a:rPr>
              <a:t>	Правила:</a:t>
            </a:r>
            <a:r>
              <a:rPr lang="ru-RU" sz="1400">
                <a:latin typeface="Times New Roman" pitchFamily="18" charset="0"/>
                <a:cs typeface="Times New Roman" pitchFamily="18" charset="0"/>
              </a:rPr>
              <a:t> не подсказывать водящему, кто из игроков ушёл.</a:t>
            </a:r>
          </a:p>
          <a:p>
            <a:pPr algn="ctr"/>
            <a:endParaRPr lang="ru-RU" sz="1400" b="1">
              <a:latin typeface="Times New Roman" pitchFamily="18" charset="0"/>
              <a:cs typeface="Times New Roman" pitchFamily="18" charset="0"/>
            </a:endParaRPr>
          </a:p>
          <a:p>
            <a:pPr algn="ctr"/>
            <a:r>
              <a:rPr lang="ru-RU" sz="1400" b="1">
                <a:latin typeface="Times New Roman" pitchFamily="18" charset="0"/>
                <a:cs typeface="Times New Roman" pitchFamily="18" charset="0"/>
              </a:rPr>
              <a:t>«ПРЯТКИ»</a:t>
            </a:r>
            <a:r>
              <a:rPr lang="ru-RU" sz="1400">
                <a:latin typeface="Times New Roman" pitchFamily="18" charset="0"/>
                <a:cs typeface="Times New Roman" pitchFamily="18" charset="0"/>
              </a:rPr>
              <a:t> </a:t>
            </a:r>
            <a:r>
              <a:rPr lang="ru-RU" sz="1400" b="1">
                <a:latin typeface="Times New Roman" pitchFamily="18" charset="0"/>
                <a:cs typeface="Times New Roman" pitchFamily="18" charset="0"/>
              </a:rPr>
              <a:t>(на ориентировку в пространстве, на внимание)</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искать своих товарищей называть их по имени. Развивать ориентировку в пространстве, внимание.</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по считалке выбирается водящий. Тот становится возле педагога и закрывает глаза, остальные дети прячутся. Водящий говорит: «1, 2, 3, 4, 5, я иду искать!» Обнаружив ребёнка, он называет его по имени, ребёнок выходит из укрытия и подходит к воспитателю. Когда водящий найдёт 4-5 детей, на роль ведущего назначается.</a:t>
            </a:r>
            <a:r>
              <a:rPr lang="ru-RU" sz="1400" b="1">
                <a:latin typeface="Times New Roman" pitchFamily="18" charset="0"/>
                <a:cs typeface="Times New Roman" pitchFamily="18" charset="0"/>
              </a:rPr>
              <a:t> </a:t>
            </a:r>
          </a:p>
          <a:p>
            <a:pPr algn="just"/>
            <a:r>
              <a:rPr lang="ru-RU" sz="1400" b="1">
                <a:latin typeface="Times New Roman" pitchFamily="18" charset="0"/>
                <a:cs typeface="Times New Roman" pitchFamily="18" charset="0"/>
              </a:rPr>
              <a:t>	Варианты: </a:t>
            </a:r>
            <a:r>
              <a:rPr lang="ru-RU" sz="1400">
                <a:latin typeface="Times New Roman" pitchFamily="18" charset="0"/>
                <a:cs typeface="Times New Roman" pitchFamily="18" charset="0"/>
              </a:rPr>
              <a:t>выбираются два водящих. </a:t>
            </a:r>
          </a:p>
          <a:p>
            <a:pPr algn="just"/>
            <a:endParaRPr lang="ru-RU" sz="1400">
              <a:latin typeface="Times New Roman" pitchFamily="18" charset="0"/>
              <a:cs typeface="Times New Roman" pitchFamily="18" charset="0"/>
            </a:endParaRPr>
          </a:p>
          <a:p>
            <a:pPr algn="just"/>
            <a:endParaRPr lang="ru-RU" sz="1400">
              <a:latin typeface="Times New Roman" pitchFamily="18" charset="0"/>
              <a:cs typeface="Times New Roman" pitchFamily="18" charset="0"/>
            </a:endParaRPr>
          </a:p>
          <a:p>
            <a:pPr algn="ctr"/>
            <a:endParaRPr lang="ru-RU" sz="1400">
              <a:latin typeface="Calibri" pitchFamily="34"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blinds(horizontal)">
                                      <p:cBhvr>
                                        <p:cTn id="21" dur="500"/>
                                        <p:tgtEl>
                                          <p:spTgt spid="2">
                                            <p:txEl>
                                              <p:pRg st="6" end="6"/>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
                                            <p:txEl>
                                              <p:pRg st="8" end="8"/>
                                            </p:txEl>
                                          </p:spTgt>
                                        </p:tgtEl>
                                        <p:attrNameLst>
                                          <p:attrName>style.visibility</p:attrName>
                                        </p:attrNameLst>
                                      </p:cBhvr>
                                      <p:to>
                                        <p:strVal val="visible"/>
                                      </p:to>
                                    </p:set>
                                    <p:animEffect transition="in" filter="diamond(in)">
                                      <p:cBhvr>
                                        <p:cTn id="24" dur="2000"/>
                                        <p:tgtEl>
                                          <p:spTgt spid="2">
                                            <p:txEl>
                                              <p:pRg st="8" end="8"/>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diamond(in)">
                                      <p:cBhvr>
                                        <p:cTn id="27" dur="2000"/>
                                        <p:tgtEl>
                                          <p:spTgt spid="2">
                                            <p:txEl>
                                              <p:pRg st="9" end="9"/>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2">
                                            <p:txEl>
                                              <p:pRg st="10" end="10"/>
                                            </p:txEl>
                                          </p:spTgt>
                                        </p:tgtEl>
                                        <p:attrNameLst>
                                          <p:attrName>style.visibility</p:attrName>
                                        </p:attrNameLst>
                                      </p:cBhvr>
                                      <p:to>
                                        <p:strVal val="visible"/>
                                      </p:to>
                                    </p:set>
                                    <p:animEffect transition="in" filter="diamond(in)">
                                      <p:cBhvr>
                                        <p:cTn id="30" dur="20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Прямоугольник 15"/>
          <p:cNvPicPr>
            <a:picLocks noGrp="1" noChangeArrowheads="1"/>
          </p:cNvPicPr>
          <p:nvPr>
            <p:ph type="body" idx="4294967295"/>
          </p:nvPr>
        </p:nvPicPr>
        <p:blipFill>
          <a:blip r:embed="rId2"/>
          <a:srcRect/>
          <a:stretch>
            <a:fillRect/>
          </a:stretch>
        </p:blipFill>
        <p:spPr bwMode="auto">
          <a:xfrm>
            <a:off x="468313" y="1708150"/>
            <a:ext cx="8229600" cy="1320800"/>
          </a:xfrm>
          <a:prstGeom prst="rect">
            <a:avLst/>
          </a:prstGeom>
          <a:noFill/>
          <a:ln>
            <a:miter lim="800000"/>
            <a:headEnd/>
            <a:tailEnd/>
          </a:ln>
        </p:spPr>
      </p:pic>
    </p:spTree>
  </p:cSld>
  <p:clrMapOvr>
    <a:masterClrMapping/>
  </p:clrMapOvr>
  <p:transition advTm="10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idx="4294967295"/>
          </p:nvPr>
        </p:nvSpPr>
        <p:spPr bwMode="auto">
          <a:xfrm>
            <a:off x="457200" y="206375"/>
            <a:ext cx="8229600" cy="857250"/>
          </a:xfrm>
          <a:prstGeom prst="rect">
            <a:avLst/>
          </a:prstGeom>
          <a:noFill/>
          <a:ln>
            <a:miter lim="800000"/>
            <a:headEnd/>
            <a:tailEnd/>
          </a:ln>
        </p:spPr>
        <p:txBody>
          <a:bodyPr/>
          <a:lstStyle/>
          <a:p>
            <a:pPr eaLnBrk="1" hangingPunct="1"/>
            <a:r>
              <a:rPr lang="ru-RU" altLang="ru-RU" b="1" smtClean="0">
                <a:latin typeface="Times New Roman" pitchFamily="18" charset="0"/>
                <a:cs typeface="Times New Roman" pitchFamily="18" charset="0"/>
              </a:rPr>
              <a:t>Актуальность</a:t>
            </a:r>
            <a:br>
              <a:rPr lang="ru-RU" altLang="ru-RU" b="1" smtClean="0">
                <a:latin typeface="Times New Roman" pitchFamily="18" charset="0"/>
                <a:cs typeface="Times New Roman" pitchFamily="18" charset="0"/>
              </a:rPr>
            </a:br>
            <a:endParaRPr lang="ru-RU" b="1" smtClean="0">
              <a:latin typeface="Times New Roman" pitchFamily="18" charset="0"/>
              <a:cs typeface="Times New Roman" pitchFamily="18" charset="0"/>
            </a:endParaRPr>
          </a:p>
        </p:txBody>
      </p:sp>
      <p:sp>
        <p:nvSpPr>
          <p:cNvPr id="15362" name="Rectangle 3"/>
          <p:cNvSpPr>
            <a:spLocks noGrp="1" noChangeArrowheads="1"/>
          </p:cNvSpPr>
          <p:nvPr>
            <p:ph type="body" idx="4294967295"/>
          </p:nvPr>
        </p:nvSpPr>
        <p:spPr bwMode="auto">
          <a:xfrm>
            <a:off x="457200" y="1200150"/>
            <a:ext cx="8229600" cy="3394075"/>
          </a:xfrm>
          <a:prstGeom prst="rect">
            <a:avLst/>
          </a:prstGeom>
          <a:noFill/>
          <a:ln>
            <a:miter lim="800000"/>
            <a:headEnd/>
            <a:tailEnd/>
          </a:ln>
        </p:spPr>
        <p:txBody>
          <a:bodyPr/>
          <a:lstStyle/>
          <a:p>
            <a:pPr algn="just" eaLnBrk="1" hangingPunct="1">
              <a:lnSpc>
                <a:spcPct val="90000"/>
              </a:lnSpc>
              <a:spcBef>
                <a:spcPct val="0"/>
              </a:spcBef>
              <a:buFontTx/>
              <a:buNone/>
            </a:pPr>
            <a:r>
              <a:rPr lang="ru-RU" altLang="ru-RU" sz="2200" smtClean="0">
                <a:latin typeface="Times New Roman" pitchFamily="18" charset="0"/>
                <a:cs typeface="Times New Roman" pitchFamily="18" charset="0"/>
              </a:rPr>
              <a:t>Дошкольный возраст является самым благодатным для развития физических качеств человека. Основным видом деятельности дошкольника является игра. Играя в подвижные игры дети овладевают разнообразобразными движениями, в первую очередь основными их видами: бегом, ходьбой, прыжками, метанием, лазанием без которых нельзя активно заниматься спортом. </a:t>
            </a:r>
          </a:p>
          <a:p>
            <a:pPr algn="just" eaLnBrk="1" hangingPunct="1">
              <a:lnSpc>
                <a:spcPct val="90000"/>
              </a:lnSpc>
              <a:spcBef>
                <a:spcPct val="0"/>
              </a:spcBef>
              <a:buFontTx/>
              <a:buNone/>
            </a:pPr>
            <a:r>
              <a:rPr lang="ru-RU" altLang="ru-RU" sz="2200" smtClean="0">
                <a:latin typeface="Times New Roman" pitchFamily="18" charset="0"/>
                <a:cs typeface="Times New Roman" pitchFamily="18" charset="0"/>
              </a:rPr>
              <a:t>	Актуальность данной темы тесным образом связана с приоритетными задачами работы нашего учреждения в области физического развития.</a:t>
            </a:r>
          </a:p>
          <a:p>
            <a:pPr eaLnBrk="1" hangingPunct="1">
              <a:lnSpc>
                <a:spcPct val="90000"/>
              </a:lnSpc>
            </a:pPr>
            <a:endParaRPr lang="ru-RU" sz="2400" smtClean="0"/>
          </a:p>
        </p:txBody>
      </p:sp>
    </p:spTree>
  </p:cSld>
  <p:clrMapOvr>
    <a:masterClrMapping/>
  </p:clrMapOvr>
  <p:transition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body" idx="4294967295"/>
          </p:nvPr>
        </p:nvSpPr>
        <p:spPr bwMode="auto">
          <a:xfrm>
            <a:off x="457200" y="1200150"/>
            <a:ext cx="8229600" cy="3394075"/>
          </a:xfrm>
          <a:prstGeom prst="rect">
            <a:avLst/>
          </a:prstGeom>
          <a:noFill/>
          <a:ln>
            <a:miter lim="800000"/>
            <a:headEnd/>
            <a:tailEnd/>
          </a:ln>
        </p:spPr>
        <p:txBody>
          <a:bodyPr/>
          <a:lstStyle/>
          <a:p>
            <a:pPr algn="just" eaLnBrk="1" hangingPunct="1">
              <a:lnSpc>
                <a:spcPct val="80000"/>
              </a:lnSpc>
              <a:spcBef>
                <a:spcPct val="0"/>
              </a:spcBef>
              <a:buFontTx/>
              <a:buNone/>
            </a:pPr>
            <a:r>
              <a:rPr lang="ru-RU" altLang="ru-RU" sz="2000" smtClean="0">
                <a:latin typeface="Times New Roman" pitchFamily="18" charset="0"/>
                <a:cs typeface="Times New Roman" pitchFamily="18" charset="0"/>
              </a:rPr>
              <a:t>В современной педагогике имеется </a:t>
            </a:r>
            <a:r>
              <a:rPr lang="ru-RU" altLang="ru-RU" sz="3000" b="1" smtClean="0">
                <a:latin typeface="Times New Roman" pitchFamily="18" charset="0"/>
                <a:cs typeface="Times New Roman" pitchFamily="18" charset="0"/>
              </a:rPr>
              <a:t>триединство целей</a:t>
            </a:r>
            <a:r>
              <a:rPr lang="ru-RU" altLang="ru-RU" sz="2000" smtClean="0">
                <a:latin typeface="Times New Roman" pitchFamily="18" charset="0"/>
                <a:cs typeface="Times New Roman" pitchFamily="18" charset="0"/>
              </a:rPr>
              <a:t>, которые взаимосвязаны и достигаются посредством подвижной игры: </a:t>
            </a:r>
          </a:p>
          <a:p>
            <a:pPr lvl="1" algn="just" eaLnBrk="1" hangingPunct="1">
              <a:lnSpc>
                <a:spcPct val="80000"/>
              </a:lnSpc>
              <a:spcBef>
                <a:spcPct val="0"/>
              </a:spcBef>
              <a:buFont typeface="Wingdings" pitchFamily="2" charset="2"/>
              <a:buChar char="ü"/>
            </a:pPr>
            <a:r>
              <a:rPr lang="ru-RU" altLang="ru-RU" sz="1900" b="1" i="1" smtClean="0">
                <a:latin typeface="Times New Roman" pitchFamily="18" charset="0"/>
                <a:cs typeface="Times New Roman" pitchFamily="18" charset="0"/>
              </a:rPr>
              <a:t>Образовательная</a:t>
            </a:r>
            <a:r>
              <a:rPr lang="ru-RU" altLang="ru-RU" sz="1900" smtClean="0">
                <a:latin typeface="Times New Roman" pitchFamily="18" charset="0"/>
                <a:cs typeface="Times New Roman" pitchFamily="18" charset="0"/>
              </a:rPr>
              <a:t>. В ходе игры происходит усвоение ребенком определенных знаний в виде правил игры. </a:t>
            </a:r>
          </a:p>
          <a:p>
            <a:pPr lvl="1" algn="just" eaLnBrk="1" hangingPunct="1">
              <a:lnSpc>
                <a:spcPct val="80000"/>
              </a:lnSpc>
              <a:spcBef>
                <a:spcPct val="0"/>
              </a:spcBef>
              <a:buFont typeface="Wingdings" pitchFamily="2" charset="2"/>
              <a:buChar char="ü"/>
            </a:pPr>
            <a:r>
              <a:rPr lang="ru-RU" altLang="ru-RU" sz="1900" b="1" i="1" smtClean="0">
                <a:latin typeface="Times New Roman" pitchFamily="18" charset="0"/>
                <a:cs typeface="Times New Roman" pitchFamily="18" charset="0"/>
              </a:rPr>
              <a:t>Развивающая</a:t>
            </a:r>
            <a:r>
              <a:rPr lang="ru-RU" altLang="ru-RU" sz="1900" smtClean="0">
                <a:latin typeface="Times New Roman" pitchFamily="18" charset="0"/>
                <a:cs typeface="Times New Roman" pitchFamily="18" charset="0"/>
              </a:rPr>
              <a:t>. Участвуя в подвижной игре, ребенок развивает свои физические данные (силу, ловкость, подвижность, скорость реакции), а также коммуникативные навыки (учится выигрывать и проигрывать, взаимодействовать со сверстниками ради достижения победы).</a:t>
            </a:r>
          </a:p>
          <a:p>
            <a:pPr lvl="1" algn="just" eaLnBrk="1" hangingPunct="1">
              <a:lnSpc>
                <a:spcPct val="80000"/>
              </a:lnSpc>
              <a:spcBef>
                <a:spcPct val="0"/>
              </a:spcBef>
              <a:buFont typeface="Wingdings" pitchFamily="2" charset="2"/>
              <a:buChar char="ü"/>
            </a:pPr>
            <a:r>
              <a:rPr lang="ru-RU" altLang="ru-RU" sz="1900" b="1" i="1" smtClean="0">
                <a:latin typeface="Times New Roman" pitchFamily="18" charset="0"/>
                <a:cs typeface="Times New Roman" pitchFamily="18" charset="0"/>
              </a:rPr>
              <a:t>Воспитательная</a:t>
            </a:r>
            <a:r>
              <a:rPr lang="ru-RU" altLang="ru-RU" sz="1900" smtClean="0">
                <a:latin typeface="Times New Roman" pitchFamily="18" charset="0"/>
                <a:cs typeface="Times New Roman" pitchFamily="18" charset="0"/>
              </a:rPr>
              <a:t>. В процессе игры маленький человек учится соответствовать определенным правилам (пока что выступающим в виде правил игры), в нем воспитываются качества, которые позже пригодятся в процессе жизнедеятельности: старательность, исполнительность, сила воли. </a:t>
            </a:r>
          </a:p>
          <a:p>
            <a:pPr eaLnBrk="1" hangingPunct="1">
              <a:lnSpc>
                <a:spcPct val="80000"/>
              </a:lnSpc>
            </a:pPr>
            <a:endParaRPr lang="ru-RU" sz="2400" smtClean="0"/>
          </a:p>
        </p:txBody>
      </p:sp>
    </p:spTree>
  </p:cSld>
  <p:clrMapOvr>
    <a:masterClrMapping/>
  </p:clrMapOvr>
  <p:transition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95263"/>
            <a:ext cx="8785225" cy="310832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«ЛИСА В КУРЯТНИКЕ» (с прыжками)</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у детей ловкость и умение выполнять движение по сигналу, упражнять в беге с увертыванием, в ловле, в лазании, прыжках в глубину.</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На одной стороне площадки отчерчивается курятник. В курятнике на насесте (на скамейках) располагаются куры, дети стоят на скамейках. На другой стороне площадки находится нора лисы. Все остальное место – двор. Один из играющих назначается лисой, остальные куры – они ходят и бегают по двору, клюют зерна, хлопают крыльями. По сигналу «Лиса» куры убегают в курятник, взбираются на насест, а лиса старается утащить курицу, не успевшую взобраться на насест. Отводит ее в свою нору. Куры спрыгивают с насеста и игра возобновляется.</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Лиса может ловить кур, а куры могут взбираться на насест только по сигналу воспитателя «Лиса!».</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увеличить число ловишек – 2 лисы. Курам взбираться на гимнастическую стенку.</a:t>
            </a:r>
          </a:p>
          <a:p>
            <a:pPr algn="just"/>
            <a:endParaRPr lang="ru-RU" sz="1400">
              <a:latin typeface="Calibri" pitchFamily="34"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amond(in)">
                                      <p:cBhvr>
                                        <p:cTn id="10" dur="2000"/>
                                        <p:tgtEl>
                                          <p:spTgt spid="2">
                                            <p:txEl>
                                              <p:pRg st="2" end="2"/>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diamond(in)">
                                      <p:cBhvr>
                                        <p:cTn id="13" dur="2000"/>
                                        <p:tgtEl>
                                          <p:spTgt spid="2">
                                            <p:txEl>
                                              <p:pRg st="3" end="3"/>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diamond(in)">
                                      <p:cBhvr>
                                        <p:cTn id="19"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23825"/>
            <a:ext cx="8569325" cy="332422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 «САМОЛЁТЫ» (с бегом)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учить детей бегать в разных направлениях, не наталкиваясь друг на друга; приучать их внимательно слушать сигнал и начинать движение по словесному сигналу. </a:t>
            </a:r>
          </a:p>
          <a:p>
            <a:pPr algn="just"/>
            <a:r>
              <a:rPr lang="ru-RU" sz="1400" b="1">
                <a:latin typeface="Times New Roman" pitchFamily="18" charset="0"/>
                <a:cs typeface="Times New Roman" pitchFamily="18" charset="0"/>
              </a:rPr>
              <a:t>	Описание</a:t>
            </a:r>
            <a:r>
              <a:rPr lang="ru-RU" sz="1400">
                <a:latin typeface="Times New Roman" pitchFamily="18" charset="0"/>
                <a:cs typeface="Times New Roman" pitchFamily="18" charset="0"/>
              </a:rPr>
              <a:t>. Воспитатель предлагает детям приготовиться к «полёту», показав предварительно, как «заводить» мотор и как «летать». Воспитатель говорит: «К полёту приготовиться. Завести моторы! » - дети делают вращательные движения руками перед грудью и произносят звук: «Р-р-р». После сигнала воспитателя: «Полетели! » - дети разводят руки в стороны (как крылья у самолёта) и «летят» - разбегаются в разные стороны. По сигналу воспитателя: «На посадку! » - дети садятся на скамейку.</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Играющие должны вылетать после сигнала воспитателя «Летите!».По сигналу воспитателя «На посадку!» - играющие должны возвратиться в свои колонны, на те места, где выложен их знак (поставлен флажок). </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Пока самолеты летают, поменять местами флажки, унести на противоположную сторону. Менять ведущих в колоннах.</a:t>
            </a:r>
          </a:p>
          <a:p>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95263"/>
            <a:ext cx="8785225" cy="3970337"/>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«ЦВЕТНЫЕ АВТОМОБИЛИ» (с бегом)</a:t>
            </a:r>
          </a:p>
          <a:p>
            <a:pPr algn="ctr"/>
            <a:endParaRPr lang="ru-RU" sz="1400">
              <a:latin typeface="Times New Roman" pitchFamily="18" charset="0"/>
              <a:cs typeface="Times New Roman" pitchFamily="18" charset="0"/>
            </a:endParaRPr>
          </a:p>
          <a:p>
            <a:pPr algn="just"/>
            <a:r>
              <a:rPr lang="ru-RU" sz="1400">
                <a:latin typeface="Times New Roman" pitchFamily="18" charset="0"/>
                <a:cs typeface="Times New Roman" pitchFamily="18" charset="0"/>
              </a:rPr>
              <a:t>	</a:t>
            </a:r>
            <a:r>
              <a:rPr lang="ru-RU" sz="1400" b="1">
                <a:latin typeface="Times New Roman" pitchFamily="18" charset="0"/>
                <a:cs typeface="Times New Roman" pitchFamily="18" charset="0"/>
              </a:rPr>
              <a:t>Цель:</a:t>
            </a:r>
            <a:r>
              <a:rPr lang="ru-RU" sz="1400">
                <a:latin typeface="Times New Roman" pitchFamily="18" charset="0"/>
                <a:cs typeface="Times New Roman" pitchFamily="18" charset="0"/>
              </a:rPr>
              <a:t> закрепить цвета светофора (красный, желтый, зеленый), упражнять детей в умении реагировать на цвет, развивать зрительное восприятие и внимание, ориентировку в пространстве</a:t>
            </a:r>
          </a:p>
          <a:p>
            <a:pPr algn="just"/>
            <a:r>
              <a:rPr lang="ru-RU" sz="1400" b="1">
                <a:latin typeface="Times New Roman" pitchFamily="18" charset="0"/>
                <a:cs typeface="Times New Roman" pitchFamily="18" charset="0"/>
              </a:rPr>
              <a:t>	Материал:</a:t>
            </a:r>
            <a:r>
              <a:rPr lang="ru-RU" sz="1400">
                <a:latin typeface="Times New Roman" pitchFamily="18" charset="0"/>
                <a:cs typeface="Times New Roman" pitchFamily="18" charset="0"/>
              </a:rPr>
              <a:t> рули красного, желтого, зеленого цвета, сигнальные карточки или флажки красного, желтого, зеленого цвета.</a:t>
            </a:r>
          </a:p>
          <a:p>
            <a:pPr algn="just"/>
            <a:r>
              <a:rPr lang="ru-RU" sz="1400" b="1">
                <a:latin typeface="Times New Roman" pitchFamily="18" charset="0"/>
                <a:cs typeface="Times New Roman" pitchFamily="18" charset="0"/>
              </a:rPr>
              <a:t>	Ход игры:</a:t>
            </a:r>
            <a:r>
              <a:rPr lang="ru-RU" sz="1400">
                <a:latin typeface="Times New Roman" pitchFamily="18" charset="0"/>
                <a:cs typeface="Times New Roman" pitchFamily="18" charset="0"/>
              </a:rPr>
              <a:t> Дети размещаются вдоль стены или по краю площадки. Они автомобили. Каждому дается руль разного цвета. Ведущий стоит лицом к играющим с сигналами такого же цвета как рули. Ведущий поднимает сигнал определенного цвета. Дети, у которых рули такого же цвета выбегают. Когда ведущий опускает сигнал, дети останавливаются и идут в свой гараж. Дети во время игры гуляют, подражая автомобилям, соблюдая ПДД. Затем ведущий поднимает флажок другого цвета, и игра возобновляется.</a:t>
            </a:r>
            <a:r>
              <a:rPr lang="ru-RU" sz="1400" b="1">
                <a:latin typeface="Times New Roman" pitchFamily="18" charset="0"/>
                <a:cs typeface="Times New Roman" pitchFamily="18" charset="0"/>
              </a:rPr>
              <a:t> </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Выезжать из гаражей можно только по сигналу воспитателя, возвращаться в гараж тоже </a:t>
            </a:r>
          </a:p>
          <a:p>
            <a:pPr algn="just"/>
            <a:r>
              <a:rPr lang="ru-RU" sz="1400">
                <a:latin typeface="Times New Roman" pitchFamily="18" charset="0"/>
                <a:cs typeface="Times New Roman" pitchFamily="18" charset="0"/>
              </a:rPr>
              <a:t>                             по сигналу. Если флажок опущен, автомобили не двигаются.</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Разложить по углам ориентиры разного цвета. На сигнал «Автомобили выезжают»,              </a:t>
            </a:r>
          </a:p>
          <a:p>
            <a:pPr algn="just"/>
            <a:r>
              <a:rPr lang="ru-RU" sz="1400">
                <a:latin typeface="Times New Roman" pitchFamily="18" charset="0"/>
                <a:cs typeface="Times New Roman" pitchFamily="18" charset="0"/>
              </a:rPr>
              <a:t>                              в это  время поменять местами ориентиры. Предложить детям вспомнить разные марки   </a:t>
            </a:r>
          </a:p>
          <a:p>
            <a:pPr algn="just"/>
            <a:r>
              <a:rPr lang="ru-RU" sz="1400">
                <a:latin typeface="Times New Roman" pitchFamily="18" charset="0"/>
                <a:cs typeface="Times New Roman" pitchFamily="18" charset="0"/>
              </a:rPr>
              <a:t>                               автомобилей.                </a:t>
            </a:r>
          </a:p>
          <a:p>
            <a:pPr algn="just"/>
            <a:endParaRPr lang="ru-RU" sz="1400">
              <a:latin typeface="Times New Roman" pitchFamily="18" charset="0"/>
              <a:cs typeface="Times New Roman" pitchFamily="18" charset="0"/>
            </a:endParaRPr>
          </a:p>
          <a:p>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par>
                                <p:cTn id="22" presetID="8" presetClass="entr" presetSubtype="16" fill="hold"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diamond(in)">
                                      <p:cBhvr>
                                        <p:cTn id="24" dur="2000"/>
                                        <p:tgtEl>
                                          <p:spTgt spid="2">
                                            <p:txEl>
                                              <p:pRg st="6" end="6"/>
                                            </p:txEl>
                                          </p:spTgt>
                                        </p:tgtEl>
                                      </p:cBhvr>
                                    </p:animEffect>
                                  </p:childTnLst>
                                </p:cTn>
                              </p:par>
                              <p:par>
                                <p:cTn id="25" presetID="8" presetClass="entr" presetSubtype="16" fill="hold"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diamond(in)">
                                      <p:cBhvr>
                                        <p:cTn id="27" dur="2000"/>
                                        <p:tgtEl>
                                          <p:spTgt spid="2">
                                            <p:txEl>
                                              <p:pRg st="7" end="7"/>
                                            </p:txEl>
                                          </p:spTgt>
                                        </p:tgtEl>
                                      </p:cBhvr>
                                    </p:animEffect>
                                  </p:childTnLst>
                                </p:cTn>
                              </p:par>
                              <p:par>
                                <p:cTn id="28" presetID="8" presetClass="entr" presetSubtype="16" fill="hold"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diamond(in)">
                                      <p:cBhvr>
                                        <p:cTn id="30" dur="2000"/>
                                        <p:tgtEl>
                                          <p:spTgt spid="2">
                                            <p:txEl>
                                              <p:pRg st="8" end="8"/>
                                            </p:txEl>
                                          </p:spTgt>
                                        </p:tgtEl>
                                      </p:cBhvr>
                                    </p:animEffect>
                                  </p:childTnLst>
                                </p:cTn>
                              </p:par>
                              <p:par>
                                <p:cTn id="31" presetID="8" presetClass="entr" presetSubtype="16" fill="hold"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diamond(in)">
                                      <p:cBhvr>
                                        <p:cTn id="33"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9388" y="123825"/>
            <a:ext cx="8785225" cy="3538538"/>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«ЛОВИШКИ» (с бегом)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развивать: быстроту реакции, ловкость и сноровку, учить играть в коллективе, соблюдая правила игры. </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дети находятся на площадке. Ловишка, назначенный воспитателем или выбранный играющими, становится на середине площадки. По сигналу: «Раз, два, три — лови!» — все дети разбегаются по площадке, увертываются от ловишки, который старается догнать одного из играющих и коснуться его рукой (запятнать). Тот, кого ловишка коснулся рукой, отходит в сторону. Когда будет запятнано 3—4 играющих, выбирается новый ловишка.</a:t>
            </a:r>
          </a:p>
          <a:p>
            <a:pPr algn="just"/>
            <a:r>
              <a:rPr lang="ru-RU" sz="1400" b="1">
                <a:latin typeface="Times New Roman" pitchFamily="18" charset="0"/>
                <a:cs typeface="Times New Roman" pitchFamily="18" charset="0"/>
              </a:rPr>
              <a:t>	Правило:</a:t>
            </a:r>
            <a:r>
              <a:rPr lang="ru-RU" sz="1400">
                <a:latin typeface="Times New Roman" pitchFamily="18" charset="0"/>
                <a:cs typeface="Times New Roman" pitchFamily="18" charset="0"/>
              </a:rPr>
              <a:t> не поддаваться водящему.</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Ловишки с ленточками. Участникам  игры раздаются атласные ленточки, которые дети крепят за резинку шорт, со стороны спины. По команде воспитателя или по свистку, дети начинают произвольно бегать по площадке. А водящий пытается их догнать, срывая при этом ленту. По звуковой команде воспитателя: «В круг становись!», дети снова строятся в круг, а «Ловишка» считает количество лент, которые смог вытянуть у игроков.</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amond(in)">
                                      <p:cBhvr>
                                        <p:cTn id="12" dur="2000"/>
                                        <p:tgtEl>
                                          <p:spTgt spid="2">
                                            <p:txEl>
                                              <p:pRg st="2" end="2"/>
                                            </p:txEl>
                                          </p:spTgt>
                                        </p:tgtEl>
                                      </p:cBhvr>
                                    </p:animEffect>
                                  </p:childTnLst>
                                </p:cTn>
                              </p:par>
                              <p:par>
                                <p:cTn id="13" presetID="8" presetClass="entr" presetSubtype="16"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diamond(in)">
                                      <p:cBhvr>
                                        <p:cTn id="15" dur="2000"/>
                                        <p:tgtEl>
                                          <p:spTgt spid="2">
                                            <p:txEl>
                                              <p:pRg st="3" end="3"/>
                                            </p:txEl>
                                          </p:spTgt>
                                        </p:tgtEl>
                                      </p:cBhvr>
                                    </p:animEffect>
                                  </p:childTnLst>
                                </p:cTn>
                              </p:par>
                              <p:par>
                                <p:cTn id="16" presetID="8" presetClass="entr" presetSubtype="16"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diamond(in)">
                                      <p:cBhvr>
                                        <p:cTn id="18" dur="2000"/>
                                        <p:tgtEl>
                                          <p:spTgt spid="2">
                                            <p:txEl>
                                              <p:pRg st="4" end="4"/>
                                            </p:txEl>
                                          </p:spTgt>
                                        </p:tgtEl>
                                      </p:cBhvr>
                                    </p:animEffect>
                                  </p:childTnLst>
                                </p:cTn>
                              </p:par>
                              <p:par>
                                <p:cTn id="19" presetID="8" presetClass="entr" presetSubtype="16"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diamond(in)">
                                      <p:cBhvr>
                                        <p:cTn id="21"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179388" y="195263"/>
            <a:ext cx="8785225" cy="332422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«У МЕДВЕДЯ ВО БОРУ » (с бегом)</a:t>
            </a:r>
          </a:p>
          <a:p>
            <a:pPr algn="ctr"/>
            <a:endParaRPr lang="ru-RU" sz="1400">
              <a:latin typeface="Times New Roman" pitchFamily="18" charset="0"/>
              <a:cs typeface="Times New Roman" pitchFamily="18" charset="0"/>
            </a:endParaRPr>
          </a:p>
          <a:p>
            <a:pPr algn="just"/>
            <a:r>
              <a:rPr lang="ru-RU" sz="1400" b="1">
                <a:latin typeface="Times New Roman" pitchFamily="18" charset="0"/>
                <a:cs typeface="Times New Roman" pitchFamily="18" charset="0"/>
              </a:rPr>
              <a:t>	Цель:</a:t>
            </a:r>
            <a:r>
              <a:rPr lang="ru-RU" sz="1400">
                <a:latin typeface="Times New Roman" pitchFamily="18" charset="0"/>
                <a:cs typeface="Times New Roman" pitchFamily="18" charset="0"/>
              </a:rPr>
              <a:t> Приучать детей поочерёдно выполнять разные функции (убегать и ловить).</a:t>
            </a:r>
          </a:p>
          <a:p>
            <a:pPr algn="just"/>
            <a:r>
              <a:rPr lang="ru-RU" sz="1400" b="1">
                <a:latin typeface="Times New Roman" pitchFamily="18" charset="0"/>
                <a:cs typeface="Times New Roman" pitchFamily="18" charset="0"/>
              </a:rPr>
              <a:t>	Описание игры:</a:t>
            </a:r>
            <a:r>
              <a:rPr lang="ru-RU" sz="1400">
                <a:latin typeface="Times New Roman" pitchFamily="18" charset="0"/>
                <a:cs typeface="Times New Roman" pitchFamily="18" charset="0"/>
              </a:rPr>
              <a:t> Определяется берлога медведя (на конце площадке) и дом детей на другой. Дети идут в лес гулять и выполняют движения соответственно стиху, который произносят хором:</a:t>
            </a:r>
          </a:p>
          <a:p>
            <a:pPr algn="just"/>
            <a:r>
              <a:rPr lang="ru-RU" sz="1400">
                <a:latin typeface="Times New Roman" pitchFamily="18" charset="0"/>
                <a:cs typeface="Times New Roman" pitchFamily="18" charset="0"/>
              </a:rPr>
              <a:t>У медведя во бору, </a:t>
            </a:r>
          </a:p>
          <a:p>
            <a:pPr algn="just"/>
            <a:r>
              <a:rPr lang="ru-RU" sz="1400">
                <a:latin typeface="Times New Roman" pitchFamily="18" charset="0"/>
                <a:cs typeface="Times New Roman" pitchFamily="18" charset="0"/>
              </a:rPr>
              <a:t>Грибы, ягоды беру, </a:t>
            </a:r>
          </a:p>
          <a:p>
            <a:pPr algn="just"/>
            <a:r>
              <a:rPr lang="ru-RU" sz="1400">
                <a:latin typeface="Times New Roman" pitchFamily="18" charset="0"/>
                <a:cs typeface="Times New Roman" pitchFamily="18" charset="0"/>
              </a:rPr>
              <a:t>А медведь не спит</a:t>
            </a:r>
          </a:p>
          <a:p>
            <a:pPr algn="just"/>
            <a:r>
              <a:rPr lang="ru-RU" sz="1400">
                <a:latin typeface="Times New Roman" pitchFamily="18" charset="0"/>
                <a:cs typeface="Times New Roman" pitchFamily="18" charset="0"/>
              </a:rPr>
              <a:t> И на нас рычит.</a:t>
            </a:r>
          </a:p>
          <a:p>
            <a:pPr algn="just"/>
            <a:r>
              <a:rPr lang="ru-RU" sz="1400">
                <a:latin typeface="Times New Roman" pitchFamily="18" charset="0"/>
                <a:cs typeface="Times New Roman" pitchFamily="18" charset="0"/>
              </a:rPr>
              <a:t>Как только дети закончили говорить стихотворение медведь с рычанием встаёт и ловит детей, они бегут домой.</a:t>
            </a:r>
            <a:r>
              <a:rPr lang="ru-RU" sz="1400" b="1">
                <a:latin typeface="Times New Roman" pitchFamily="18" charset="0"/>
                <a:cs typeface="Times New Roman" pitchFamily="18" charset="0"/>
              </a:rPr>
              <a:t> </a:t>
            </a:r>
          </a:p>
          <a:p>
            <a:pPr algn="just"/>
            <a:r>
              <a:rPr lang="ru-RU" sz="1400" b="1">
                <a:latin typeface="Times New Roman" pitchFamily="18" charset="0"/>
                <a:cs typeface="Times New Roman" pitchFamily="18" charset="0"/>
              </a:rPr>
              <a:t>	Правила: </a:t>
            </a:r>
            <a:r>
              <a:rPr lang="ru-RU" sz="1400">
                <a:latin typeface="Times New Roman" pitchFamily="18" charset="0"/>
                <a:cs typeface="Times New Roman" pitchFamily="18" charset="0"/>
              </a:rPr>
              <a:t>Медведь имеет право вставать и ловить, а играющие – убегать домой только после слова «рычит!».</a:t>
            </a:r>
          </a:p>
          <a:p>
            <a:pPr algn="just"/>
            <a:r>
              <a:rPr lang="ru-RU" sz="1400">
                <a:latin typeface="Times New Roman" pitchFamily="18" charset="0"/>
                <a:cs typeface="Times New Roman" pitchFamily="18" charset="0"/>
              </a:rPr>
              <a:t>Медведь не может ловить детей за линией дома.</a:t>
            </a:r>
          </a:p>
          <a:p>
            <a:pPr algn="just"/>
            <a:r>
              <a:rPr lang="ru-RU" sz="1400" b="1">
                <a:latin typeface="Times New Roman" pitchFamily="18" charset="0"/>
                <a:cs typeface="Times New Roman" pitchFamily="18" charset="0"/>
              </a:rPr>
              <a:t>	Варианты</a:t>
            </a:r>
            <a:r>
              <a:rPr lang="ru-RU" sz="1400">
                <a:latin typeface="Times New Roman" pitchFamily="18" charset="0"/>
                <a:cs typeface="Times New Roman" pitchFamily="18" charset="0"/>
              </a:rPr>
              <a:t>: Ввести 2 медведей. Поставить на пути преграды.</a:t>
            </a:r>
          </a:p>
          <a:p>
            <a:pPr algn="just"/>
            <a:endParaRPr lang="ru-RU" sz="1400">
              <a:latin typeface="Times New Roman" pitchFamily="18" charset="0"/>
              <a:cs typeface="Times New Roman" pitchFamily="18" charset="0"/>
            </a:endParaRPr>
          </a:p>
        </p:txBody>
      </p:sp>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amond(in)">
                                      <p:cBhvr>
                                        <p:cTn id="13" dur="2000"/>
                                        <p:tgtEl>
                                          <p:spTgt spid="4">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diamond(in)">
                                      <p:cBhvr>
                                        <p:cTn id="16" dur="2000"/>
                                        <p:tgtEl>
                                          <p:spTgt spid="4">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diamond(in)">
                                      <p:cBhvr>
                                        <p:cTn id="19" dur="2000"/>
                                        <p:tgtEl>
                                          <p:spTgt spid="4">
                                            <p:txEl>
                                              <p:pRg st="4" end="4"/>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diamond(in)">
                                      <p:cBhvr>
                                        <p:cTn id="22" dur="2000"/>
                                        <p:tgtEl>
                                          <p:spTgt spid="4">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diamond(in)">
                                      <p:cBhvr>
                                        <p:cTn id="25" dur="2000"/>
                                        <p:tgtEl>
                                          <p:spTgt spid="4">
                                            <p:txEl>
                                              <p:pRg st="6" end="6"/>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diamond(in)">
                                      <p:cBhvr>
                                        <p:cTn id="28" dur="2000"/>
                                        <p:tgtEl>
                                          <p:spTgt spid="4">
                                            <p:txEl>
                                              <p:pRg st="7" end="7"/>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diamond(in)">
                                      <p:cBhvr>
                                        <p:cTn id="31" dur="2000"/>
                                        <p:tgtEl>
                                          <p:spTgt spid="4">
                                            <p:txEl>
                                              <p:pRg st="8" end="8"/>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diamond(in)">
                                      <p:cBhvr>
                                        <p:cTn id="34" dur="2000"/>
                                        <p:tgtEl>
                                          <p:spTgt spid="4">
                                            <p:txEl>
                                              <p:pRg st="9" end="9"/>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4">
                                            <p:txEl>
                                              <p:pRg st="10" end="10"/>
                                            </p:txEl>
                                          </p:spTgt>
                                        </p:tgtEl>
                                        <p:attrNameLst>
                                          <p:attrName>style.visibility</p:attrName>
                                        </p:attrNameLst>
                                      </p:cBhvr>
                                      <p:to>
                                        <p:strVal val="visible"/>
                                      </p:to>
                                    </p:set>
                                    <p:animEffect transition="in" filter="diamond(in)">
                                      <p:cBhvr>
                                        <p:cTn id="37" dur="2000"/>
                                        <p:tgtEl>
                                          <p:spTgt spid="4">
                                            <p:txEl>
                                              <p:pRg st="10" end="10"/>
                                            </p:txEl>
                                          </p:spTgt>
                                        </p:tgtEl>
                                      </p:cBhvr>
                                    </p:animEffect>
                                  </p:childTnLst>
                                </p:cTn>
                              </p:par>
                              <p:par>
                                <p:cTn id="38" presetID="8" presetClass="entr" presetSubtype="16" fill="hold" nodeType="withEffect">
                                  <p:stCondLst>
                                    <p:cond delay="0"/>
                                  </p:stCondLst>
                                  <p:childTnLst>
                                    <p:set>
                                      <p:cBhvr>
                                        <p:cTn id="39" dur="1" fill="hold">
                                          <p:stCondLst>
                                            <p:cond delay="0"/>
                                          </p:stCondLst>
                                        </p:cTn>
                                        <p:tgtEl>
                                          <p:spTgt spid="4">
                                            <p:txEl>
                                              <p:pRg st="11" end="11"/>
                                            </p:txEl>
                                          </p:spTgt>
                                        </p:tgtEl>
                                        <p:attrNameLst>
                                          <p:attrName>style.visibility</p:attrName>
                                        </p:attrNameLst>
                                      </p:cBhvr>
                                      <p:to>
                                        <p:strVal val="visible"/>
                                      </p:to>
                                    </p:set>
                                    <p:animEffect transition="in" filter="diamond(in)">
                                      <p:cBhvr>
                                        <p:cTn id="40" dur="20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2970</Words>
  <Application>Microsoft Office PowerPoint</Application>
  <PresentationFormat>Экран (16:9)</PresentationFormat>
  <Paragraphs>224</Paragraphs>
  <Slides>25</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12</vt:i4>
      </vt:variant>
      <vt:variant>
        <vt:lpstr>Заголовки слайдов</vt:lpstr>
      </vt:variant>
      <vt:variant>
        <vt:i4>25</vt:i4>
      </vt:variant>
    </vt:vector>
  </HeadingPairs>
  <TitlesOfParts>
    <vt:vector size="41" baseType="lpstr">
      <vt:lpstr>Arial</vt:lpstr>
      <vt:lpstr>Calibri</vt:lpstr>
      <vt:lpstr>Times New Roman</vt:lpstr>
      <vt:lpstr>Wingdings</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Тема Office</vt:lpstr>
      <vt:lpstr>Слайд 1</vt:lpstr>
      <vt:lpstr>Слайд 2</vt:lpstr>
      <vt:lpstr>Актуальность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Master</dc:creator>
  <cp:lastModifiedBy>Microsoft Office</cp:lastModifiedBy>
  <cp:revision>36</cp:revision>
  <dcterms:created xsi:type="dcterms:W3CDTF">2016-06-03T14:12:26Z</dcterms:created>
  <dcterms:modified xsi:type="dcterms:W3CDTF">2019-12-09T10:02:00Z</dcterms:modified>
</cp:coreProperties>
</file>