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1" r:id="rId9"/>
    <p:sldId id="262" r:id="rId10"/>
    <p:sldId id="266" r:id="rId11"/>
    <p:sldId id="265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20" autoAdjust="0"/>
  </p:normalViewPr>
  <p:slideViewPr>
    <p:cSldViewPr>
      <p:cViewPr varScale="1">
        <p:scale>
          <a:sx n="108" d="100"/>
          <a:sy n="108" d="100"/>
        </p:scale>
        <p:origin x="-106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68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0B801284-E715-467E-BF04-3F12AAFF0A6A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DCA2B1A8-8075-402C-84CC-54AF5B6BCA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01284-E715-467E-BF04-3F12AAFF0A6A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2B1A8-8075-402C-84CC-54AF5B6BCA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01284-E715-467E-BF04-3F12AAFF0A6A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2B1A8-8075-402C-84CC-54AF5B6BCA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01284-E715-467E-BF04-3F12AAFF0A6A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2B1A8-8075-402C-84CC-54AF5B6BCA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01284-E715-467E-BF04-3F12AAFF0A6A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2B1A8-8075-402C-84CC-54AF5B6BCA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01284-E715-467E-BF04-3F12AAFF0A6A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2B1A8-8075-402C-84CC-54AF5B6BCAD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01284-E715-467E-BF04-3F12AAFF0A6A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2B1A8-8075-402C-84CC-54AF5B6BCAD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01284-E715-467E-BF04-3F12AAFF0A6A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2B1A8-8075-402C-84CC-54AF5B6BCA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01284-E715-467E-BF04-3F12AAFF0A6A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2B1A8-8075-402C-84CC-54AF5B6BCA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0B801284-E715-467E-BF04-3F12AAFF0A6A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DCA2B1A8-8075-402C-84CC-54AF5B6BCA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0B801284-E715-467E-BF04-3F12AAFF0A6A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DCA2B1A8-8075-402C-84CC-54AF5B6BCA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B801284-E715-467E-BF04-3F12AAFF0A6A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CA2B1A8-8075-402C-84CC-54AF5B6BCAD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727201" y="1794934"/>
            <a:ext cx="5723468" cy="3218241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C00000"/>
                </a:solidFill>
              </a:rPr>
              <a:t>Консультация для родителей</a:t>
            </a:r>
            <a:r>
              <a:rPr lang="ru-RU" sz="3600" dirty="0">
                <a:solidFill>
                  <a:srgbClr val="C00000"/>
                </a:solidFill>
              </a:rPr>
              <a:t/>
            </a:r>
            <a:br>
              <a:rPr lang="ru-RU" sz="3600" dirty="0">
                <a:solidFill>
                  <a:srgbClr val="C00000"/>
                </a:solidFill>
              </a:rPr>
            </a:br>
            <a:r>
              <a:rPr lang="ru-RU" sz="3600" b="1" dirty="0">
                <a:solidFill>
                  <a:srgbClr val="C00000"/>
                </a:solidFill>
              </a:rPr>
              <a:t>«Роль бабушки и дедушки в современном семейном воспитании</a:t>
            </a:r>
            <a:r>
              <a:rPr lang="ru-RU" sz="3600" b="1" dirty="0" smtClean="0">
                <a:solidFill>
                  <a:srgbClr val="C00000"/>
                </a:solidFill>
              </a:rPr>
              <a:t>».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/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1300" dirty="0" smtClean="0"/>
              <a:t>Воспитатель ГБДОУ д\с №72</a:t>
            </a:r>
            <a:br>
              <a:rPr lang="ru-RU" sz="1300" dirty="0" smtClean="0"/>
            </a:br>
            <a:r>
              <a:rPr lang="ru-RU" sz="1300" dirty="0" smtClean="0"/>
              <a:t>Шантина Н.Д.</a:t>
            </a:r>
            <a:endParaRPr lang="ru-RU" sz="1300" dirty="0"/>
          </a:p>
        </p:txBody>
      </p:sp>
    </p:spTree>
    <p:extLst>
      <p:ext uri="{BB962C8B-B14F-4D97-AF65-F5344CB8AC3E}">
        <p14:creationId xmlns:p14="http://schemas.microsoft.com/office/powerpoint/2010/main" val="18412972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052736"/>
            <a:ext cx="6196405" cy="4670333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dirty="0"/>
              <a:t>Но, к сожалению, нередко между разными поколениями в семье возникает конфликт. </a:t>
            </a:r>
            <a:r>
              <a:rPr lang="ru-RU" dirty="0" smtClean="0"/>
              <a:t>Он, </a:t>
            </a:r>
            <a:r>
              <a:rPr lang="ru-RU" dirty="0"/>
              <a:t>как правило, не затрагивает бабушек и внуков, а локализуется между старыми и молодыми родителями. В основе его лежат разные мотивы. </a:t>
            </a:r>
            <a:endParaRPr lang="ru-RU" dirty="0" smtClean="0"/>
          </a:p>
          <a:p>
            <a:pPr algn="ctr"/>
            <a:r>
              <a:rPr lang="ru-RU" dirty="0" smtClean="0"/>
              <a:t>Несогласие </a:t>
            </a:r>
            <a:r>
              <a:rPr lang="ru-RU" dirty="0"/>
              <a:t>с педагогикой родителей, как со стороны старшего поколения, так и со стороны среднего. </a:t>
            </a:r>
            <a:endParaRPr lang="ru-RU" dirty="0" smtClean="0"/>
          </a:p>
          <a:p>
            <a:pPr algn="ctr"/>
            <a:r>
              <a:rPr lang="ru-RU" dirty="0" smtClean="0"/>
              <a:t>Элементарная </a:t>
            </a:r>
            <a:r>
              <a:rPr lang="ru-RU" dirty="0"/>
              <a:t>ревность. Представители поколений соревнуются в любви к ребенку. Часто молодые родители ревнуют своего ребенка к своим родителям. Многие мамы, обсуждая эти взаимоотношения, жалуются, что ребенок, как им кажется, больше любит бабушку. Это выражается в том, что как только она приезжает в гости, внук или внучка не отходят от нее, ластятся к ней, весь день стараются провести с бабушкой или дедушкой, или с ними обоими.</a:t>
            </a:r>
          </a:p>
        </p:txBody>
      </p:sp>
    </p:spTree>
    <p:extLst>
      <p:ext uri="{BB962C8B-B14F-4D97-AF65-F5344CB8AC3E}">
        <p14:creationId xmlns:p14="http://schemas.microsoft.com/office/powerpoint/2010/main" val="76302042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980728"/>
            <a:ext cx="6196405" cy="474234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В.А</a:t>
            </a:r>
            <a:r>
              <a:rPr lang="ru-RU" dirty="0"/>
              <a:t>. Сухомлинский </a:t>
            </a:r>
            <a:r>
              <a:rPr lang="ru-RU" dirty="0" smtClean="0"/>
              <a:t>создал </a:t>
            </a:r>
            <a:r>
              <a:rPr lang="ru-RU" dirty="0"/>
              <a:t>такой </a:t>
            </a:r>
            <a:r>
              <a:rPr lang="ru-RU" dirty="0" smtClean="0"/>
              <a:t>кодекс</a:t>
            </a:r>
            <a:r>
              <a:rPr lang="ru-RU" dirty="0"/>
              <a:t>, включающий 10 правил формирования у детей уважения к старшим — «Десять Нельзя». Одно из них гласит: «Нельзя смеяться над старостью и старыми людьми - это величайшее святотатство; о старости надо говорить только с уважением; в мире есть три вещи, которые ни при каких условиях не могут быть подвергнуты осмеянию - патриотизм, истинная любовь к женщине и старость».</a:t>
            </a:r>
          </a:p>
        </p:txBody>
      </p:sp>
    </p:spTree>
    <p:extLst>
      <p:ext uri="{BB962C8B-B14F-4D97-AF65-F5344CB8AC3E}">
        <p14:creationId xmlns:p14="http://schemas.microsoft.com/office/powerpoint/2010/main" val="311059172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052736"/>
            <a:ext cx="6196405" cy="4670333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dirty="0" smtClean="0"/>
              <a:t>Советы молодым </a:t>
            </a:r>
            <a:r>
              <a:rPr lang="ru-RU" b="1" dirty="0"/>
              <a:t>родителям:</a:t>
            </a:r>
            <a:endParaRPr lang="ru-RU" dirty="0"/>
          </a:p>
          <a:p>
            <a:pPr lvl="0" algn="ctr"/>
            <a:r>
              <a:rPr lang="ru-RU" dirty="0"/>
              <a:t>Помните, что все, и хорошее, и плохое ребенок выносит из семьи.</a:t>
            </a:r>
          </a:p>
          <a:p>
            <a:pPr lvl="0" algn="ctr"/>
            <a:r>
              <a:rPr lang="ru-RU" dirty="0"/>
              <a:t>Чтобы вы ни думали, основной пример для подражания — это родители.</a:t>
            </a:r>
          </a:p>
          <a:p>
            <a:pPr lvl="0" algn="ctr"/>
            <a:r>
              <a:rPr lang="ru-RU" dirty="0"/>
              <a:t>Проявляя уважение к старшему поколению, вы обеспечиваете себе такое же отношение ваших детей к вам в старости.</a:t>
            </a:r>
          </a:p>
          <a:p>
            <a:pPr lvl="0" algn="ctr"/>
            <a:r>
              <a:rPr lang="ru-RU" dirty="0"/>
              <a:t>Семья как хороший производственный коллектив, где у каждого есть свои обязанности, своя мера ответственности.</a:t>
            </a:r>
          </a:p>
          <a:p>
            <a:pPr lvl="0" algn="ctr"/>
            <a:r>
              <a:rPr lang="ru-RU" dirty="0"/>
              <a:t>Для того чтобы ребенок уважал бабушку и дедушку, не обязательно жить вместе. Семейные традиции в этом помогут.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811216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980728"/>
            <a:ext cx="6196405" cy="4742341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3400" b="1" dirty="0" smtClean="0"/>
              <a:t>Советы</a:t>
            </a:r>
            <a:r>
              <a:rPr lang="ru-RU" sz="3400" dirty="0" smtClean="0"/>
              <a:t> </a:t>
            </a:r>
            <a:r>
              <a:rPr lang="ru-RU" sz="3400" b="1" dirty="0" smtClean="0"/>
              <a:t>бабушке </a:t>
            </a:r>
            <a:r>
              <a:rPr lang="ru-RU" sz="3400" b="1" dirty="0"/>
              <a:t>и дедушке:</a:t>
            </a:r>
            <a:endParaRPr lang="ru-RU" sz="3400" dirty="0"/>
          </a:p>
          <a:p>
            <a:pPr lvl="0" algn="ctr"/>
            <a:r>
              <a:rPr lang="ru-RU" sz="3400" dirty="0"/>
              <a:t>Помните, что вы — основные хранители традиций семьи и именно от вас зависит, вырастут ли ваши внуки «Иванами, не помнящими родства».</a:t>
            </a:r>
          </a:p>
          <a:p>
            <a:pPr lvl="0" algn="ctr"/>
            <a:r>
              <a:rPr lang="ru-RU" sz="3400" dirty="0"/>
              <a:t>Не забывайте о том, что старость — это мудрость.</a:t>
            </a:r>
          </a:p>
          <a:p>
            <a:pPr lvl="0" algn="ctr"/>
            <a:r>
              <a:rPr lang="ru-RU" sz="3400" dirty="0"/>
              <a:t>Помогайте своим детям, но не теряйте достоинства.</a:t>
            </a:r>
          </a:p>
          <a:p>
            <a:pPr lvl="0"/>
            <a:r>
              <a:rPr lang="ru-RU" sz="3400" dirty="0" smtClean="0"/>
              <a:t>Старайтесь, чтобы ваша </a:t>
            </a:r>
          </a:p>
          <a:p>
            <a:pPr marL="0" lvl="0" indent="0">
              <a:buNone/>
            </a:pPr>
            <a:r>
              <a:rPr lang="ru-RU" sz="3400" dirty="0" smtClean="0"/>
              <a:t>помощь </a:t>
            </a:r>
            <a:r>
              <a:rPr lang="ru-RU" sz="3400" dirty="0"/>
              <a:t>не была навязчивой </a:t>
            </a:r>
            <a:endParaRPr lang="ru-RU" sz="3400" dirty="0" smtClean="0"/>
          </a:p>
          <a:p>
            <a:pPr marL="0" lvl="0" indent="0">
              <a:buNone/>
            </a:pPr>
            <a:r>
              <a:rPr lang="ru-RU" sz="3400" dirty="0" smtClean="0"/>
              <a:t>и не лишала среднее поколение </a:t>
            </a:r>
          </a:p>
          <a:p>
            <a:pPr marL="0" lvl="0" indent="0">
              <a:buNone/>
            </a:pPr>
            <a:r>
              <a:rPr lang="ru-RU" sz="3400" dirty="0" smtClean="0"/>
              <a:t>самостоятельности</a:t>
            </a:r>
            <a:r>
              <a:rPr lang="ru-RU" sz="3400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184" y="3693652"/>
            <a:ext cx="2160240" cy="1634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08540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51058177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124744"/>
            <a:ext cx="6196405" cy="4598325"/>
          </a:xfrm>
        </p:spPr>
        <p:txBody>
          <a:bodyPr/>
          <a:lstStyle/>
          <a:p>
            <a:pPr marL="365760" lvl="1" indent="0" algn="ctr">
              <a:buNone/>
            </a:pPr>
            <a:r>
              <a:rPr lang="ru-RU" dirty="0" smtClean="0"/>
              <a:t>«</a:t>
            </a:r>
            <a:r>
              <a:rPr lang="ru-RU" dirty="0"/>
              <a:t>Семья  - это не только родители и дети. Большую  или меньшую роль в ней часто  играют бабушки и дедушки, а иногда и другие родственники. Независимо от того, живут они вместе с семьей или нет, их влияние на детей нельзя упускать из виду</a:t>
            </a:r>
            <a:r>
              <a:rPr lang="ru-RU" dirty="0" smtClean="0"/>
              <a:t>».</a:t>
            </a:r>
            <a:r>
              <a:rPr lang="en-US" dirty="0" smtClean="0"/>
              <a:t> </a:t>
            </a:r>
          </a:p>
          <a:p>
            <a:pPr marL="365760" lvl="1" indent="0" algn="r">
              <a:buNone/>
            </a:pPr>
            <a:r>
              <a:rPr lang="ru-RU" dirty="0" smtClean="0"/>
              <a:t>К.Д</a:t>
            </a:r>
            <a:r>
              <a:rPr lang="ru-RU" dirty="0"/>
              <a:t>. Ушинский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2" descr="http://s40.radikal.ru/i089/1306/1a/68135125c7c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717032"/>
            <a:ext cx="4050363" cy="2383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981619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908720"/>
            <a:ext cx="6196405" cy="4814349"/>
          </a:xfrm>
        </p:spPr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ru-RU" dirty="0" smtClean="0"/>
              <a:t>Известно</a:t>
            </a:r>
            <a:r>
              <a:rPr lang="ru-RU" dirty="0"/>
              <a:t>, что на отношение бабушек и дедушек к своим внукам влияет ментальность того народа, того государства, в котором они выросли и в котором живут. Нередко у нас бабушка и дедушка поучают и заботятся не только о внуках и внучках, но и о сыновьях и дочках.</a:t>
            </a:r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71004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124744"/>
            <a:ext cx="6196405" cy="4598325"/>
          </a:xfrm>
        </p:spPr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В </a:t>
            </a:r>
            <a:r>
              <a:rPr lang="ru-RU" dirty="0"/>
              <a:t>русском быту бабушка и дедушка  испокон веков занимали положение "старших родителей". В большинстве семей они пользовались уважением, к их мнению прислушивались, считали, что они, </a:t>
            </a:r>
            <a:r>
              <a:rPr lang="ru-RU" dirty="0" smtClean="0"/>
              <a:t>являются </a:t>
            </a:r>
            <a:r>
              <a:rPr lang="ru-RU" dirty="0"/>
              <a:t>хорошими помощниками.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401287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052736"/>
            <a:ext cx="6196405" cy="467033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dirty="0"/>
              <a:t>«Баба, бабушка, золотая сударушка! Бога молишь, хлебцем кормишь, дом бережешь, добро стережешь», - говорит русская пословица.  Бабушка начинала заботиться о ребенке сразу же после его </a:t>
            </a:r>
            <a:r>
              <a:rPr lang="ru-RU" dirty="0" smtClean="0"/>
              <a:t>рождения. </a:t>
            </a:r>
            <a:r>
              <a:rPr lang="ru-RU" dirty="0"/>
              <a:t>Она нянчила младенца: пеленала его, укачивала, пела колыбельные песни, играла, напевая </a:t>
            </a:r>
            <a:r>
              <a:rPr lang="ru-RU" dirty="0" err="1"/>
              <a:t>потягушки</a:t>
            </a:r>
            <a:r>
              <a:rPr lang="ru-RU" dirty="0"/>
              <a:t>, </a:t>
            </a:r>
            <a:r>
              <a:rPr lang="ru-RU" dirty="0" err="1"/>
              <a:t>пестушки</a:t>
            </a:r>
            <a:r>
              <a:rPr lang="ru-RU" dirty="0"/>
              <a:t>, учила ходить, говорить. Бабушка присматривала за подросшими внуками, следила, чтобы они были накормлены, одеты, здоровы, не убегали далеко от дома, рассказывала им сказки, обучала девочек прясть, вышивать, вязать, играть в куклы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31066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/>
              <a:t>В неполной семье участие бабушки и дедушки имеет большое значение в воспитании детей. Мальчику дедушка особенно нужен, когда в семье нет отца. Именно дед передаёт своему внуку навыки мужественности в самом широком смысле этого понятия.</a:t>
            </a:r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847314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844824"/>
            <a:ext cx="6196405" cy="3603812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dirty="0"/>
              <a:t>Интересны и полезны для детей рассказы бабушек и дедушек о </a:t>
            </a:r>
            <a:r>
              <a:rPr lang="ru-RU" dirty="0" smtClean="0"/>
              <a:t>своём детстве</a:t>
            </a:r>
            <a:r>
              <a:rPr lang="ru-RU" dirty="0"/>
              <a:t>, работе. Хорошие традиции развиваются и поддерживаются молодыми родителями, которые проявляют при этом много выдумки и фантазии. Нередко старшее поколение сохраняет в доме семейные реликвии: трудовые и боевые ордена, медали, почётные грамоты, старые фотографии. Время от времени их достают, рассматривают вместе с детьми, беседуют. Такое общение важно для ребёнка.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08692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908720"/>
            <a:ext cx="6196405" cy="4814349"/>
          </a:xfrm>
        </p:spPr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r>
              <a:rPr lang="ru-RU" sz="3800" dirty="0" smtClean="0"/>
              <a:t>Доводы «ЗА»</a:t>
            </a:r>
            <a:endParaRPr lang="en-US" sz="3800" dirty="0" smtClean="0"/>
          </a:p>
          <a:p>
            <a:pPr marL="0" indent="0" algn="ctr">
              <a:buNone/>
            </a:pPr>
            <a:r>
              <a:rPr lang="ru-RU" sz="3800" dirty="0" smtClean="0"/>
              <a:t>Даже </a:t>
            </a:r>
            <a:r>
              <a:rPr lang="ru-RU" sz="3800" dirty="0"/>
              <a:t>в случае, если ключевая роль в воспитании ребенка остается на родительских плечах, бабушки и дедушки могут помочь как минимум в трех важных ситуациях:</a:t>
            </a:r>
          </a:p>
          <a:p>
            <a:pPr algn="ctr"/>
            <a:r>
              <a:rPr lang="ru-RU" sz="3800" dirty="0"/>
              <a:t> </a:t>
            </a:r>
            <a:br>
              <a:rPr lang="ru-RU" sz="3800" dirty="0"/>
            </a:br>
            <a:r>
              <a:rPr lang="ru-RU" sz="3800" dirty="0"/>
              <a:t>1. Молодые родители нередко опасаются принимать ответственные решения, касающиеся ухода за ребенком. В то же время, бабушки, спеленавшие и вырастившие своих собственных детей, отлично знают, что нужно делать.</a:t>
            </a:r>
          </a:p>
          <a:p>
            <a:pPr algn="ctr"/>
            <a:r>
              <a:rPr lang="ru-RU" sz="3800" dirty="0"/>
              <a:t> </a:t>
            </a:r>
            <a:br>
              <a:rPr lang="ru-RU" sz="3800" dirty="0"/>
            </a:br>
            <a:r>
              <a:rPr lang="ru-RU" sz="3800" dirty="0"/>
              <a:t>2. </a:t>
            </a:r>
            <a:r>
              <a:rPr lang="ru-RU" sz="3800" dirty="0" smtClean="0"/>
              <a:t>Родители работают</a:t>
            </a:r>
            <a:r>
              <a:rPr lang="ru-RU" sz="3800" dirty="0"/>
              <a:t>, и потому не могут уделять ребенку сто процентов своего времени. Зато сидящие на пенсии бабушки и дедушки – кладезь нежности и постоянного внимания! Они могут читать ребенку сказки, гулять и играть, а постоянное общение с бабушками и дедушками способствует развитию талантов и творческих навыков.</a:t>
            </a:r>
          </a:p>
          <a:p>
            <a:pPr algn="ctr"/>
            <a:r>
              <a:rPr lang="ru-RU" sz="3800" dirty="0"/>
              <a:t> </a:t>
            </a:r>
            <a:br>
              <a:rPr lang="ru-RU" sz="3800" dirty="0"/>
            </a:br>
            <a:r>
              <a:rPr lang="ru-RU" sz="3800" dirty="0"/>
              <a:t>3. Логическое продолжение пункта второго – пункт третий. Молодым родителям хочется не только работать и возиться с ребенком, но и выкроить немного времени для себя. В этом случае бабушки и дедушки приходят на выручку и нянчатся с малышом.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271041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980728"/>
            <a:ext cx="6196405" cy="4742341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dirty="0" smtClean="0"/>
              <a:t>Доводы «ПРОТИВ»</a:t>
            </a:r>
          </a:p>
          <a:p>
            <a:pPr marL="0" indent="0" algn="ctr">
              <a:buNone/>
            </a:pPr>
            <a:r>
              <a:rPr lang="ru-RU" dirty="0"/>
              <a:t>Не стоит забывать о том, что бабушки и дедушки не так уж безобидны!</a:t>
            </a:r>
          </a:p>
          <a:p>
            <a:pPr algn="ctr"/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1. Как правило, старшее поколение балует детвору и потакает всем ее капризам. Ребенок учится манипулировать взрослыми, чего ни в коем случае нельзя допускать.</a:t>
            </a:r>
          </a:p>
          <a:p>
            <a:pPr algn="ctr"/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2. Бабушки и дедушки нередко «захваливают» малышей – даже в том случае, если хвалить особо не за что. В некоторых случаях это помогает ребенку восстановить подорванную веру в себя, но иногда это способствует развитию эгоцентризма.</a:t>
            </a:r>
          </a:p>
          <a:p>
            <a:pPr algn="ctr"/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3. Бабушки и дедушки, которые привыкли участвовать в жизни внуков, постепенно начинают вмешиваться в жизнь своих детей, подстраивать их под себя, читать морали и не столько помогать, сколько мешать. Важно добиться баланса.</a:t>
            </a:r>
          </a:p>
          <a:p>
            <a:pPr algn="ctr"/>
            <a:endParaRPr lang="ru-RU" dirty="0"/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567104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56</TotalTime>
  <Words>576</Words>
  <Application>Microsoft Office PowerPoint</Application>
  <PresentationFormat>Экран (4:3)</PresentationFormat>
  <Paragraphs>40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Кнопка</vt:lpstr>
      <vt:lpstr>Консультация для родителей «Роль бабушки и дедушки в современном семейном воспитании».  Воспитатель ГБДОУ д\с №72 Шантина Н.Д.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Консультация для родителей «Роль бабушки и дедушки в современном семейном воспитании».</dc:title>
  <dc:creator>Olga</dc:creator>
  <cp:lastModifiedBy>Olga</cp:lastModifiedBy>
  <cp:revision>7</cp:revision>
  <dcterms:created xsi:type="dcterms:W3CDTF">2019-12-10T15:45:03Z</dcterms:created>
  <dcterms:modified xsi:type="dcterms:W3CDTF">2019-12-10T16:41:40Z</dcterms:modified>
</cp:coreProperties>
</file>