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7"/>
  </p:notesMasterIdLst>
  <p:sldIdLst>
    <p:sldId id="256" r:id="rId2"/>
    <p:sldId id="257" r:id="rId3"/>
    <p:sldId id="273" r:id="rId4"/>
    <p:sldId id="274" r:id="rId5"/>
    <p:sldId id="275" r:id="rId6"/>
    <p:sldId id="276" r:id="rId7"/>
    <p:sldId id="277" r:id="rId8"/>
    <p:sldId id="278" r:id="rId9"/>
    <p:sldId id="280" r:id="rId10"/>
    <p:sldId id="281" r:id="rId11"/>
    <p:sldId id="279" r:id="rId12"/>
    <p:sldId id="282" r:id="rId13"/>
    <p:sldId id="283" r:id="rId14"/>
    <p:sldId id="284" r:id="rId15"/>
    <p:sldId id="285" r:id="rId16"/>
    <p:sldId id="286" r:id="rId17"/>
    <p:sldId id="287" r:id="rId18"/>
    <p:sldId id="288" r:id="rId19"/>
    <p:sldId id="289" r:id="rId20"/>
    <p:sldId id="290" r:id="rId21"/>
    <p:sldId id="291" r:id="rId22"/>
    <p:sldId id="292" r:id="rId23"/>
    <p:sldId id="293" r:id="rId24"/>
    <p:sldId id="294" r:id="rId25"/>
    <p:sldId id="269"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p:scale>
          <a:sx n="69" d="100"/>
          <a:sy n="69" d="100"/>
        </p:scale>
        <p:origin x="-792" y="3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03E094-CFEE-428A-B934-D268BF81C8CC}" type="datetimeFigureOut">
              <a:rPr lang="ru-RU" smtClean="0"/>
              <a:pPr/>
              <a:t>10.12.2019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BD192E-1FD6-4C90-814E-847626096978}"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10.12.2019</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10.12.2019</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10.12.2019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10.12.2019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10.12.2019</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10.12.2019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10.12.2019</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10.12.2019</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10.12.2019</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57200" y="3699804"/>
            <a:ext cx="8305800" cy="1457388"/>
          </a:xfrm>
        </p:spPr>
        <p:txBody>
          <a:bodyPr/>
          <a:lstStyle/>
          <a:p>
            <a:r>
              <a:rPr lang="ru-RU" b="1" spc="50" dirty="0" smtClean="0">
                <a:ln w="13500">
                  <a:solidFill>
                    <a:schemeClr val="accent1">
                      <a:shade val="2500"/>
                      <a:alpha val="6500"/>
                    </a:schemeClr>
                  </a:solidFill>
                  <a:prstDash val="solid"/>
                </a:ln>
                <a:solidFill>
                  <a:schemeClr val="bg1"/>
                </a:solidFill>
                <a:effectLst>
                  <a:innerShdw blurRad="50900" dist="38500" dir="13500000">
                    <a:srgbClr val="000000">
                      <a:alpha val="60000"/>
                    </a:srgbClr>
                  </a:innerShdw>
                </a:effectLst>
                <a:latin typeface="+mj-lt"/>
              </a:rPr>
              <a:t>Презентация</a:t>
            </a:r>
          </a:p>
          <a:p>
            <a:endParaRPr lang="ru-RU" b="1" spc="50" dirty="0" smtClean="0">
              <a:ln w="13500">
                <a:solidFill>
                  <a:schemeClr val="accent1">
                    <a:shade val="2500"/>
                    <a:alpha val="6500"/>
                  </a:schemeClr>
                </a:solidFill>
                <a:prstDash val="solid"/>
              </a:ln>
              <a:solidFill>
                <a:schemeClr val="bg1"/>
              </a:solidFill>
              <a:effectLst>
                <a:innerShdw blurRad="50900" dist="38500" dir="13500000">
                  <a:srgbClr val="000000">
                    <a:alpha val="60000"/>
                  </a:srgbClr>
                </a:innerShdw>
              </a:effectLst>
              <a:latin typeface="+mj-lt"/>
            </a:endParaRPr>
          </a:p>
        </p:txBody>
      </p:sp>
      <p:sp>
        <p:nvSpPr>
          <p:cNvPr id="2" name="Заголовок 1"/>
          <p:cNvSpPr>
            <a:spLocks noGrp="1"/>
          </p:cNvSpPr>
          <p:nvPr>
            <p:ph type="ctrTitle"/>
          </p:nvPr>
        </p:nvSpPr>
        <p:spPr>
          <a:xfrm>
            <a:off x="457200" y="1052736"/>
            <a:ext cx="8305800" cy="3528392"/>
          </a:xfrm>
        </p:spPr>
        <p:txBody>
          <a:bodyPr/>
          <a:lstStyle/>
          <a:p>
            <a:r>
              <a:rPr lang="ru-RU" sz="6600" b="1" dirty="0" smtClean="0">
                <a:solidFill>
                  <a:schemeClr val="bg1"/>
                </a:solidFill>
                <a:latin typeface="Comic Sans MS" pitchFamily="66" charset="0"/>
              </a:rPr>
              <a:t/>
            </a:r>
            <a:br>
              <a:rPr lang="ru-RU" sz="6600" b="1" dirty="0" smtClean="0">
                <a:solidFill>
                  <a:schemeClr val="bg1"/>
                </a:solidFill>
                <a:latin typeface="Comic Sans MS" pitchFamily="66" charset="0"/>
              </a:rPr>
            </a:br>
            <a:r>
              <a:rPr lang="ru-RU" sz="6600" b="1" dirty="0" smtClean="0">
                <a:solidFill>
                  <a:schemeClr val="bg1"/>
                </a:solidFill>
                <a:latin typeface="Comic Sans MS" pitchFamily="66" charset="0"/>
              </a:rPr>
              <a:t/>
            </a:r>
            <a:br>
              <a:rPr lang="ru-RU" sz="6600" b="1" dirty="0" smtClean="0">
                <a:solidFill>
                  <a:schemeClr val="bg1"/>
                </a:solidFill>
                <a:latin typeface="Comic Sans MS" pitchFamily="66" charset="0"/>
              </a:rPr>
            </a:br>
            <a:r>
              <a:rPr lang="ru-RU" sz="6600" b="1" dirty="0" smtClean="0">
                <a:solidFill>
                  <a:schemeClr val="bg1"/>
                </a:solidFill>
                <a:latin typeface="Comic Sans MS" pitchFamily="66" charset="0"/>
              </a:rPr>
              <a:t/>
            </a:r>
            <a:br>
              <a:rPr lang="ru-RU" sz="6600" b="1" dirty="0" smtClean="0">
                <a:solidFill>
                  <a:schemeClr val="bg1"/>
                </a:solidFill>
                <a:latin typeface="Comic Sans MS" pitchFamily="66" charset="0"/>
              </a:rPr>
            </a:br>
            <a:r>
              <a:rPr lang="ru-RU" sz="6600" b="1" dirty="0" smtClean="0">
                <a:solidFill>
                  <a:schemeClr val="bg1"/>
                </a:solidFill>
                <a:latin typeface="Comic Sans MS" pitchFamily="66" charset="0"/>
              </a:rPr>
              <a:t/>
            </a:r>
            <a:br>
              <a:rPr lang="ru-RU" sz="6600" b="1" dirty="0" smtClean="0">
                <a:solidFill>
                  <a:schemeClr val="bg1"/>
                </a:solidFill>
                <a:latin typeface="Comic Sans MS" pitchFamily="66" charset="0"/>
              </a:rPr>
            </a:br>
            <a:r>
              <a:rPr lang="ru-RU" sz="6600" b="1" dirty="0" smtClean="0">
                <a:solidFill>
                  <a:schemeClr val="bg1"/>
                </a:solidFill>
                <a:latin typeface="Comic Sans MS" pitchFamily="66" charset="0"/>
              </a:rPr>
              <a:t/>
            </a:r>
            <a:br>
              <a:rPr lang="ru-RU" sz="6600" b="1" dirty="0" smtClean="0">
                <a:solidFill>
                  <a:schemeClr val="bg1"/>
                </a:solidFill>
                <a:latin typeface="Comic Sans MS" pitchFamily="66" charset="0"/>
              </a:rPr>
            </a:br>
            <a:r>
              <a:rPr lang="ru-RU" sz="6600" b="1" dirty="0" smtClean="0">
                <a:solidFill>
                  <a:schemeClr val="bg1"/>
                </a:solidFill>
                <a:latin typeface="Comic Sans MS" pitchFamily="66" charset="0"/>
              </a:rPr>
              <a:t/>
            </a:r>
            <a:br>
              <a:rPr lang="ru-RU" sz="6600" b="1" dirty="0" smtClean="0">
                <a:solidFill>
                  <a:schemeClr val="bg1"/>
                </a:solidFill>
                <a:latin typeface="Comic Sans MS" pitchFamily="66" charset="0"/>
              </a:rPr>
            </a:br>
            <a:r>
              <a:rPr lang="ru-RU" sz="6600" b="1" dirty="0" smtClean="0">
                <a:solidFill>
                  <a:schemeClr val="bg1"/>
                </a:solidFill>
                <a:latin typeface="Comic Sans MS" pitchFamily="66" charset="0"/>
              </a:rPr>
              <a:t/>
            </a:r>
            <a:br>
              <a:rPr lang="ru-RU" sz="6600" b="1" dirty="0" smtClean="0">
                <a:solidFill>
                  <a:schemeClr val="bg1"/>
                </a:solidFill>
                <a:latin typeface="Comic Sans MS" pitchFamily="66" charset="0"/>
              </a:rPr>
            </a:br>
            <a:r>
              <a:rPr lang="ru-RU" sz="6600" b="1" dirty="0" smtClean="0">
                <a:solidFill>
                  <a:schemeClr val="bg1"/>
                </a:solidFill>
                <a:latin typeface="Comic Sans MS" pitchFamily="66" charset="0"/>
              </a:rPr>
              <a:t/>
            </a:r>
            <a:br>
              <a:rPr lang="ru-RU" sz="6600" b="1" dirty="0" smtClean="0">
                <a:solidFill>
                  <a:schemeClr val="bg1"/>
                </a:solidFill>
                <a:latin typeface="Comic Sans MS" pitchFamily="66" charset="0"/>
              </a:rPr>
            </a:br>
            <a:r>
              <a:rPr lang="ru-RU" sz="6600" b="1" dirty="0" smtClean="0">
                <a:solidFill>
                  <a:schemeClr val="bg1"/>
                </a:solidFill>
                <a:latin typeface="Comic Sans MS" pitchFamily="66" charset="0"/>
              </a:rPr>
              <a:t/>
            </a:r>
            <a:br>
              <a:rPr lang="ru-RU" sz="6600" b="1" dirty="0" smtClean="0">
                <a:solidFill>
                  <a:schemeClr val="bg1"/>
                </a:solidFill>
                <a:latin typeface="Comic Sans MS" pitchFamily="66" charset="0"/>
              </a:rPr>
            </a:br>
            <a:r>
              <a:rPr lang="ru-RU" sz="6600" b="1" dirty="0" smtClean="0">
                <a:solidFill>
                  <a:schemeClr val="bg1"/>
                </a:solidFill>
                <a:latin typeface="Comic Sans MS" pitchFamily="66" charset="0"/>
              </a:rPr>
              <a:t/>
            </a:r>
            <a:br>
              <a:rPr lang="ru-RU" sz="6600" b="1" dirty="0" smtClean="0">
                <a:solidFill>
                  <a:schemeClr val="bg1"/>
                </a:solidFill>
                <a:latin typeface="Comic Sans MS" pitchFamily="66" charset="0"/>
              </a:rPr>
            </a:br>
            <a:r>
              <a:rPr lang="ru-RU" sz="6600" b="1" dirty="0" smtClean="0">
                <a:solidFill>
                  <a:schemeClr val="bg1"/>
                </a:solidFill>
                <a:latin typeface="Comic Sans MS" pitchFamily="66" charset="0"/>
              </a:rPr>
              <a:t/>
            </a:r>
            <a:br>
              <a:rPr lang="ru-RU" sz="6600" b="1" dirty="0" smtClean="0">
                <a:solidFill>
                  <a:schemeClr val="bg1"/>
                </a:solidFill>
                <a:latin typeface="Comic Sans MS" pitchFamily="66" charset="0"/>
              </a:rPr>
            </a:br>
            <a:r>
              <a:rPr lang="ru-RU" sz="6600" b="1" dirty="0" smtClean="0">
                <a:solidFill>
                  <a:schemeClr val="bg1"/>
                </a:solidFill>
                <a:latin typeface="Comic Sans MS" pitchFamily="66" charset="0"/>
              </a:rPr>
              <a:t/>
            </a:r>
            <a:br>
              <a:rPr lang="ru-RU" sz="6600" b="1" dirty="0" smtClean="0">
                <a:solidFill>
                  <a:schemeClr val="bg1"/>
                </a:solidFill>
                <a:latin typeface="Comic Sans MS" pitchFamily="66" charset="0"/>
              </a:rPr>
            </a:br>
            <a:r>
              <a:rPr lang="ru-RU" sz="6600" b="1" dirty="0" smtClean="0">
                <a:solidFill>
                  <a:schemeClr val="bg1"/>
                </a:solidFill>
                <a:latin typeface="Comic Sans MS" pitchFamily="66" charset="0"/>
              </a:rPr>
              <a:t/>
            </a:r>
            <a:br>
              <a:rPr lang="ru-RU" sz="6600" b="1" dirty="0" smtClean="0">
                <a:solidFill>
                  <a:schemeClr val="bg1"/>
                </a:solidFill>
                <a:latin typeface="Comic Sans MS" pitchFamily="66" charset="0"/>
              </a:rPr>
            </a:br>
            <a:r>
              <a:rPr lang="ru-RU" sz="6600" b="1" dirty="0" smtClean="0">
                <a:solidFill>
                  <a:schemeClr val="bg1"/>
                </a:solidFill>
                <a:latin typeface="Comic Sans MS" pitchFamily="66" charset="0"/>
              </a:rPr>
              <a:t/>
            </a:r>
            <a:br>
              <a:rPr lang="ru-RU" sz="6600" b="1" dirty="0" smtClean="0">
                <a:solidFill>
                  <a:schemeClr val="bg1"/>
                </a:solidFill>
                <a:latin typeface="Comic Sans MS" pitchFamily="66" charset="0"/>
              </a:rPr>
            </a:br>
            <a:r>
              <a:rPr lang="ru-RU" sz="6600" b="1" dirty="0" smtClean="0">
                <a:solidFill>
                  <a:schemeClr val="bg1"/>
                </a:solidFill>
                <a:latin typeface="Comic Sans MS" pitchFamily="66" charset="0"/>
              </a:rPr>
              <a:t/>
            </a:r>
            <a:br>
              <a:rPr lang="ru-RU" sz="6600" b="1" dirty="0" smtClean="0">
                <a:solidFill>
                  <a:schemeClr val="bg1"/>
                </a:solidFill>
                <a:latin typeface="Comic Sans MS" pitchFamily="66" charset="0"/>
              </a:rPr>
            </a:br>
            <a:r>
              <a:rPr lang="ru-RU" sz="6600" b="1" dirty="0" smtClean="0">
                <a:solidFill>
                  <a:schemeClr val="bg1"/>
                </a:solidFill>
                <a:latin typeface="Comic Sans MS" pitchFamily="66" charset="0"/>
              </a:rPr>
              <a:t/>
            </a:r>
            <a:br>
              <a:rPr lang="ru-RU" sz="6600" b="1" dirty="0" smtClean="0">
                <a:solidFill>
                  <a:schemeClr val="bg1"/>
                </a:solidFill>
                <a:latin typeface="Comic Sans MS" pitchFamily="66" charset="0"/>
              </a:rPr>
            </a:br>
            <a:r>
              <a:rPr lang="ru-RU" sz="6600" b="1" dirty="0" smtClean="0">
                <a:solidFill>
                  <a:schemeClr val="bg1"/>
                </a:solidFill>
                <a:latin typeface="Comic Sans MS" pitchFamily="66" charset="0"/>
              </a:rPr>
              <a:t/>
            </a:r>
            <a:br>
              <a:rPr lang="ru-RU" sz="6600" b="1" dirty="0" smtClean="0">
                <a:solidFill>
                  <a:schemeClr val="bg1"/>
                </a:solidFill>
                <a:latin typeface="Comic Sans MS" pitchFamily="66" charset="0"/>
              </a:rPr>
            </a:br>
            <a:r>
              <a:rPr lang="ru-RU" sz="6600" b="1" dirty="0" smtClean="0">
                <a:solidFill>
                  <a:schemeClr val="bg1"/>
                </a:solidFill>
                <a:latin typeface="Comic Sans MS" pitchFamily="66" charset="0"/>
              </a:rPr>
              <a:t/>
            </a:r>
            <a:br>
              <a:rPr lang="ru-RU" sz="6600" b="1" dirty="0" smtClean="0">
                <a:solidFill>
                  <a:schemeClr val="bg1"/>
                </a:solidFill>
                <a:latin typeface="Comic Sans MS" pitchFamily="66" charset="0"/>
              </a:rPr>
            </a:br>
            <a:r>
              <a:rPr lang="ru-RU" sz="6000" b="1" dirty="0" smtClean="0">
                <a:solidFill>
                  <a:schemeClr val="bg1"/>
                </a:solidFill>
                <a:latin typeface="Comic Sans MS" pitchFamily="66" charset="0"/>
              </a:rPr>
              <a:t>Кощей Бессмертный: </a:t>
            </a:r>
            <a:r>
              <a:rPr lang="ru-RU" sz="3600" b="1" dirty="0" smtClean="0">
                <a:solidFill>
                  <a:schemeClr val="bg1"/>
                </a:solidFill>
                <a:latin typeface="Comic Sans MS" pitchFamily="66" charset="0"/>
              </a:rPr>
              <a:t>славянская этимология и трансформация образа в сказках</a:t>
            </a:r>
            <a:r>
              <a:rPr lang="ru-RU" sz="6000" b="1" dirty="0" smtClean="0">
                <a:solidFill>
                  <a:schemeClr val="bg1"/>
                </a:solidFill>
                <a:latin typeface="Comic Sans MS" pitchFamily="66" charset="0"/>
              </a:rPr>
              <a:t> </a:t>
            </a:r>
            <a:r>
              <a:rPr lang="ru-RU" sz="6600" b="1" dirty="0" smtClean="0">
                <a:latin typeface="Comic Sans MS" pitchFamily="66" charset="0"/>
              </a:rPr>
              <a:t/>
            </a:r>
            <a:br>
              <a:rPr lang="ru-RU" sz="6600" b="1" dirty="0" smtClean="0">
                <a:latin typeface="Comic Sans MS" pitchFamily="66" charset="0"/>
              </a:rPr>
            </a:br>
            <a:endParaRPr lang="ru-RU" sz="6600" b="1" dirty="0">
              <a:blipFill>
                <a:blip r:embed="rId2"/>
                <a:tile tx="0" ty="0" sx="100000" sy="100000" flip="none" algn="tl"/>
              </a:blipFill>
              <a:latin typeface="Comic Sans MS" pitchFamily="66" charset="0"/>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9"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3" dur="5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48.jpg"/>
          <p:cNvPicPr>
            <a:picLocks noGrp="1" noChangeAspect="1"/>
          </p:cNvPicPr>
          <p:nvPr>
            <p:ph idx="1"/>
          </p:nvPr>
        </p:nvPicPr>
        <p:blipFill>
          <a:blip r:embed="rId2" cstate="print"/>
          <a:stretch>
            <a:fillRect/>
          </a:stretch>
        </p:blipFill>
        <p:spPr>
          <a:xfrm>
            <a:off x="5148064" y="764705"/>
            <a:ext cx="3508573" cy="4802658"/>
          </a:xfrm>
        </p:spPr>
      </p:pic>
      <p:sp>
        <p:nvSpPr>
          <p:cNvPr id="3" name="Заголовок 2"/>
          <p:cNvSpPr>
            <a:spLocks noGrp="1"/>
          </p:cNvSpPr>
          <p:nvPr>
            <p:ph type="title"/>
          </p:nvPr>
        </p:nvSpPr>
        <p:spPr>
          <a:xfrm>
            <a:off x="457200" y="152400"/>
            <a:ext cx="4402832" cy="5508848"/>
          </a:xfrm>
        </p:spPr>
        <p:txBody>
          <a:bodyPr>
            <a:normAutofit/>
          </a:bodyPr>
          <a:lstStyle/>
          <a:p>
            <a:pPr algn="just">
              <a:lnSpc>
                <a:spcPct val="150000"/>
              </a:lnSpc>
            </a:pPr>
            <a:r>
              <a:rPr lang="ru-RU" sz="2400" u="sng" dirty="0" smtClean="0">
                <a:solidFill>
                  <a:schemeClr val="bg1"/>
                </a:solidFill>
                <a:latin typeface="Comic Sans MS" pitchFamily="66" charset="0"/>
              </a:rPr>
              <a:t>Академик В.В. Виноградов </a:t>
            </a:r>
            <a:r>
              <a:rPr lang="ru-RU" sz="2400" dirty="0" smtClean="0">
                <a:solidFill>
                  <a:schemeClr val="bg1"/>
                </a:solidFill>
                <a:latin typeface="Comic Sans MS" pitchFamily="66" charset="0"/>
              </a:rPr>
              <a:t>указывал, что в славянских диалектах «</a:t>
            </a:r>
            <a:r>
              <a:rPr lang="ru-RU" sz="2400" b="1" dirty="0" smtClean="0">
                <a:solidFill>
                  <a:schemeClr val="bg1"/>
                </a:solidFill>
                <a:latin typeface="Comic Sans MS" pitchFamily="66" charset="0"/>
              </a:rPr>
              <a:t>костить»</a:t>
            </a:r>
            <a:r>
              <a:rPr lang="ru-RU" sz="2400" dirty="0" smtClean="0">
                <a:solidFill>
                  <a:schemeClr val="bg1"/>
                </a:solidFill>
                <a:latin typeface="Comic Sans MS" pitchFamily="66" charset="0"/>
              </a:rPr>
              <a:t> –</a:t>
            </a:r>
            <a:r>
              <a:rPr lang="ru-RU" sz="2400" b="1" dirty="0" smtClean="0">
                <a:solidFill>
                  <a:schemeClr val="bg1"/>
                </a:solidFill>
                <a:latin typeface="Comic Sans MS" pitchFamily="66" charset="0"/>
              </a:rPr>
              <a:t>портить, наносить вред</a:t>
            </a:r>
            <a:r>
              <a:rPr lang="ru-RU" sz="2400" dirty="0" smtClean="0">
                <a:solidFill>
                  <a:schemeClr val="bg1"/>
                </a:solidFill>
                <a:latin typeface="Comic Sans MS" pitchFamily="66" charset="0"/>
              </a:rPr>
              <a:t>. Связь с этим древним корнем высвечивает внутреннюю суть </a:t>
            </a:r>
            <a:r>
              <a:rPr lang="ru-RU" sz="2400" b="1" dirty="0" smtClean="0">
                <a:solidFill>
                  <a:schemeClr val="bg1"/>
                </a:solidFill>
                <a:latin typeface="Comic Sans MS" pitchFamily="66" charset="0"/>
              </a:rPr>
              <a:t>Кощея</a:t>
            </a:r>
            <a:r>
              <a:rPr lang="ru-RU" sz="2400" dirty="0" smtClean="0">
                <a:solidFill>
                  <a:schemeClr val="bg1"/>
                </a:solidFill>
                <a:latin typeface="Comic Sans MS" pitchFamily="66" charset="0"/>
              </a:rPr>
              <a:t> – он </a:t>
            </a:r>
            <a:r>
              <a:rPr lang="ru-RU" sz="2400" u="sng" dirty="0" smtClean="0">
                <a:solidFill>
                  <a:schemeClr val="bg1"/>
                </a:solidFill>
                <a:latin typeface="Comic Sans MS" pitchFamily="66" charset="0"/>
              </a:rPr>
              <a:t>костит</a:t>
            </a:r>
            <a:r>
              <a:rPr lang="ru-RU" sz="2400" dirty="0" smtClean="0">
                <a:solidFill>
                  <a:schemeClr val="bg1"/>
                </a:solidFill>
                <a:latin typeface="Comic Sans MS" pitchFamily="66" charset="0"/>
              </a:rPr>
              <a:t> – делает пакости положительным героям сказки.</a:t>
            </a:r>
            <a:endParaRPr lang="ru-RU" sz="2400"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691680" y="642755"/>
            <a:ext cx="5760640"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Comic Sans MS" pitchFamily="66" charset="0"/>
                <a:ea typeface="Times New Roman" pitchFamily="18" charset="0"/>
                <a:cs typeface="Times New Roman" pitchFamily="18" charset="0"/>
              </a:rPr>
              <a:t>	</a:t>
            </a:r>
            <a:r>
              <a:rPr kumimoji="0" lang="ru-RU" sz="2200" b="0" i="0" u="sng" strike="noStrike" cap="none" normalizeH="0" baseline="0" dirty="0" smtClean="0">
                <a:ln>
                  <a:noFill/>
                </a:ln>
                <a:solidFill>
                  <a:srgbClr val="000000"/>
                </a:solidFill>
                <a:effectLst/>
                <a:latin typeface="Comic Sans MS" pitchFamily="66" charset="0"/>
                <a:ea typeface="Times New Roman" pitchFamily="18" charset="0"/>
                <a:cs typeface="Times New Roman" pitchFamily="18" charset="0"/>
              </a:rPr>
              <a:t>Но есть и еще одна версия происхождения этого слова.</a:t>
            </a:r>
            <a:r>
              <a:rPr kumimoji="0" lang="ru-RU" sz="2200" b="0" i="0" u="none" strike="noStrike" cap="none" normalizeH="0" baseline="0" dirty="0" smtClean="0">
                <a:ln>
                  <a:noFill/>
                </a:ln>
                <a:solidFill>
                  <a:srgbClr val="000000"/>
                </a:solidFill>
                <a:effectLst/>
                <a:latin typeface="Comic Sans MS" pitchFamily="66" charset="0"/>
                <a:ea typeface="Times New Roman" pitchFamily="18" charset="0"/>
                <a:cs typeface="Times New Roman" pitchFamily="18" charset="0"/>
              </a:rPr>
              <a:t>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200" b="0" i="0" u="none" strike="noStrike" cap="none" normalizeH="0" baseline="0" dirty="0" smtClean="0">
                <a:ln>
                  <a:noFill/>
                </a:ln>
                <a:solidFill>
                  <a:srgbClr val="000000"/>
                </a:solidFill>
                <a:effectLst/>
                <a:latin typeface="Comic Sans MS" pitchFamily="66" charset="0"/>
                <a:ea typeface="Times New Roman" pitchFamily="18" charset="0"/>
                <a:cs typeface="Times New Roman" pitchFamily="18" charset="0"/>
              </a:rPr>
              <a:t>	Священные книги древних славян назывались </a:t>
            </a:r>
            <a:r>
              <a:rPr kumimoji="0" lang="ru-RU" sz="2200" b="1" i="0" u="none" strike="noStrike" cap="none" normalizeH="0" baseline="0" dirty="0" smtClean="0">
                <a:ln>
                  <a:noFill/>
                </a:ln>
                <a:solidFill>
                  <a:srgbClr val="000000"/>
                </a:solidFill>
                <a:effectLst/>
                <a:latin typeface="Comic Sans MS" pitchFamily="66" charset="0"/>
                <a:ea typeface="Times New Roman" pitchFamily="18" charset="0"/>
                <a:cs typeface="Times New Roman" pitchFamily="18" charset="0"/>
              </a:rPr>
              <a:t>«</a:t>
            </a:r>
            <a:r>
              <a:rPr kumimoji="0" lang="ru-RU" sz="2200" b="1" i="0" u="none" strike="noStrike" cap="none" normalizeH="0" baseline="0" dirty="0" err="1" smtClean="0">
                <a:ln>
                  <a:noFill/>
                </a:ln>
                <a:solidFill>
                  <a:srgbClr val="000000"/>
                </a:solidFill>
                <a:effectLst/>
                <a:latin typeface="Comic Sans MS" pitchFamily="66" charset="0"/>
                <a:ea typeface="Times New Roman" pitchFamily="18" charset="0"/>
                <a:cs typeface="Times New Roman" pitchFamily="18" charset="0"/>
              </a:rPr>
              <a:t>кощун</a:t>
            </a:r>
            <a:r>
              <a:rPr kumimoji="0" lang="ru-RU" sz="2200" b="1" i="0" u="none" strike="noStrike" cap="none" normalizeH="0" baseline="0" dirty="0" smtClean="0">
                <a:ln>
                  <a:noFill/>
                </a:ln>
                <a:solidFill>
                  <a:srgbClr val="000000"/>
                </a:solidFill>
                <a:effectLst/>
                <a:latin typeface="Comic Sans MS" pitchFamily="66" charset="0"/>
                <a:ea typeface="Times New Roman" pitchFamily="18" charset="0"/>
                <a:cs typeface="Times New Roman" pitchFamily="18" charset="0"/>
              </a:rPr>
              <a:t>».</a:t>
            </a:r>
            <a:r>
              <a:rPr kumimoji="0" lang="ru-RU" sz="2200" b="0" i="0" u="none" strike="noStrike" cap="none" normalizeH="0" baseline="0" dirty="0" smtClean="0">
                <a:ln>
                  <a:noFill/>
                </a:ln>
                <a:solidFill>
                  <a:srgbClr val="000000"/>
                </a:solidFill>
                <a:effectLst/>
                <a:latin typeface="Comic Sans MS" pitchFamily="66" charset="0"/>
                <a:ea typeface="Times New Roman" pitchFamily="18" charset="0"/>
                <a:cs typeface="Times New Roman" pitchFamily="18" charset="0"/>
              </a:rPr>
              <a:t> Это были перевязанные между собой деревянные таблички, на которых были написаны уникальные знания.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200" b="0" i="0" u="none" strike="noStrike" cap="none" normalizeH="0" baseline="0" dirty="0" smtClean="0">
                <a:ln>
                  <a:noFill/>
                </a:ln>
                <a:solidFill>
                  <a:srgbClr val="000000"/>
                </a:solidFill>
                <a:effectLst/>
                <a:latin typeface="Comic Sans MS" pitchFamily="66" charset="0"/>
                <a:ea typeface="Times New Roman" pitchFamily="18" charset="0"/>
                <a:cs typeface="Times New Roman" pitchFamily="18" charset="0"/>
              </a:rPr>
              <a:t>	Того, кто хранил эти бессмертные знания, называли </a:t>
            </a:r>
            <a:r>
              <a:rPr kumimoji="0" lang="ru-RU" sz="2200" b="1" i="0" u="none" strike="noStrike" cap="none" normalizeH="0" baseline="0" dirty="0" smtClean="0">
                <a:ln>
                  <a:noFill/>
                </a:ln>
                <a:solidFill>
                  <a:srgbClr val="000000"/>
                </a:solidFill>
                <a:effectLst/>
                <a:latin typeface="Comic Sans MS" pitchFamily="66" charset="0"/>
                <a:ea typeface="Times New Roman" pitchFamily="18" charset="0"/>
                <a:cs typeface="Times New Roman" pitchFamily="18" charset="0"/>
              </a:rPr>
              <a:t>«кощеем».</a:t>
            </a:r>
            <a:r>
              <a:rPr kumimoji="0" lang="ru-RU" sz="2200" b="0" i="0" u="none" strike="noStrike" cap="none" normalizeH="0" baseline="0" dirty="0" smtClean="0">
                <a:ln>
                  <a:noFill/>
                </a:ln>
                <a:solidFill>
                  <a:srgbClr val="000000"/>
                </a:solidFill>
                <a:effectLst/>
                <a:latin typeface="Comic Sans MS" pitchFamily="66" charset="0"/>
                <a:ea typeface="Times New Roman" pitchFamily="18" charset="0"/>
                <a:cs typeface="Times New Roman" pitchFamily="18" charset="0"/>
              </a:rPr>
              <a:t> </a:t>
            </a:r>
            <a:r>
              <a:rPr lang="ru-RU" sz="2200" dirty="0" smtClean="0">
                <a:solidFill>
                  <a:srgbClr val="000000"/>
                </a:solidFill>
                <a:latin typeface="Comic Sans MS" pitchFamily="66" charset="0"/>
                <a:ea typeface="Times New Roman" pitchFamily="18" charset="0"/>
                <a:cs typeface="Times New Roman" pitchFamily="18" charset="0"/>
              </a:rPr>
              <a:t>Н</a:t>
            </a:r>
            <a:r>
              <a:rPr kumimoji="0" lang="ru-RU" sz="2200" b="0" i="0" u="none" strike="noStrike" cap="none" normalizeH="0" baseline="0" dirty="0" smtClean="0">
                <a:ln>
                  <a:noFill/>
                </a:ln>
                <a:solidFill>
                  <a:srgbClr val="000000"/>
                </a:solidFill>
                <a:effectLst/>
                <a:latin typeface="Comic Sans MS" pitchFamily="66" charset="0"/>
                <a:ea typeface="Times New Roman" pitchFamily="18" charset="0"/>
                <a:cs typeface="Times New Roman" pitchFamily="18" charset="0"/>
              </a:rPr>
              <a:t>о он не был бессмертным. Бессмертными были его книги. </a:t>
            </a:r>
          </a:p>
          <a:p>
            <a:pPr marL="0" marR="0" lvl="0" indent="0" algn="just" defTabSz="914400" rtl="0" eaLnBrk="1" fontAlgn="base" latinLnBrk="0" hangingPunct="1">
              <a:lnSpc>
                <a:spcPct val="100000"/>
              </a:lnSpc>
              <a:spcBef>
                <a:spcPct val="0"/>
              </a:spcBef>
              <a:spcAft>
                <a:spcPct val="0"/>
              </a:spcAft>
              <a:buClrTx/>
              <a:buSzTx/>
              <a:buFontTx/>
              <a:buNone/>
              <a:tabLst/>
            </a:pPr>
            <a:r>
              <a:rPr lang="ru-RU" sz="2200" dirty="0" smtClean="0">
                <a:solidFill>
                  <a:srgbClr val="000000"/>
                </a:solidFill>
                <a:latin typeface="Comic Sans MS" pitchFamily="66" charset="0"/>
                <a:ea typeface="Times New Roman" pitchFamily="18" charset="0"/>
                <a:cs typeface="Times New Roman" pitchFamily="18" charset="0"/>
              </a:rPr>
              <a:t>	</a:t>
            </a:r>
            <a:r>
              <a:rPr kumimoji="0" lang="ru-RU" sz="2200" b="0" i="0" u="none" strike="noStrike" cap="none" normalizeH="0" baseline="0" dirty="0" smtClean="0">
                <a:ln>
                  <a:noFill/>
                </a:ln>
                <a:solidFill>
                  <a:srgbClr val="000000"/>
                </a:solidFill>
                <a:effectLst/>
                <a:latin typeface="Comic Sans MS" pitchFamily="66" charset="0"/>
                <a:ea typeface="Times New Roman" pitchFamily="18" charset="0"/>
                <a:cs typeface="Times New Roman" pitchFamily="18" charset="0"/>
              </a:rPr>
              <a:t>В страшного злодея он превратился во время введения православия на Руси. В тоже время появилось слово </a:t>
            </a:r>
            <a:r>
              <a:rPr kumimoji="0" lang="ru-RU" sz="2200" b="1" i="0" u="none" strike="noStrike" cap="none" normalizeH="0" baseline="0" dirty="0" smtClean="0">
                <a:ln>
                  <a:noFill/>
                </a:ln>
                <a:solidFill>
                  <a:srgbClr val="000000"/>
                </a:solidFill>
                <a:effectLst/>
                <a:latin typeface="Comic Sans MS" pitchFamily="66" charset="0"/>
                <a:ea typeface="Times New Roman" pitchFamily="18" charset="0"/>
                <a:cs typeface="Times New Roman" pitchFamily="18" charset="0"/>
              </a:rPr>
              <a:t>«кощунство», </a:t>
            </a:r>
            <a:r>
              <a:rPr kumimoji="0" lang="ru-RU" sz="2200" b="0" i="0" u="none" strike="noStrike" cap="none" normalizeH="0" baseline="0" dirty="0" smtClean="0">
                <a:ln>
                  <a:noFill/>
                </a:ln>
                <a:solidFill>
                  <a:srgbClr val="000000"/>
                </a:solidFill>
                <a:effectLst/>
                <a:latin typeface="Comic Sans MS" pitchFamily="66" charset="0"/>
                <a:ea typeface="Times New Roman" pitchFamily="18" charset="0"/>
                <a:cs typeface="Times New Roman" pitchFamily="18" charset="0"/>
              </a:rPr>
              <a:t>то, что следовало дохристианским обычаям.</a:t>
            </a:r>
            <a:endParaRPr kumimoji="0" lang="ru-RU" sz="2200" b="0" i="0" u="none" strike="noStrike" cap="none" normalizeH="0" baseline="0" dirty="0" smtClean="0">
              <a:ln>
                <a:noFill/>
              </a:ln>
              <a:solidFill>
                <a:schemeClr val="tx1"/>
              </a:solidFill>
              <a:effectLst/>
              <a:latin typeface="Comic Sans MS" pitchFamily="66"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b="1" dirty="0" smtClean="0">
                <a:solidFill>
                  <a:schemeClr val="bg1"/>
                </a:solidFill>
                <a:latin typeface="Comic Sans MS" pitchFamily="66" charset="0"/>
              </a:rPr>
              <a:t>Кощей</a:t>
            </a:r>
            <a:r>
              <a:rPr lang="ru-RU" sz="2800" dirty="0" smtClean="0">
                <a:solidFill>
                  <a:schemeClr val="bg1"/>
                </a:solidFill>
                <a:latin typeface="Comic Sans MS" pitchFamily="66" charset="0"/>
              </a:rPr>
              <a:t> в русских сказках  - хранитель сокровищ и похититель прекрасных девушек.</a:t>
            </a:r>
            <a:endParaRPr lang="ru-RU" sz="2800" dirty="0">
              <a:solidFill>
                <a:schemeClr val="bg1"/>
              </a:solidFill>
              <a:latin typeface="Comic Sans MS" pitchFamily="66" charset="0"/>
            </a:endParaRPr>
          </a:p>
        </p:txBody>
      </p:sp>
      <p:pic>
        <p:nvPicPr>
          <p:cNvPr id="5" name="Содержимое 4" descr="img41.jpg"/>
          <p:cNvPicPr>
            <a:picLocks noGrp="1" noChangeAspect="1"/>
          </p:cNvPicPr>
          <p:nvPr>
            <p:ph sz="half" idx="1"/>
          </p:nvPr>
        </p:nvPicPr>
        <p:blipFill>
          <a:blip r:embed="rId2" cstate="print"/>
          <a:stretch>
            <a:fillRect/>
          </a:stretch>
        </p:blipFill>
        <p:spPr>
          <a:xfrm>
            <a:off x="539552" y="1772816"/>
            <a:ext cx="5515494" cy="3272719"/>
          </a:xfrm>
        </p:spPr>
      </p:pic>
      <p:pic>
        <p:nvPicPr>
          <p:cNvPr id="6" name="Содержимое 5" descr="img52.jpg"/>
          <p:cNvPicPr>
            <a:picLocks noGrp="1" noChangeAspect="1"/>
          </p:cNvPicPr>
          <p:nvPr>
            <p:ph sz="half" idx="2"/>
          </p:nvPr>
        </p:nvPicPr>
        <p:blipFill>
          <a:blip r:embed="rId3" cstate="print"/>
          <a:stretch>
            <a:fillRect/>
          </a:stretch>
        </p:blipFill>
        <p:spPr>
          <a:xfrm>
            <a:off x="5004048" y="2204864"/>
            <a:ext cx="3163636" cy="4104456"/>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61.jpg"/>
          <p:cNvPicPr>
            <a:picLocks noGrp="1" noChangeAspect="1"/>
          </p:cNvPicPr>
          <p:nvPr>
            <p:ph idx="1"/>
          </p:nvPr>
        </p:nvPicPr>
        <p:blipFill>
          <a:blip r:embed="rId2" cstate="print"/>
          <a:stretch>
            <a:fillRect/>
          </a:stretch>
        </p:blipFill>
        <p:spPr>
          <a:xfrm>
            <a:off x="5220072" y="1124744"/>
            <a:ext cx="3618402" cy="4536504"/>
          </a:xfrm>
        </p:spPr>
      </p:pic>
      <p:sp>
        <p:nvSpPr>
          <p:cNvPr id="3" name="Заголовок 2"/>
          <p:cNvSpPr>
            <a:spLocks noGrp="1"/>
          </p:cNvSpPr>
          <p:nvPr>
            <p:ph type="title"/>
          </p:nvPr>
        </p:nvSpPr>
        <p:spPr>
          <a:xfrm>
            <a:off x="457200" y="152400"/>
            <a:ext cx="4258816" cy="5364832"/>
          </a:xfrm>
        </p:spPr>
        <p:txBody>
          <a:bodyPr>
            <a:normAutofit/>
          </a:bodyPr>
          <a:lstStyle/>
          <a:p>
            <a:pPr algn="just"/>
            <a:r>
              <a:rPr lang="ru-RU" sz="2400" dirty="0" smtClean="0">
                <a:solidFill>
                  <a:schemeClr val="bg1"/>
                </a:solidFill>
                <a:latin typeface="Comic Sans MS" pitchFamily="66" charset="0"/>
              </a:rPr>
              <a:t>	Кощей обладает сверхъестественной силой и бессмертием, смерть его – во множестве животных и предметов, построенных по принципу матрешки: «В море стоит остров, на острове растет дуб, под дубом закопан сундук, в сундуке – заяц, в зайце – утка, а в этой утке – яйцо. В том яйце и спрятана смерть Кощеева».</a:t>
            </a:r>
            <a:endParaRPr lang="ru-RU" sz="2400"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58.jpg"/>
          <p:cNvPicPr>
            <a:picLocks noGrp="1" noChangeAspect="1"/>
          </p:cNvPicPr>
          <p:nvPr>
            <p:ph idx="1"/>
          </p:nvPr>
        </p:nvPicPr>
        <p:blipFill>
          <a:blip r:embed="rId2" cstate="print"/>
          <a:stretch>
            <a:fillRect/>
          </a:stretch>
        </p:blipFill>
        <p:spPr>
          <a:xfrm>
            <a:off x="1334139" y="1844824"/>
            <a:ext cx="6406654" cy="3888432"/>
          </a:xfrm>
        </p:spPr>
      </p:pic>
      <p:sp>
        <p:nvSpPr>
          <p:cNvPr id="3" name="Заголовок 2"/>
          <p:cNvSpPr>
            <a:spLocks noGrp="1"/>
          </p:cNvSpPr>
          <p:nvPr>
            <p:ph type="title"/>
          </p:nvPr>
        </p:nvSpPr>
        <p:spPr>
          <a:xfrm>
            <a:off x="457200" y="152400"/>
            <a:ext cx="8229600" cy="1620416"/>
          </a:xfrm>
        </p:spPr>
        <p:txBody>
          <a:bodyPr>
            <a:normAutofit/>
          </a:bodyPr>
          <a:lstStyle/>
          <a:p>
            <a:pPr algn="ctr"/>
            <a:r>
              <a:rPr lang="ru-RU" sz="2000" dirty="0" smtClean="0">
                <a:solidFill>
                  <a:schemeClr val="bg1"/>
                </a:solidFill>
                <a:latin typeface="Comic Sans MS" pitchFamily="66" charset="0"/>
              </a:rPr>
              <a:t>Обычно в сказке Кощей уносит красавицу-девицу в свой дворец. Она становится узницей в башне или в подземелье. Хитростью и лаской девица выпытывает у Кощея, где спрятана его смерть, сообщает эти секретные сведения своему возлюбленному, и тот находит Кощееву погибель. Кощей умирает.</a:t>
            </a:r>
            <a:endParaRPr lang="ru-RU" sz="2000"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59.jpg"/>
          <p:cNvPicPr>
            <a:picLocks noGrp="1" noChangeAspect="1"/>
          </p:cNvPicPr>
          <p:nvPr>
            <p:ph idx="1"/>
          </p:nvPr>
        </p:nvPicPr>
        <p:blipFill>
          <a:blip r:embed="rId2" cstate="print"/>
          <a:stretch>
            <a:fillRect/>
          </a:stretch>
        </p:blipFill>
        <p:spPr>
          <a:xfrm>
            <a:off x="5436096" y="836712"/>
            <a:ext cx="3363944" cy="4392488"/>
          </a:xfrm>
        </p:spPr>
      </p:pic>
      <p:sp>
        <p:nvSpPr>
          <p:cNvPr id="3" name="Заголовок 2"/>
          <p:cNvSpPr>
            <a:spLocks noGrp="1"/>
          </p:cNvSpPr>
          <p:nvPr>
            <p:ph type="title"/>
          </p:nvPr>
        </p:nvSpPr>
        <p:spPr>
          <a:xfrm>
            <a:off x="457200" y="152400"/>
            <a:ext cx="4834880" cy="5076800"/>
          </a:xfrm>
        </p:spPr>
        <p:txBody>
          <a:bodyPr>
            <a:noAutofit/>
          </a:bodyPr>
          <a:lstStyle/>
          <a:p>
            <a:pPr algn="just"/>
            <a:r>
              <a:rPr lang="ru-RU" sz="2800" dirty="0" smtClean="0">
                <a:solidFill>
                  <a:schemeClr val="bg1"/>
                </a:solidFill>
                <a:latin typeface="Comic Sans MS" pitchFamily="66" charset="0"/>
              </a:rPr>
              <a:t>	Кощей связан со стихией воды, которая наделяет злодея необычайной силой. </a:t>
            </a:r>
            <a:br>
              <a:rPr lang="ru-RU" sz="2800" dirty="0" smtClean="0">
                <a:solidFill>
                  <a:schemeClr val="bg1"/>
                </a:solidFill>
                <a:latin typeface="Comic Sans MS" pitchFamily="66" charset="0"/>
              </a:rPr>
            </a:br>
            <a:r>
              <a:rPr lang="ru-RU" sz="2800" dirty="0" smtClean="0">
                <a:solidFill>
                  <a:schemeClr val="bg1"/>
                </a:solidFill>
                <a:latin typeface="Comic Sans MS" pitchFamily="66" charset="0"/>
              </a:rPr>
              <a:t>	Выпив три ведра воды, принесенные ему Иваном Царевичем, Кощей с легкостью разрывает 12 цепей и освобождается из подземелья.</a:t>
            </a:r>
            <a:endParaRPr lang="ru-RU" sz="2800"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152400"/>
            <a:ext cx="8229600" cy="1476400"/>
          </a:xfrm>
        </p:spPr>
        <p:txBody>
          <a:bodyPr>
            <a:noAutofit/>
          </a:bodyPr>
          <a:lstStyle/>
          <a:p>
            <a:pPr algn="just"/>
            <a:r>
              <a:rPr lang="ru-RU" sz="2000" dirty="0" smtClean="0">
                <a:solidFill>
                  <a:schemeClr val="bg1"/>
                </a:solidFill>
                <a:latin typeface="Comic Sans MS" pitchFamily="66" charset="0"/>
              </a:rPr>
              <a:t>	Кощей живет во дворце, высеченном из «карбункула-камня», в подземном царстве, по другим источникам, в мрачном неприступном замке, стоящем на вершине высокой гранитной скалы, или на краю света.</a:t>
            </a:r>
            <a:endParaRPr lang="ru-RU" sz="2000" dirty="0">
              <a:solidFill>
                <a:schemeClr val="bg1"/>
              </a:solidFill>
              <a:latin typeface="Comic Sans MS" pitchFamily="66" charset="0"/>
            </a:endParaRPr>
          </a:p>
        </p:txBody>
      </p:sp>
      <p:pic>
        <p:nvPicPr>
          <p:cNvPr id="7" name="Содержимое 6" descr="deathman_2.jpg"/>
          <p:cNvPicPr>
            <a:picLocks noGrp="1" noChangeAspect="1"/>
          </p:cNvPicPr>
          <p:nvPr>
            <p:ph sz="half" idx="1"/>
          </p:nvPr>
        </p:nvPicPr>
        <p:blipFill>
          <a:blip r:embed="rId2" cstate="print"/>
          <a:stretch>
            <a:fillRect/>
          </a:stretch>
        </p:blipFill>
        <p:spPr>
          <a:xfrm>
            <a:off x="4716016" y="1700808"/>
            <a:ext cx="4110877" cy="3384376"/>
          </a:xfrm>
        </p:spPr>
      </p:pic>
      <p:pic>
        <p:nvPicPr>
          <p:cNvPr id="8" name="Содержимое 7" descr="672903113.jpg"/>
          <p:cNvPicPr>
            <a:picLocks noGrp="1" noChangeAspect="1"/>
          </p:cNvPicPr>
          <p:nvPr>
            <p:ph sz="half" idx="2"/>
          </p:nvPr>
        </p:nvPicPr>
        <p:blipFill>
          <a:blip r:embed="rId3" cstate="print"/>
          <a:stretch>
            <a:fillRect/>
          </a:stretch>
        </p:blipFill>
        <p:spPr>
          <a:xfrm>
            <a:off x="323528" y="3356992"/>
            <a:ext cx="4059238" cy="3047551"/>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pPr algn="just"/>
            <a:r>
              <a:rPr lang="ru-RU" sz="2000" dirty="0" smtClean="0">
                <a:solidFill>
                  <a:schemeClr val="bg1"/>
                </a:solidFill>
                <a:latin typeface="Comic Sans MS" pitchFamily="66" charset="0"/>
              </a:rPr>
              <a:t>Он старик, но крепкий и жилистый, ездит на коне и свободно держится в седле, ходит каждый день на войну, как на работу. Он силен и ловок: три дня пасет волшебных кобылиц у Бабы Яги и ни одной не теряет.</a:t>
            </a:r>
            <a:endParaRPr lang="ru-RU" sz="2000" dirty="0">
              <a:solidFill>
                <a:schemeClr val="bg1"/>
              </a:solidFill>
              <a:latin typeface="Comic Sans MS" pitchFamily="66" charset="0"/>
            </a:endParaRPr>
          </a:p>
        </p:txBody>
      </p:sp>
      <p:pic>
        <p:nvPicPr>
          <p:cNvPr id="6" name="Содержимое 5" descr="marya-morevna-09.jpg"/>
          <p:cNvPicPr>
            <a:picLocks noGrp="1" noChangeAspect="1"/>
          </p:cNvPicPr>
          <p:nvPr>
            <p:ph idx="1"/>
          </p:nvPr>
        </p:nvPicPr>
        <p:blipFill>
          <a:blip r:embed="rId2" cstate="print"/>
          <a:stretch>
            <a:fillRect/>
          </a:stretch>
        </p:blipFill>
        <p:spPr>
          <a:xfrm>
            <a:off x="2267744" y="1556792"/>
            <a:ext cx="4968552" cy="4968552"/>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2052464"/>
          </a:xfrm>
        </p:spPr>
        <p:txBody>
          <a:bodyPr>
            <a:normAutofit fontScale="90000"/>
          </a:bodyPr>
          <a:lstStyle/>
          <a:p>
            <a:pPr algn="just"/>
            <a:r>
              <a:rPr lang="ru-RU" sz="2000" dirty="0" smtClean="0">
                <a:solidFill>
                  <a:schemeClr val="bg1"/>
                </a:solidFill>
                <a:latin typeface="Comic Sans MS" pitchFamily="66" charset="0"/>
              </a:rPr>
              <a:t>Кощей является весьма могущественным чародеем, так, в сказке «Иван Соснович» он превращает в камень целое царство, в сказке «Елена Прекрасная» - Ивана Царевича в орех, в сказке «Царевна-змея» - царевну в змею, в сказке «Царевна-лягушка» - царевну в лягушку, а сам любит принимать облик ворона.</a:t>
            </a:r>
            <a:r>
              <a:rPr lang="ru-RU" dirty="0" smtClean="0"/>
              <a:t/>
            </a:r>
            <a:br>
              <a:rPr lang="ru-RU" dirty="0" smtClean="0"/>
            </a:br>
            <a:endParaRPr lang="ru-RU" dirty="0"/>
          </a:p>
        </p:txBody>
      </p:sp>
      <p:pic>
        <p:nvPicPr>
          <p:cNvPr id="5" name="Содержимое 4" descr="image002.jpg"/>
          <p:cNvPicPr>
            <a:picLocks noGrp="1" noChangeAspect="1"/>
          </p:cNvPicPr>
          <p:nvPr>
            <p:ph sz="half" idx="1"/>
          </p:nvPr>
        </p:nvPicPr>
        <p:blipFill>
          <a:blip r:embed="rId2" cstate="print"/>
          <a:stretch>
            <a:fillRect/>
          </a:stretch>
        </p:blipFill>
        <p:spPr>
          <a:xfrm>
            <a:off x="1521783" y="1701528"/>
            <a:ext cx="6002545" cy="3959720"/>
          </a:xfrm>
        </p:spPr>
      </p:pic>
      <p:sp>
        <p:nvSpPr>
          <p:cNvPr id="4" name="Содержимое 3"/>
          <p:cNvSpPr>
            <a:spLocks noGrp="1"/>
          </p:cNvSpPr>
          <p:nvPr>
            <p:ph sz="half" idx="2"/>
          </p:nvPr>
        </p:nvSpPr>
        <p:spPr>
          <a:xfrm>
            <a:off x="8604448" y="6050280"/>
            <a:ext cx="103688" cy="45719"/>
          </a:xfrm>
        </p:spPr>
        <p:txBody>
          <a:bodyPr>
            <a:normAutofit fontScale="25000" lnSpcReduction="20000"/>
          </a:bodyPr>
          <a:lstStyle/>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96304315.jpg"/>
          <p:cNvPicPr>
            <a:picLocks noGrp="1" noChangeAspect="1"/>
          </p:cNvPicPr>
          <p:nvPr>
            <p:ph idx="1"/>
          </p:nvPr>
        </p:nvPicPr>
        <p:blipFill>
          <a:blip r:embed="rId2" cstate="print"/>
          <a:stretch>
            <a:fillRect/>
          </a:stretch>
        </p:blipFill>
        <p:spPr>
          <a:xfrm>
            <a:off x="4860032" y="1412776"/>
            <a:ext cx="3898949" cy="3312368"/>
          </a:xfrm>
        </p:spPr>
      </p:pic>
      <p:sp>
        <p:nvSpPr>
          <p:cNvPr id="3" name="Заголовок 2"/>
          <p:cNvSpPr>
            <a:spLocks noGrp="1"/>
          </p:cNvSpPr>
          <p:nvPr>
            <p:ph type="title"/>
          </p:nvPr>
        </p:nvSpPr>
        <p:spPr>
          <a:xfrm>
            <a:off x="467544" y="0"/>
            <a:ext cx="4258816" cy="5949280"/>
          </a:xfrm>
        </p:spPr>
        <p:txBody>
          <a:bodyPr>
            <a:normAutofit fontScale="90000"/>
          </a:bodyPr>
          <a:lstStyle/>
          <a:p>
            <a:pPr algn="just"/>
            <a:r>
              <a:rPr lang="ru-RU" sz="3100" dirty="0" smtClean="0">
                <a:solidFill>
                  <a:schemeClr val="bg1"/>
                </a:solidFill>
                <a:latin typeface="Comic Sans MS" pitchFamily="66" charset="0"/>
              </a:rPr>
              <a:t>	Утверждается, что он бездетен. Но в сказке про </a:t>
            </a:r>
            <a:r>
              <a:rPr lang="ru-RU" sz="3100" u="sng" dirty="0" smtClean="0">
                <a:solidFill>
                  <a:schemeClr val="bg1"/>
                </a:solidFill>
                <a:latin typeface="Comic Sans MS" pitchFamily="66" charset="0"/>
              </a:rPr>
              <a:t>Царевну-лягушку</a:t>
            </a:r>
            <a:r>
              <a:rPr lang="ru-RU" sz="3100" dirty="0" smtClean="0">
                <a:solidFill>
                  <a:schemeClr val="bg1"/>
                </a:solidFill>
                <a:latin typeface="Comic Sans MS" pitchFamily="66" charset="0"/>
              </a:rPr>
              <a:t> он превратил свою дочь в это земноводное. В одной из сказок он едет к своему </a:t>
            </a:r>
            <a:r>
              <a:rPr lang="ru-RU" sz="3100" u="sng" dirty="0" smtClean="0">
                <a:solidFill>
                  <a:schemeClr val="bg1"/>
                </a:solidFill>
                <a:latin typeface="Comic Sans MS" pitchFamily="66" charset="0"/>
              </a:rPr>
              <a:t>брату Кош</a:t>
            </a:r>
            <a:r>
              <a:rPr lang="ru-RU" sz="3100" dirty="0" smtClean="0">
                <a:solidFill>
                  <a:schemeClr val="bg1"/>
                </a:solidFill>
                <a:latin typeface="Comic Sans MS" pitchFamily="66" charset="0"/>
              </a:rPr>
              <a:t>у – значит, имеет кровных родственников: дочь и брата.</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296751425_8.jpg"/>
          <p:cNvPicPr>
            <a:picLocks noGrp="1" noChangeAspect="1"/>
          </p:cNvPicPr>
          <p:nvPr>
            <p:ph idx="1"/>
          </p:nvPr>
        </p:nvPicPr>
        <p:blipFill>
          <a:blip r:embed="rId2" cstate="print"/>
          <a:stretch>
            <a:fillRect/>
          </a:stretch>
        </p:blipFill>
        <p:spPr>
          <a:xfrm>
            <a:off x="3275856" y="1869854"/>
            <a:ext cx="3131824" cy="4186930"/>
          </a:xfrm>
        </p:spPr>
      </p:pic>
      <p:sp>
        <p:nvSpPr>
          <p:cNvPr id="2" name="Заголовок 1"/>
          <p:cNvSpPr>
            <a:spLocks noGrp="1"/>
          </p:cNvSpPr>
          <p:nvPr>
            <p:ph type="title"/>
          </p:nvPr>
        </p:nvSpPr>
        <p:spPr>
          <a:xfrm>
            <a:off x="457200" y="152400"/>
            <a:ext cx="8229600" cy="1620416"/>
          </a:xfrm>
        </p:spPr>
        <p:txBody>
          <a:bodyPr>
            <a:normAutofit/>
          </a:bodyPr>
          <a:lstStyle/>
          <a:p>
            <a:pPr algn="ctr"/>
            <a:r>
              <a:rPr lang="ru-RU" sz="3600" b="1" dirty="0" smtClean="0">
                <a:solidFill>
                  <a:schemeClr val="bg1"/>
                </a:solidFill>
                <a:latin typeface="Comic Sans MS" pitchFamily="66" charset="0"/>
              </a:rPr>
              <a:t>Кощей Бессмертный</a:t>
            </a:r>
            <a:r>
              <a:rPr lang="ru-RU" sz="3200" dirty="0" smtClean="0">
                <a:solidFill>
                  <a:schemeClr val="bg1"/>
                </a:solidFill>
                <a:latin typeface="Comic Sans MS" pitchFamily="66" charset="0"/>
              </a:rPr>
              <a:t/>
            </a:r>
            <a:br>
              <a:rPr lang="ru-RU" sz="3200" dirty="0" smtClean="0">
                <a:solidFill>
                  <a:schemeClr val="bg1"/>
                </a:solidFill>
                <a:latin typeface="Comic Sans MS" pitchFamily="66" charset="0"/>
              </a:rPr>
            </a:br>
            <a:r>
              <a:rPr lang="ru-RU" sz="1800" dirty="0" smtClean="0">
                <a:solidFill>
                  <a:schemeClr val="bg1"/>
                </a:solidFill>
                <a:latin typeface="Comic Sans MS" pitchFamily="66" charset="0"/>
              </a:rPr>
              <a:t>один из наиболее </a:t>
            </a:r>
            <a:r>
              <a:rPr lang="ru-RU" sz="1800" u="sng" dirty="0" smtClean="0">
                <a:solidFill>
                  <a:schemeClr val="bg1"/>
                </a:solidFill>
                <a:latin typeface="Comic Sans MS" pitchFamily="66" charset="0"/>
              </a:rPr>
              <a:t>ярких сказочных персонажей</a:t>
            </a:r>
            <a:r>
              <a:rPr lang="ru-RU" sz="1800" dirty="0" smtClean="0">
                <a:solidFill>
                  <a:schemeClr val="bg1"/>
                </a:solidFill>
                <a:latin typeface="Comic Sans MS" pitchFamily="66" charset="0"/>
              </a:rPr>
              <a:t>, производящий неизгладимое впечатление на слушателя, особенно на детей. Образ Кощея в сказках воспринимается как </a:t>
            </a:r>
            <a:r>
              <a:rPr lang="ru-RU" sz="1800" u="sng" dirty="0" smtClean="0">
                <a:solidFill>
                  <a:schemeClr val="bg1"/>
                </a:solidFill>
                <a:latin typeface="Comic Sans MS" pitchFamily="66" charset="0"/>
              </a:rPr>
              <a:t>однозначно отрицательный</a:t>
            </a:r>
            <a:r>
              <a:rPr lang="ru-RU" sz="1800" dirty="0" smtClean="0">
                <a:solidFill>
                  <a:schemeClr val="bg1"/>
                </a:solidFill>
                <a:latin typeface="Comic Sans MS" pitchFamily="66" charset="0"/>
              </a:rPr>
              <a:t>.</a:t>
            </a:r>
            <a:endParaRPr lang="ru-RU" sz="1800" dirty="0">
              <a:solidFill>
                <a:schemeClr val="bg1"/>
              </a:solidFill>
              <a:latin typeface="Comic Sans MS" pitchFamily="66" charset="0"/>
            </a:endParaRPr>
          </a:p>
        </p:txBody>
      </p:sp>
    </p:spTree>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4258816" cy="5724872"/>
          </a:xfrm>
        </p:spPr>
        <p:txBody>
          <a:bodyPr>
            <a:normAutofit fontScale="90000"/>
          </a:bodyPr>
          <a:lstStyle/>
          <a:p>
            <a:pPr algn="just"/>
            <a:r>
              <a:rPr lang="ru-RU" sz="2200" dirty="0" smtClean="0">
                <a:solidFill>
                  <a:schemeClr val="bg1"/>
                </a:solidFill>
                <a:latin typeface="Comic Sans MS" pitchFamily="66" charset="0"/>
              </a:rPr>
              <a:t/>
            </a:r>
            <a:br>
              <a:rPr lang="ru-RU" sz="2200" dirty="0" smtClean="0">
                <a:solidFill>
                  <a:schemeClr val="bg1"/>
                </a:solidFill>
                <a:latin typeface="Comic Sans MS" pitchFamily="66" charset="0"/>
              </a:rPr>
            </a:br>
            <a:r>
              <a:rPr lang="ru-RU" sz="2200" dirty="0" smtClean="0">
                <a:solidFill>
                  <a:schemeClr val="bg1"/>
                </a:solidFill>
                <a:latin typeface="Comic Sans MS" pitchFamily="66" charset="0"/>
              </a:rPr>
              <a:t/>
            </a:r>
            <a:br>
              <a:rPr lang="ru-RU" sz="2200" dirty="0" smtClean="0">
                <a:solidFill>
                  <a:schemeClr val="bg1"/>
                </a:solidFill>
                <a:latin typeface="Comic Sans MS" pitchFamily="66" charset="0"/>
              </a:rPr>
            </a:br>
            <a:r>
              <a:rPr lang="ru-RU" sz="2200" dirty="0" smtClean="0">
                <a:solidFill>
                  <a:schemeClr val="bg1"/>
                </a:solidFill>
                <a:latin typeface="Comic Sans MS" pitchFamily="66" charset="0"/>
              </a:rPr>
              <a:t/>
            </a:r>
            <a:br>
              <a:rPr lang="ru-RU" sz="2200" dirty="0" smtClean="0">
                <a:solidFill>
                  <a:schemeClr val="bg1"/>
                </a:solidFill>
                <a:latin typeface="Comic Sans MS" pitchFamily="66" charset="0"/>
              </a:rPr>
            </a:br>
            <a:r>
              <a:rPr lang="ru-RU" sz="2700" dirty="0" smtClean="0">
                <a:solidFill>
                  <a:schemeClr val="bg1"/>
                </a:solidFill>
                <a:latin typeface="Comic Sans MS" pitchFamily="66" charset="0"/>
              </a:rPr>
              <a:t>Некоторые исследователи считают, что «Кощей, олицетворяющий Зиму, Холод, крадет в лице молодых девушек Любовь и Красоту, чтобы Весна не пришла, чтобы установилась вечная мерзлота и мрак. Но находится добрый молодец – Иван Царевич, который с помощью сил природы побеждает смерть, и Весна приходит на землю».</a:t>
            </a:r>
            <a:r>
              <a:rPr lang="ru-RU" sz="2700" dirty="0" smtClean="0"/>
              <a:t/>
            </a:r>
            <a:br>
              <a:rPr lang="ru-RU" sz="2700" dirty="0" smtClean="0"/>
            </a:br>
            <a:endParaRPr lang="ru-RU" sz="2700" dirty="0"/>
          </a:p>
        </p:txBody>
      </p:sp>
      <p:pic>
        <p:nvPicPr>
          <p:cNvPr id="6" name="Содержимое 5" descr="362171_original.jpg"/>
          <p:cNvPicPr>
            <a:picLocks noGrp="1" noChangeAspect="1"/>
          </p:cNvPicPr>
          <p:nvPr>
            <p:ph idx="1"/>
          </p:nvPr>
        </p:nvPicPr>
        <p:blipFill>
          <a:blip r:embed="rId2" cstate="print"/>
          <a:stretch>
            <a:fillRect/>
          </a:stretch>
        </p:blipFill>
        <p:spPr>
          <a:xfrm>
            <a:off x="5148064" y="908720"/>
            <a:ext cx="3581201" cy="457200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1124744"/>
            <a:ext cx="7128792" cy="4093428"/>
          </a:xfrm>
          <a:prstGeom prst="rect">
            <a:avLst/>
          </a:prstGeom>
        </p:spPr>
        <p:txBody>
          <a:bodyPr wrap="square">
            <a:spAutoFit/>
          </a:bodyPr>
          <a:lstStyle/>
          <a:p>
            <a:pPr algn="just"/>
            <a:r>
              <a:rPr lang="ru-RU" sz="2000" dirty="0" smtClean="0">
                <a:solidFill>
                  <a:schemeClr val="bg1"/>
                </a:solidFill>
                <a:latin typeface="Comic Sans MS" pitchFamily="66" charset="0"/>
              </a:rPr>
              <a:t>	Некоторые считают, что сказочный образ Кощея восходит к древнеславянскому злому божеству </a:t>
            </a:r>
            <a:r>
              <a:rPr lang="ru-RU" sz="2000" b="1" dirty="0" err="1" smtClean="0">
                <a:solidFill>
                  <a:schemeClr val="bg1"/>
                </a:solidFill>
                <a:latin typeface="Comic Sans MS" pitchFamily="66" charset="0"/>
              </a:rPr>
              <a:t>Чернобогу</a:t>
            </a:r>
            <a:r>
              <a:rPr lang="ru-RU" sz="2000" dirty="0" smtClean="0">
                <a:solidFill>
                  <a:schemeClr val="bg1"/>
                </a:solidFill>
                <a:latin typeface="Comic Sans MS" pitchFamily="66" charset="0"/>
              </a:rPr>
              <a:t> – Богу безумия и воплощения всего плохого и черного. Имя </a:t>
            </a:r>
            <a:r>
              <a:rPr lang="ru-RU" sz="2000" b="1" dirty="0" err="1" smtClean="0">
                <a:solidFill>
                  <a:schemeClr val="bg1"/>
                </a:solidFill>
                <a:latin typeface="Comic Sans MS" pitchFamily="66" charset="0"/>
              </a:rPr>
              <a:t>Чернобога</a:t>
            </a:r>
            <a:r>
              <a:rPr lang="ru-RU" sz="2000" dirty="0" smtClean="0">
                <a:solidFill>
                  <a:schemeClr val="bg1"/>
                </a:solidFill>
                <a:latin typeface="Comic Sans MS" pitchFamily="66" charset="0"/>
              </a:rPr>
              <a:t> упоминается в ряде летописей, но уже после принятия Русью христианства. </a:t>
            </a:r>
          </a:p>
          <a:p>
            <a:pPr algn="just"/>
            <a:endParaRPr lang="ru-RU" sz="2000" dirty="0" smtClean="0">
              <a:solidFill>
                <a:schemeClr val="bg1"/>
              </a:solidFill>
              <a:latin typeface="Comic Sans MS" pitchFamily="66" charset="0"/>
            </a:endParaRPr>
          </a:p>
          <a:p>
            <a:pPr algn="just"/>
            <a:r>
              <a:rPr lang="ru-RU" sz="2000" dirty="0" smtClean="0">
                <a:solidFill>
                  <a:schemeClr val="bg1"/>
                </a:solidFill>
                <a:latin typeface="Comic Sans MS" pitchFamily="66" charset="0"/>
              </a:rPr>
              <a:t>	Славяне делят весь мир на две половины: добрую и злую. Каждую из них олицетворяет свой бог. Враждебную олицетворяет </a:t>
            </a:r>
            <a:r>
              <a:rPr lang="ru-RU" sz="2000" b="1" dirty="0" err="1" smtClean="0">
                <a:solidFill>
                  <a:schemeClr val="bg1"/>
                </a:solidFill>
                <a:latin typeface="Comic Sans MS" pitchFamily="66" charset="0"/>
              </a:rPr>
              <a:t>Чернобог</a:t>
            </a:r>
            <a:r>
              <a:rPr lang="ru-RU" sz="2000" dirty="0" smtClean="0">
                <a:solidFill>
                  <a:schemeClr val="bg1"/>
                </a:solidFill>
                <a:latin typeface="Comic Sans MS" pitchFamily="66" charset="0"/>
              </a:rPr>
              <a:t>. Его, если верить дошедшей до наших дней информации, называли еще и Кощеем, или Черным змеем, а повелевал он умершими и царством тьмы, также был богом холода, уничтожения, смерти и зла.</a:t>
            </a:r>
            <a:endParaRPr lang="ru-RU" sz="2000"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1764432"/>
          </a:xfrm>
        </p:spPr>
        <p:txBody>
          <a:bodyPr>
            <a:noAutofit/>
          </a:bodyPr>
          <a:lstStyle/>
          <a:p>
            <a:pPr algn="just"/>
            <a:r>
              <a:rPr lang="ru-RU" sz="2000" dirty="0" smtClean="0">
                <a:solidFill>
                  <a:schemeClr val="bg1"/>
                </a:solidFill>
                <a:latin typeface="Comic Sans MS" pitchFamily="66" charset="0"/>
              </a:rPr>
              <a:t>Образ Кощея Бессмертного трансформировался, стал не таким пугающим. Во многом это заслуга кинематографа, снимавшего детские сказки. После того как Кощея несколько раз сыграл замечательный комический артист Георгий Милляр, этого персонажа часто начали изображать пусть и зловредным, но смешным.</a:t>
            </a:r>
            <a:endParaRPr lang="ru-RU" sz="2000" dirty="0">
              <a:solidFill>
                <a:schemeClr val="bg1"/>
              </a:solidFill>
              <a:latin typeface="Comic Sans MS" pitchFamily="66" charset="0"/>
            </a:endParaRPr>
          </a:p>
        </p:txBody>
      </p:sp>
      <p:pic>
        <p:nvPicPr>
          <p:cNvPr id="5" name="Содержимое 4" descr="кощ.jpg"/>
          <p:cNvPicPr>
            <a:picLocks noGrp="1" noChangeAspect="1"/>
          </p:cNvPicPr>
          <p:nvPr>
            <p:ph sz="half" idx="1"/>
          </p:nvPr>
        </p:nvPicPr>
        <p:blipFill>
          <a:blip r:embed="rId2" cstate="print"/>
          <a:stretch>
            <a:fillRect/>
          </a:stretch>
        </p:blipFill>
        <p:spPr>
          <a:xfrm>
            <a:off x="467544" y="3284984"/>
            <a:ext cx="4059238" cy="3044429"/>
          </a:xfrm>
        </p:spPr>
      </p:pic>
      <p:pic>
        <p:nvPicPr>
          <p:cNvPr id="6" name="Содержимое 5" descr="96_drakoshi_net.png"/>
          <p:cNvPicPr>
            <a:picLocks noGrp="1" noChangeAspect="1"/>
          </p:cNvPicPr>
          <p:nvPr>
            <p:ph sz="half" idx="2"/>
          </p:nvPr>
        </p:nvPicPr>
        <p:blipFill>
          <a:blip r:embed="rId3" cstate="print"/>
          <a:stretch>
            <a:fillRect/>
          </a:stretch>
        </p:blipFill>
        <p:spPr>
          <a:xfrm>
            <a:off x="4716016" y="1988840"/>
            <a:ext cx="4059238" cy="3044429"/>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764704"/>
            <a:ext cx="7924800" cy="576064"/>
          </a:xfrm>
        </p:spPr>
        <p:txBody>
          <a:bodyPr/>
          <a:lstStyle/>
          <a:p>
            <a:pPr algn="ctr"/>
            <a:r>
              <a:rPr lang="ru-RU" sz="2800" u="sng" dirty="0" smtClean="0">
                <a:solidFill>
                  <a:schemeClr val="bg1"/>
                </a:solidFill>
                <a:latin typeface="Comic Sans MS" pitchFamily="66" charset="0"/>
              </a:rPr>
              <a:t>Результат исследования:</a:t>
            </a:r>
            <a:endParaRPr lang="ru-RU" sz="2800" u="sng" dirty="0">
              <a:solidFill>
                <a:schemeClr val="bg1"/>
              </a:solidFill>
              <a:latin typeface="Comic Sans MS" pitchFamily="66" charset="0"/>
            </a:endParaRPr>
          </a:p>
        </p:txBody>
      </p:sp>
      <p:sp>
        <p:nvSpPr>
          <p:cNvPr id="3" name="Текст 2"/>
          <p:cNvSpPr>
            <a:spLocks noGrp="1"/>
          </p:cNvSpPr>
          <p:nvPr>
            <p:ph type="body" idx="1"/>
          </p:nvPr>
        </p:nvSpPr>
        <p:spPr>
          <a:xfrm>
            <a:off x="685800" y="1700808"/>
            <a:ext cx="7924800" cy="4242792"/>
          </a:xfrm>
        </p:spPr>
        <p:txBody>
          <a:bodyPr>
            <a:normAutofit lnSpcReduction="10000"/>
          </a:bodyPr>
          <a:lstStyle/>
          <a:p>
            <a:pPr marL="457200" indent="-457200">
              <a:buFont typeface="Arial" pitchFamily="34" charset="0"/>
              <a:buChar char="•"/>
            </a:pPr>
            <a:r>
              <a:rPr lang="ru-RU" sz="2400" dirty="0" smtClean="0">
                <a:solidFill>
                  <a:schemeClr val="bg1"/>
                </a:solidFill>
                <a:latin typeface="Comic Sans MS" pitchFamily="66" charset="0"/>
              </a:rPr>
              <a:t>Мы изучили большое количество русских народных сказок, отражающих образ Кощея Бессмертного.</a:t>
            </a:r>
          </a:p>
          <a:p>
            <a:pPr marL="457200" indent="-457200">
              <a:buFont typeface="Arial" pitchFamily="34" charset="0"/>
              <a:buChar char="•"/>
            </a:pPr>
            <a:r>
              <a:rPr lang="ru-RU" sz="2400" dirty="0" smtClean="0">
                <a:solidFill>
                  <a:schemeClr val="bg1"/>
                </a:solidFill>
                <a:latin typeface="Comic Sans MS" pitchFamily="66" charset="0"/>
              </a:rPr>
              <a:t>Также мы ознакомились с различной словарной литературой, отражающей этимологию слова «Кощей».</a:t>
            </a:r>
          </a:p>
          <a:p>
            <a:pPr marL="457200" indent="-457200">
              <a:buFont typeface="Arial" pitchFamily="34" charset="0"/>
              <a:buChar char="•"/>
            </a:pPr>
            <a:r>
              <a:rPr lang="ru-RU" sz="2400" dirty="0" smtClean="0">
                <a:solidFill>
                  <a:schemeClr val="bg1"/>
                </a:solidFill>
                <a:latin typeface="Comic Sans MS" pitchFamily="66" charset="0"/>
              </a:rPr>
              <a:t>Мы проанализировали Интернет источники, содержащие информацию об этом сказочном персонаже.</a:t>
            </a:r>
          </a:p>
          <a:p>
            <a:pPr marL="457200" indent="-457200">
              <a:buFont typeface="Arial" pitchFamily="34" charset="0"/>
              <a:buChar char="•"/>
            </a:pPr>
            <a:r>
              <a:rPr lang="ru-RU" sz="2400" dirty="0" smtClean="0">
                <a:solidFill>
                  <a:schemeClr val="bg1"/>
                </a:solidFill>
                <a:latin typeface="Comic Sans MS" pitchFamily="66" charset="0"/>
              </a:rPr>
              <a:t>Мы сравнили образ Кощея в сказках и в кинематографе.</a:t>
            </a:r>
          </a:p>
          <a:p>
            <a:pPr marL="457200" indent="-457200">
              <a:buFont typeface="Arial" pitchFamily="34" charset="0"/>
              <a:buChar char="•"/>
            </a:pPr>
            <a:endParaRPr lang="ru-RU" dirty="0" smtClean="0">
              <a:solidFill>
                <a:schemeClr val="bg1"/>
              </a:solidFill>
            </a:endParaRPr>
          </a:p>
          <a:p>
            <a:pPr marL="457200" indent="-457200"/>
            <a:endParaRPr lang="ru-RU" dirty="0">
              <a:solidFill>
                <a:schemeClr val="bg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1268760"/>
            <a:ext cx="6552728" cy="4031873"/>
          </a:xfrm>
          <a:prstGeom prst="rect">
            <a:avLst/>
          </a:prstGeom>
        </p:spPr>
        <p:txBody>
          <a:bodyPr wrap="square">
            <a:spAutoFit/>
          </a:bodyPr>
          <a:lstStyle/>
          <a:p>
            <a:pPr algn="ctr"/>
            <a:r>
              <a:rPr lang="ru-RU" sz="3200" b="1" dirty="0" smtClean="0">
                <a:solidFill>
                  <a:schemeClr val="bg1"/>
                </a:solidFill>
                <a:latin typeface="Comic Sans MS" pitchFamily="66" charset="0"/>
              </a:rPr>
              <a:t>Общий вывод</a:t>
            </a:r>
          </a:p>
          <a:p>
            <a:pPr algn="ctr"/>
            <a:endParaRPr lang="ru-RU" sz="3200" b="1" dirty="0" smtClean="0">
              <a:solidFill>
                <a:schemeClr val="bg1"/>
              </a:solidFill>
              <a:latin typeface="Comic Sans MS" pitchFamily="66" charset="0"/>
            </a:endParaRPr>
          </a:p>
          <a:p>
            <a:pPr algn="just"/>
            <a:r>
              <a:rPr lang="ru-RU" sz="2400" dirty="0" smtClean="0">
                <a:solidFill>
                  <a:schemeClr val="bg1"/>
                </a:solidFill>
                <a:latin typeface="Comic Sans MS" pitchFamily="66" charset="0"/>
              </a:rPr>
              <a:t>	Русские народные сказки предоставляют нам огромное пространство для исследований и новых неожиданных открытий. Это увлекательный и интересный процесс, ведь сказки – это хранители огромного объема информации о русском народе, его обычаях, верованиях, идеях.</a:t>
            </a:r>
            <a:endParaRPr lang="ru-RU" sz="2400"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484784"/>
            <a:ext cx="8229600" cy="3672408"/>
          </a:xfrm>
        </p:spPr>
        <p:txBody>
          <a:bodyPr>
            <a:normAutofit/>
          </a:bodyPr>
          <a:lstStyle/>
          <a:p>
            <a:pPr algn="ctr"/>
            <a:r>
              <a:rPr lang="ru-RU" sz="4900" b="1" dirty="0" smtClean="0">
                <a:blipFill>
                  <a:blip r:embed="rId2"/>
                  <a:tile tx="0" ty="0" sx="100000" sy="100000" flip="none" algn="tl"/>
                </a:blipFill>
                <a:latin typeface="Comic Sans MS" pitchFamily="66" charset="0"/>
              </a:rPr>
              <a:t>Спасибо за внимание!</a:t>
            </a:r>
            <a:br>
              <a:rPr lang="ru-RU" sz="4900" b="1" dirty="0" smtClean="0">
                <a:blipFill>
                  <a:blip r:embed="rId2"/>
                  <a:tile tx="0" ty="0" sx="100000" sy="100000" flip="none" algn="tl"/>
                </a:blipFill>
                <a:latin typeface="Comic Sans MS" pitchFamily="66" charset="0"/>
              </a:rPr>
            </a:br>
            <a:r>
              <a:rPr lang="ru-RU" dirty="0" smtClean="0">
                <a:blipFill>
                  <a:blip r:embed="rId2"/>
                  <a:tile tx="0" ty="0" sx="100000" sy="100000" flip="none" algn="tl"/>
                </a:blipFill>
              </a:rPr>
              <a:t/>
            </a:r>
            <a:br>
              <a:rPr lang="ru-RU" dirty="0" smtClean="0">
                <a:blipFill>
                  <a:blip r:embed="rId2"/>
                  <a:tile tx="0" ty="0" sx="100000" sy="100000" flip="none" algn="tl"/>
                </a:blipFill>
              </a:rPr>
            </a:br>
            <a:endParaRPr lang="ru-RU" dirty="0">
              <a:blipFill>
                <a:blip r:embed="rId2"/>
                <a:tile tx="0" ty="0" sx="100000" sy="100000" flip="none" algn="tl"/>
              </a:blip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457200" y="5661248"/>
            <a:ext cx="8305800" cy="144016"/>
          </a:xfrm>
        </p:spPr>
        <p:txBody>
          <a:bodyPr/>
          <a:lstStyle/>
          <a:p>
            <a:endParaRPr lang="ru-RU" dirty="0"/>
          </a:p>
        </p:txBody>
      </p:sp>
      <p:sp>
        <p:nvSpPr>
          <p:cNvPr id="3" name="Заголовок 2"/>
          <p:cNvSpPr>
            <a:spLocks noGrp="1"/>
          </p:cNvSpPr>
          <p:nvPr>
            <p:ph type="ctrTitle"/>
          </p:nvPr>
        </p:nvSpPr>
        <p:spPr>
          <a:xfrm>
            <a:off x="457200" y="908720"/>
            <a:ext cx="8305800" cy="5184576"/>
          </a:xfrm>
        </p:spPr>
        <p:txBody>
          <a:bodyPr/>
          <a:lstStyle/>
          <a:p>
            <a:r>
              <a:rPr lang="ru-RU" sz="3200" b="1" u="sng" dirty="0" smtClean="0">
                <a:solidFill>
                  <a:schemeClr val="bg1"/>
                </a:solidFill>
                <a:latin typeface="Comic Sans MS" pitchFamily="66" charset="0"/>
              </a:rPr>
              <a:t>Актуальность темы: </a:t>
            </a:r>
            <a:r>
              <a:rPr lang="ru-RU" sz="2000" dirty="0" smtClean="0">
                <a:solidFill>
                  <a:schemeClr val="bg1"/>
                </a:solidFill>
                <a:latin typeface="Comic Sans MS" pitchFamily="66" charset="0"/>
              </a:rPr>
              <a:t/>
            </a:r>
            <a:br>
              <a:rPr lang="ru-RU" sz="2000" dirty="0" smtClean="0">
                <a:solidFill>
                  <a:schemeClr val="bg1"/>
                </a:solidFill>
                <a:latin typeface="Comic Sans MS" pitchFamily="66" charset="0"/>
              </a:rPr>
            </a:br>
            <a:r>
              <a:rPr lang="ru-RU" sz="2400" dirty="0" smtClean="0">
                <a:solidFill>
                  <a:schemeClr val="bg1"/>
                </a:solidFill>
                <a:latin typeface="Comic Sans MS" pitchFamily="66" charset="0"/>
              </a:rPr>
              <a:t>русские народные сказки – неисчерпаемый источник мудрости. Здесь каждый образ, каждый герой и сюжет, каждое число – это особый символ сказки, особый ключ, который помогает подобраться ближе к разгадке глубокого смысла сказочного произведения. </a:t>
            </a:r>
            <a:br>
              <a:rPr lang="ru-RU" sz="2400" dirty="0" smtClean="0">
                <a:solidFill>
                  <a:schemeClr val="bg1"/>
                </a:solidFill>
                <a:latin typeface="Comic Sans MS" pitchFamily="66" charset="0"/>
              </a:rPr>
            </a:br>
            <a:r>
              <a:rPr lang="ru-RU" sz="2000" dirty="0" smtClean="0">
                <a:solidFill>
                  <a:schemeClr val="bg1"/>
                </a:solidFill>
                <a:latin typeface="Comic Sans MS" pitchFamily="66" charset="0"/>
              </a:rPr>
              <a:t/>
            </a:r>
            <a:br>
              <a:rPr lang="ru-RU" sz="2000" dirty="0" smtClean="0">
                <a:solidFill>
                  <a:schemeClr val="bg1"/>
                </a:solidFill>
                <a:latin typeface="Comic Sans MS" pitchFamily="66" charset="0"/>
              </a:rPr>
            </a:br>
            <a:r>
              <a:rPr lang="ru-RU" sz="2000" dirty="0" smtClean="0">
                <a:solidFill>
                  <a:schemeClr val="bg1"/>
                </a:solidFill>
                <a:latin typeface="Comic Sans MS" pitchFamily="66" charset="0"/>
              </a:rPr>
              <a:t/>
            </a:r>
            <a:br>
              <a:rPr lang="ru-RU" sz="2000" dirty="0" smtClean="0">
                <a:solidFill>
                  <a:schemeClr val="bg1"/>
                </a:solidFill>
                <a:latin typeface="Comic Sans MS" pitchFamily="66" charset="0"/>
              </a:rPr>
            </a:br>
            <a:r>
              <a:rPr lang="ru-RU" sz="2000" dirty="0" smtClean="0">
                <a:solidFill>
                  <a:schemeClr val="bg1"/>
                </a:solidFill>
                <a:latin typeface="Comic Sans MS" pitchFamily="66" charset="0"/>
              </a:rPr>
              <a:t/>
            </a:r>
            <a:br>
              <a:rPr lang="ru-RU" sz="2000" dirty="0" smtClean="0">
                <a:solidFill>
                  <a:schemeClr val="bg1"/>
                </a:solidFill>
                <a:latin typeface="Comic Sans MS" pitchFamily="66" charset="0"/>
              </a:rPr>
            </a:br>
            <a:r>
              <a:rPr lang="ru-RU" sz="2000" dirty="0" smtClean="0">
                <a:solidFill>
                  <a:schemeClr val="bg1"/>
                </a:solidFill>
                <a:latin typeface="Comic Sans MS" pitchFamily="66" charset="0"/>
              </a:rPr>
              <a:t/>
            </a:r>
            <a:br>
              <a:rPr lang="ru-RU" sz="2000" dirty="0" smtClean="0">
                <a:solidFill>
                  <a:schemeClr val="bg1"/>
                </a:solidFill>
                <a:latin typeface="Comic Sans MS" pitchFamily="66" charset="0"/>
              </a:rPr>
            </a:br>
            <a:r>
              <a:rPr lang="ru-RU" sz="3200" b="1" u="sng" dirty="0" smtClean="0">
                <a:solidFill>
                  <a:schemeClr val="bg1"/>
                </a:solidFill>
                <a:latin typeface="Comic Sans MS" pitchFamily="66" charset="0"/>
              </a:rPr>
              <a:t>Цели данной работы: </a:t>
            </a:r>
            <a:r>
              <a:rPr lang="ru-RU" sz="2000" dirty="0" smtClean="0">
                <a:solidFill>
                  <a:schemeClr val="bg1"/>
                </a:solidFill>
                <a:latin typeface="Comic Sans MS" pitchFamily="66" charset="0"/>
              </a:rPr>
              <a:t/>
            </a:r>
            <a:br>
              <a:rPr lang="ru-RU" sz="2000" dirty="0" smtClean="0">
                <a:solidFill>
                  <a:schemeClr val="bg1"/>
                </a:solidFill>
                <a:latin typeface="Comic Sans MS" pitchFamily="66" charset="0"/>
              </a:rPr>
            </a:br>
            <a:r>
              <a:rPr lang="ru-RU" sz="2400" dirty="0" smtClean="0">
                <a:solidFill>
                  <a:schemeClr val="bg1"/>
                </a:solidFill>
                <a:latin typeface="Comic Sans MS" pitchFamily="66" charset="0"/>
              </a:rPr>
              <a:t>- исследовать множество версий происхождения слова «Кощей»;</a:t>
            </a:r>
            <a:br>
              <a:rPr lang="ru-RU" sz="2400" dirty="0" smtClean="0">
                <a:solidFill>
                  <a:schemeClr val="bg1"/>
                </a:solidFill>
                <a:latin typeface="Comic Sans MS" pitchFamily="66" charset="0"/>
              </a:rPr>
            </a:br>
            <a:r>
              <a:rPr lang="ru-RU" sz="2400" dirty="0" smtClean="0">
                <a:solidFill>
                  <a:schemeClr val="bg1"/>
                </a:solidFill>
                <a:latin typeface="Comic Sans MS" pitchFamily="66" charset="0"/>
              </a:rPr>
              <a:t>-  раскрыть значение образа этого сказочного героя ;</a:t>
            </a:r>
            <a:br>
              <a:rPr lang="ru-RU" sz="2400" dirty="0" smtClean="0">
                <a:solidFill>
                  <a:schemeClr val="bg1"/>
                </a:solidFill>
                <a:latin typeface="Comic Sans MS" pitchFamily="66" charset="0"/>
              </a:rPr>
            </a:br>
            <a:r>
              <a:rPr lang="ru-RU" sz="2400" dirty="0" smtClean="0">
                <a:solidFill>
                  <a:schemeClr val="bg1"/>
                </a:solidFill>
                <a:latin typeface="Comic Sans MS" pitchFamily="66" charset="0"/>
              </a:rPr>
              <a:t>- проследить трансформацию образа  через разные сказки.</a:t>
            </a:r>
            <a:endParaRPr lang="ru-RU" sz="2400"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124744"/>
            <a:ext cx="5770984" cy="4680520"/>
          </a:xfrm>
        </p:spPr>
        <p:txBody>
          <a:bodyPr>
            <a:noAutofit/>
          </a:bodyPr>
          <a:lstStyle/>
          <a:p>
            <a:pPr algn="ctr"/>
            <a:r>
              <a:rPr lang="ru-RU" sz="2800" b="1" dirty="0" smtClean="0">
                <a:ln w="900" cmpd="sng">
                  <a:solidFill>
                    <a:schemeClr val="accent1">
                      <a:satMod val="190000"/>
                      <a:alpha val="55000"/>
                    </a:schemeClr>
                  </a:solidFill>
                  <a:prstDash val="solid"/>
                </a:ln>
                <a:solidFill>
                  <a:schemeClr val="bg1"/>
                </a:solidFill>
                <a:effectLst>
                  <a:innerShdw blurRad="101600" dist="76200" dir="5400000">
                    <a:schemeClr val="accent1">
                      <a:satMod val="190000"/>
                      <a:tint val="100000"/>
                      <a:alpha val="74000"/>
                    </a:schemeClr>
                  </a:innerShdw>
                </a:effectLst>
                <a:latin typeface="Comic Sans MS" pitchFamily="66" charset="0"/>
                <a:cs typeface="AngsanaUPC" pitchFamily="18" charset="-34"/>
              </a:rPr>
              <a:t>«Этимологический словарь» -</a:t>
            </a:r>
            <a:br>
              <a:rPr lang="ru-RU" sz="2800" b="1" dirty="0" smtClean="0">
                <a:ln w="900" cmpd="sng">
                  <a:solidFill>
                    <a:schemeClr val="accent1">
                      <a:satMod val="190000"/>
                      <a:alpha val="55000"/>
                    </a:schemeClr>
                  </a:solidFill>
                  <a:prstDash val="solid"/>
                </a:ln>
                <a:solidFill>
                  <a:schemeClr val="bg1"/>
                </a:solidFill>
                <a:effectLst>
                  <a:innerShdw blurRad="101600" dist="76200" dir="5400000">
                    <a:schemeClr val="accent1">
                      <a:satMod val="190000"/>
                      <a:tint val="100000"/>
                      <a:alpha val="74000"/>
                    </a:schemeClr>
                  </a:innerShdw>
                </a:effectLst>
                <a:latin typeface="Comic Sans MS" pitchFamily="66" charset="0"/>
                <a:cs typeface="AngsanaUPC" pitchFamily="18" charset="-34"/>
              </a:rPr>
            </a:br>
            <a:r>
              <a:rPr lang="ru-RU" sz="2400" b="1" dirty="0" smtClean="0">
                <a:ln w="900" cmpd="sng">
                  <a:solidFill>
                    <a:schemeClr val="accent1">
                      <a:satMod val="190000"/>
                      <a:alpha val="55000"/>
                    </a:schemeClr>
                  </a:solidFill>
                  <a:prstDash val="solid"/>
                </a:ln>
                <a:solidFill>
                  <a:schemeClr val="bg1"/>
                </a:solidFill>
                <a:effectLst>
                  <a:innerShdw blurRad="101600" dist="76200" dir="5400000">
                    <a:schemeClr val="accent1">
                      <a:satMod val="190000"/>
                      <a:tint val="100000"/>
                      <a:alpha val="74000"/>
                    </a:schemeClr>
                  </a:innerShdw>
                </a:effectLst>
                <a:latin typeface="Comic Sans MS" pitchFamily="66" charset="0"/>
                <a:cs typeface="AngsanaUPC" pitchFamily="18" charset="-34"/>
              </a:rPr>
              <a:t/>
            </a:r>
            <a:br>
              <a:rPr lang="ru-RU" sz="2400" b="1" dirty="0" smtClean="0">
                <a:ln w="900" cmpd="sng">
                  <a:solidFill>
                    <a:schemeClr val="accent1">
                      <a:satMod val="190000"/>
                      <a:alpha val="55000"/>
                    </a:schemeClr>
                  </a:solidFill>
                  <a:prstDash val="solid"/>
                </a:ln>
                <a:solidFill>
                  <a:schemeClr val="bg1"/>
                </a:solidFill>
                <a:effectLst>
                  <a:innerShdw blurRad="101600" dist="76200" dir="5400000">
                    <a:schemeClr val="accent1">
                      <a:satMod val="190000"/>
                      <a:tint val="100000"/>
                      <a:alpha val="74000"/>
                    </a:schemeClr>
                  </a:innerShdw>
                </a:effectLst>
                <a:latin typeface="Comic Sans MS" pitchFamily="66" charset="0"/>
                <a:cs typeface="AngsanaUPC" pitchFamily="18" charset="-34"/>
              </a:rPr>
            </a:br>
            <a:r>
              <a:rPr lang="ru-RU" sz="2400" b="1" dirty="0" smtClean="0">
                <a:ln w="900" cmpd="sng">
                  <a:solidFill>
                    <a:schemeClr val="accent1">
                      <a:satMod val="190000"/>
                      <a:alpha val="55000"/>
                    </a:schemeClr>
                  </a:solidFill>
                  <a:prstDash val="solid"/>
                </a:ln>
                <a:solidFill>
                  <a:schemeClr val="bg1"/>
                </a:solidFill>
                <a:effectLst>
                  <a:innerShdw blurRad="101600" dist="76200" dir="5400000">
                    <a:schemeClr val="accent1">
                      <a:satMod val="190000"/>
                      <a:tint val="100000"/>
                      <a:alpha val="74000"/>
                    </a:schemeClr>
                  </a:innerShdw>
                </a:effectLst>
                <a:latin typeface="Comic Sans MS" pitchFamily="66" charset="0"/>
                <a:cs typeface="AngsanaUPC" pitchFamily="18" charset="-34"/>
              </a:rPr>
              <a:t> «Кощей» от слова «кость» с помощью суффикса –ей (как в слове богатей). </a:t>
            </a:r>
            <a:br>
              <a:rPr lang="ru-RU" sz="2400" b="1" dirty="0" smtClean="0">
                <a:ln w="900" cmpd="sng">
                  <a:solidFill>
                    <a:schemeClr val="accent1">
                      <a:satMod val="190000"/>
                      <a:alpha val="55000"/>
                    </a:schemeClr>
                  </a:solidFill>
                  <a:prstDash val="solid"/>
                </a:ln>
                <a:solidFill>
                  <a:schemeClr val="bg1"/>
                </a:solidFill>
                <a:effectLst>
                  <a:innerShdw blurRad="101600" dist="76200" dir="5400000">
                    <a:schemeClr val="accent1">
                      <a:satMod val="190000"/>
                      <a:tint val="100000"/>
                      <a:alpha val="74000"/>
                    </a:schemeClr>
                  </a:innerShdw>
                </a:effectLst>
                <a:latin typeface="Comic Sans MS" pitchFamily="66" charset="0"/>
                <a:cs typeface="AngsanaUPC" pitchFamily="18" charset="-34"/>
              </a:rPr>
            </a:br>
            <a:r>
              <a:rPr lang="ru-RU" sz="2400" b="1" dirty="0" smtClean="0">
                <a:ln w="900" cmpd="sng">
                  <a:solidFill>
                    <a:schemeClr val="accent1">
                      <a:satMod val="190000"/>
                      <a:alpha val="55000"/>
                    </a:schemeClr>
                  </a:solidFill>
                  <a:prstDash val="solid"/>
                </a:ln>
                <a:solidFill>
                  <a:schemeClr val="bg1"/>
                </a:solidFill>
                <a:effectLst>
                  <a:innerShdw blurRad="101600" dist="76200" dir="5400000">
                    <a:schemeClr val="accent1">
                      <a:satMod val="190000"/>
                      <a:tint val="100000"/>
                      <a:alpha val="74000"/>
                    </a:schemeClr>
                  </a:innerShdw>
                </a:effectLst>
                <a:latin typeface="Comic Sans MS" pitchFamily="66" charset="0"/>
                <a:cs typeface="AngsanaUPC" pitchFamily="18" charset="-34"/>
              </a:rPr>
              <a:t>Само слово кость имеет соответствие в латинском языке: </a:t>
            </a:r>
            <a:r>
              <a:rPr lang="ru-RU" sz="2400" b="1" dirty="0" err="1" smtClean="0">
                <a:ln w="900" cmpd="sng">
                  <a:solidFill>
                    <a:schemeClr val="accent1">
                      <a:satMod val="190000"/>
                      <a:alpha val="55000"/>
                    </a:schemeClr>
                  </a:solidFill>
                  <a:prstDash val="solid"/>
                </a:ln>
                <a:solidFill>
                  <a:schemeClr val="bg1"/>
                </a:solidFill>
                <a:effectLst>
                  <a:innerShdw blurRad="101600" dist="76200" dir="5400000">
                    <a:schemeClr val="accent1">
                      <a:satMod val="190000"/>
                      <a:tint val="100000"/>
                      <a:alpha val="74000"/>
                    </a:schemeClr>
                  </a:innerShdw>
                </a:effectLst>
                <a:latin typeface="Comic Sans MS" pitchFamily="66" charset="0"/>
                <a:cs typeface="AngsanaUPC" pitchFamily="18" charset="-34"/>
              </a:rPr>
              <a:t>costa</a:t>
            </a:r>
            <a:r>
              <a:rPr lang="ru-RU" sz="2400" b="1" dirty="0" smtClean="0">
                <a:ln w="900" cmpd="sng">
                  <a:solidFill>
                    <a:schemeClr val="accent1">
                      <a:satMod val="190000"/>
                      <a:alpha val="55000"/>
                    </a:schemeClr>
                  </a:solidFill>
                  <a:prstDash val="solid"/>
                </a:ln>
                <a:solidFill>
                  <a:schemeClr val="bg1"/>
                </a:solidFill>
                <a:effectLst>
                  <a:innerShdw blurRad="101600" dist="76200" dir="5400000">
                    <a:schemeClr val="accent1">
                      <a:satMod val="190000"/>
                      <a:tint val="100000"/>
                      <a:alpha val="74000"/>
                    </a:schemeClr>
                  </a:innerShdw>
                </a:effectLst>
                <a:latin typeface="Comic Sans MS" pitchFamily="66" charset="0"/>
                <a:cs typeface="AngsanaUPC" pitchFamily="18" charset="-34"/>
              </a:rPr>
              <a:t> – ребро. </a:t>
            </a:r>
            <a:br>
              <a:rPr lang="ru-RU" sz="2400" b="1" dirty="0" smtClean="0">
                <a:ln w="900" cmpd="sng">
                  <a:solidFill>
                    <a:schemeClr val="accent1">
                      <a:satMod val="190000"/>
                      <a:alpha val="55000"/>
                    </a:schemeClr>
                  </a:solidFill>
                  <a:prstDash val="solid"/>
                </a:ln>
                <a:solidFill>
                  <a:schemeClr val="bg1"/>
                </a:solidFill>
                <a:effectLst>
                  <a:innerShdw blurRad="101600" dist="76200" dir="5400000">
                    <a:schemeClr val="accent1">
                      <a:satMod val="190000"/>
                      <a:tint val="100000"/>
                      <a:alpha val="74000"/>
                    </a:schemeClr>
                  </a:innerShdw>
                </a:effectLst>
                <a:latin typeface="Comic Sans MS" pitchFamily="66" charset="0"/>
                <a:cs typeface="AngsanaUPC" pitchFamily="18" charset="-34"/>
              </a:rPr>
            </a:br>
            <a:r>
              <a:rPr lang="ru-RU" sz="2400" b="1" dirty="0" smtClean="0">
                <a:ln w="900" cmpd="sng">
                  <a:solidFill>
                    <a:schemeClr val="accent1">
                      <a:satMod val="190000"/>
                      <a:alpha val="55000"/>
                    </a:schemeClr>
                  </a:solidFill>
                  <a:prstDash val="solid"/>
                </a:ln>
                <a:solidFill>
                  <a:schemeClr val="bg1"/>
                </a:solidFill>
                <a:effectLst>
                  <a:innerShdw blurRad="101600" dist="76200" dir="5400000">
                    <a:schemeClr val="accent1">
                      <a:satMod val="190000"/>
                      <a:tint val="100000"/>
                      <a:alpha val="74000"/>
                    </a:schemeClr>
                  </a:innerShdw>
                </a:effectLst>
                <a:latin typeface="Comic Sans MS" pitchFamily="66" charset="0"/>
                <a:cs typeface="AngsanaUPC" pitchFamily="18" charset="-34"/>
              </a:rPr>
              <a:t/>
            </a:r>
            <a:br>
              <a:rPr lang="ru-RU" sz="2400" b="1" dirty="0" smtClean="0">
                <a:ln w="900" cmpd="sng">
                  <a:solidFill>
                    <a:schemeClr val="accent1">
                      <a:satMod val="190000"/>
                      <a:alpha val="55000"/>
                    </a:schemeClr>
                  </a:solidFill>
                  <a:prstDash val="solid"/>
                </a:ln>
                <a:solidFill>
                  <a:schemeClr val="bg1"/>
                </a:solidFill>
                <a:effectLst>
                  <a:innerShdw blurRad="101600" dist="76200" dir="5400000">
                    <a:schemeClr val="accent1">
                      <a:satMod val="190000"/>
                      <a:tint val="100000"/>
                      <a:alpha val="74000"/>
                    </a:schemeClr>
                  </a:innerShdw>
                </a:effectLst>
                <a:latin typeface="Comic Sans MS" pitchFamily="66" charset="0"/>
                <a:cs typeface="AngsanaUPC" pitchFamily="18" charset="-34"/>
              </a:rPr>
            </a:br>
            <a:r>
              <a:rPr lang="ru-RU" sz="2400" b="1" dirty="0" smtClean="0">
                <a:ln w="900" cmpd="sng">
                  <a:solidFill>
                    <a:schemeClr val="accent1">
                      <a:satMod val="190000"/>
                      <a:alpha val="55000"/>
                    </a:schemeClr>
                  </a:solidFill>
                  <a:prstDash val="solid"/>
                </a:ln>
                <a:solidFill>
                  <a:schemeClr val="bg1"/>
                </a:solidFill>
                <a:effectLst>
                  <a:innerShdw blurRad="101600" dist="76200" dir="5400000">
                    <a:schemeClr val="accent1">
                      <a:satMod val="190000"/>
                      <a:tint val="100000"/>
                      <a:alpha val="74000"/>
                    </a:schemeClr>
                  </a:innerShdw>
                </a:effectLst>
                <a:latin typeface="Comic Sans MS" pitchFamily="66" charset="0"/>
                <a:cs typeface="AngsanaUPC" pitchFamily="18" charset="-34"/>
              </a:rPr>
              <a:t>В народном сознании имя Кощея также ассоциируется со словом «кость» – отсюда истоки представлений о его крайней худобе, которая сочетается со злобой и жадностью.</a:t>
            </a:r>
            <a:endParaRPr lang="ru-RU" sz="2400" b="1" dirty="0">
              <a:solidFill>
                <a:schemeClr val="bg1"/>
              </a:solidFill>
              <a:latin typeface="Comic Sans MS" pitchFamily="66" charset="0"/>
            </a:endParaRPr>
          </a:p>
        </p:txBody>
      </p:sp>
      <p:pic>
        <p:nvPicPr>
          <p:cNvPr id="4" name="Содержимое 3" descr="image050.jpg"/>
          <p:cNvPicPr>
            <a:picLocks noGrp="1" noChangeAspect="1"/>
          </p:cNvPicPr>
          <p:nvPr>
            <p:ph idx="1"/>
          </p:nvPr>
        </p:nvPicPr>
        <p:blipFill>
          <a:blip r:embed="rId2" cstate="print"/>
          <a:stretch>
            <a:fillRect/>
          </a:stretch>
        </p:blipFill>
        <p:spPr>
          <a:xfrm>
            <a:off x="6732240" y="1052736"/>
            <a:ext cx="1938908" cy="461974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42.jpg"/>
          <p:cNvPicPr>
            <a:picLocks noGrp="1" noChangeAspect="1"/>
          </p:cNvPicPr>
          <p:nvPr>
            <p:ph idx="1"/>
          </p:nvPr>
        </p:nvPicPr>
        <p:blipFill>
          <a:blip r:embed="rId2" cstate="print"/>
          <a:stretch>
            <a:fillRect/>
          </a:stretch>
        </p:blipFill>
        <p:spPr>
          <a:xfrm>
            <a:off x="5436096" y="1052736"/>
            <a:ext cx="3313631" cy="4392488"/>
          </a:xfrm>
        </p:spPr>
      </p:pic>
      <p:sp>
        <p:nvSpPr>
          <p:cNvPr id="3" name="Заголовок 2"/>
          <p:cNvSpPr>
            <a:spLocks noGrp="1"/>
          </p:cNvSpPr>
          <p:nvPr>
            <p:ph type="title"/>
          </p:nvPr>
        </p:nvSpPr>
        <p:spPr>
          <a:xfrm>
            <a:off x="457200" y="152400"/>
            <a:ext cx="4906888" cy="5436840"/>
          </a:xfrm>
        </p:spPr>
        <p:txBody>
          <a:bodyPr>
            <a:normAutofit/>
          </a:bodyPr>
          <a:lstStyle/>
          <a:p>
            <a:pPr algn="ctr">
              <a:lnSpc>
                <a:spcPct val="150000"/>
              </a:lnSpc>
            </a:pPr>
            <a:r>
              <a:rPr lang="ru-RU" sz="3600" b="1" dirty="0" smtClean="0">
                <a:solidFill>
                  <a:schemeClr val="bg1"/>
                </a:solidFill>
                <a:latin typeface="Comic Sans MS" pitchFamily="66" charset="0"/>
              </a:rPr>
              <a:t>«Толковый словарь» </a:t>
            </a:r>
            <a:r>
              <a:rPr lang="ru-RU" sz="1800" dirty="0" smtClean="0">
                <a:solidFill>
                  <a:schemeClr val="bg1"/>
                </a:solidFill>
                <a:latin typeface="Comic Sans MS" pitchFamily="66" charset="0"/>
              </a:rPr>
              <a:t/>
            </a:r>
            <a:br>
              <a:rPr lang="ru-RU" sz="1800" dirty="0" smtClean="0">
                <a:solidFill>
                  <a:schemeClr val="bg1"/>
                </a:solidFill>
                <a:latin typeface="Comic Sans MS" pitchFamily="66" charset="0"/>
              </a:rPr>
            </a:br>
            <a:r>
              <a:rPr lang="ru-RU" sz="1800" dirty="0" smtClean="0">
                <a:solidFill>
                  <a:schemeClr val="bg1"/>
                </a:solidFill>
                <a:latin typeface="Comic Sans MS" pitchFamily="66" charset="0"/>
              </a:rPr>
              <a:t/>
            </a:r>
            <a:br>
              <a:rPr lang="ru-RU" sz="1800" dirty="0" smtClean="0">
                <a:solidFill>
                  <a:schemeClr val="bg1"/>
                </a:solidFill>
                <a:latin typeface="Comic Sans MS" pitchFamily="66" charset="0"/>
              </a:rPr>
            </a:br>
            <a:r>
              <a:rPr lang="ru-RU" sz="2700" b="1" dirty="0" err="1" smtClean="0">
                <a:solidFill>
                  <a:schemeClr val="bg1"/>
                </a:solidFill>
                <a:latin typeface="Comic Sans MS" pitchFamily="66" charset="0"/>
              </a:rPr>
              <a:t>Кащей</a:t>
            </a:r>
            <a:r>
              <a:rPr lang="ru-RU" sz="2700" b="1" dirty="0" smtClean="0">
                <a:solidFill>
                  <a:schemeClr val="bg1"/>
                </a:solidFill>
                <a:latin typeface="Comic Sans MS" pitchFamily="66" charset="0"/>
              </a:rPr>
              <a:t>, Кощей</a:t>
            </a:r>
            <a:r>
              <a:rPr lang="ru-RU" sz="2000" dirty="0" smtClean="0">
                <a:solidFill>
                  <a:schemeClr val="bg1"/>
                </a:solidFill>
                <a:latin typeface="Comic Sans MS" pitchFamily="66" charset="0"/>
              </a:rPr>
              <a:t>.</a:t>
            </a:r>
            <a:br>
              <a:rPr lang="ru-RU" sz="2000" dirty="0" smtClean="0">
                <a:solidFill>
                  <a:schemeClr val="bg1"/>
                </a:solidFill>
                <a:latin typeface="Comic Sans MS" pitchFamily="66" charset="0"/>
              </a:rPr>
            </a:br>
            <a:r>
              <a:rPr lang="ru-RU" sz="2000" dirty="0" smtClean="0">
                <a:solidFill>
                  <a:schemeClr val="bg1"/>
                </a:solidFill>
                <a:latin typeface="Comic Sans MS" pitchFamily="66" charset="0"/>
              </a:rPr>
              <a:t>1. В восточнославянской мифологии: богатый злой чародей, способный к различным перевоплощениям, скрывающий тайну своего бессмертия. </a:t>
            </a:r>
            <a:br>
              <a:rPr lang="ru-RU" sz="2000" dirty="0" smtClean="0">
                <a:solidFill>
                  <a:schemeClr val="bg1"/>
                </a:solidFill>
                <a:latin typeface="Comic Sans MS" pitchFamily="66" charset="0"/>
              </a:rPr>
            </a:br>
            <a:r>
              <a:rPr lang="ru-RU" sz="2000" dirty="0" smtClean="0">
                <a:solidFill>
                  <a:schemeClr val="bg1"/>
                </a:solidFill>
                <a:latin typeface="Comic Sans MS" pitchFamily="66" charset="0"/>
              </a:rPr>
              <a:t>2. Шутливое. О тощем высоком человеке. </a:t>
            </a:r>
            <a:br>
              <a:rPr lang="ru-RU" sz="2000" dirty="0" smtClean="0">
                <a:solidFill>
                  <a:schemeClr val="bg1"/>
                </a:solidFill>
                <a:latin typeface="Comic Sans MS" pitchFamily="66" charset="0"/>
              </a:rPr>
            </a:br>
            <a:r>
              <a:rPr lang="ru-RU" sz="2000" dirty="0" smtClean="0">
                <a:solidFill>
                  <a:schemeClr val="bg1"/>
                </a:solidFill>
                <a:latin typeface="Comic Sans MS" pitchFamily="66" charset="0"/>
              </a:rPr>
              <a:t>3. Разговорное. О скупом человеке, скряге.</a:t>
            </a:r>
            <a:endParaRPr lang="ru-RU" sz="2000"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620688"/>
            <a:ext cx="4402832" cy="4536504"/>
          </a:xfrm>
        </p:spPr>
        <p:txBody>
          <a:bodyPr>
            <a:normAutofit/>
          </a:bodyPr>
          <a:lstStyle/>
          <a:p>
            <a:pPr algn="ctr">
              <a:lnSpc>
                <a:spcPct val="150000"/>
              </a:lnSpc>
            </a:pPr>
            <a:r>
              <a:rPr lang="ru-RU" sz="2800" b="1" u="sng" dirty="0" smtClean="0">
                <a:solidFill>
                  <a:schemeClr val="bg1"/>
                </a:solidFill>
                <a:latin typeface="Comic Sans MS" pitchFamily="66" charset="0"/>
              </a:rPr>
              <a:t>Словарь С.И. Ожегова </a:t>
            </a:r>
            <a:r>
              <a:rPr lang="ru-RU" sz="2000" dirty="0" smtClean="0">
                <a:solidFill>
                  <a:schemeClr val="bg1"/>
                </a:solidFill>
                <a:latin typeface="Comic Sans MS" pitchFamily="66" charset="0"/>
              </a:rPr>
              <a:t/>
            </a:r>
            <a:br>
              <a:rPr lang="ru-RU" sz="2000" dirty="0" smtClean="0">
                <a:solidFill>
                  <a:schemeClr val="bg1"/>
                </a:solidFill>
                <a:latin typeface="Comic Sans MS" pitchFamily="66" charset="0"/>
              </a:rPr>
            </a:br>
            <a:r>
              <a:rPr lang="ru-RU" sz="2000" dirty="0" smtClean="0">
                <a:solidFill>
                  <a:schemeClr val="bg1"/>
                </a:solidFill>
                <a:latin typeface="Comic Sans MS" pitchFamily="66" charset="0"/>
              </a:rPr>
              <a:t/>
            </a:r>
            <a:br>
              <a:rPr lang="ru-RU" sz="2000" dirty="0" smtClean="0">
                <a:solidFill>
                  <a:schemeClr val="bg1"/>
                </a:solidFill>
                <a:latin typeface="Comic Sans MS" pitchFamily="66" charset="0"/>
              </a:rPr>
            </a:br>
            <a:r>
              <a:rPr lang="ru-RU" sz="2000" dirty="0" smtClean="0">
                <a:solidFill>
                  <a:schemeClr val="bg1"/>
                </a:solidFill>
                <a:latin typeface="Comic Sans MS" pitchFamily="66" charset="0"/>
              </a:rPr>
              <a:t> 1</a:t>
            </a:r>
            <a:r>
              <a:rPr lang="ru-RU" sz="2000" u="sng" dirty="0" smtClean="0">
                <a:solidFill>
                  <a:schemeClr val="bg1"/>
                </a:solidFill>
                <a:latin typeface="Comic Sans MS" pitchFamily="66" charset="0"/>
              </a:rPr>
              <a:t>. В русских народных сказках: </a:t>
            </a:r>
            <a:r>
              <a:rPr lang="ru-RU" sz="2000" dirty="0" smtClean="0">
                <a:solidFill>
                  <a:schemeClr val="bg1"/>
                </a:solidFill>
                <a:latin typeface="Comic Sans MS" pitchFamily="66" charset="0"/>
              </a:rPr>
              <a:t>мифическое существо в образе старика, обладателя сокровищ и тайны долговечности. </a:t>
            </a:r>
            <a:br>
              <a:rPr lang="ru-RU" sz="2000" dirty="0" smtClean="0">
                <a:solidFill>
                  <a:schemeClr val="bg1"/>
                </a:solidFill>
                <a:latin typeface="Comic Sans MS" pitchFamily="66" charset="0"/>
              </a:rPr>
            </a:br>
            <a:r>
              <a:rPr lang="ru-RU" sz="2000" dirty="0" smtClean="0">
                <a:solidFill>
                  <a:schemeClr val="bg1"/>
                </a:solidFill>
                <a:latin typeface="Comic Sans MS" pitchFamily="66" charset="0"/>
              </a:rPr>
              <a:t>2. </a:t>
            </a:r>
            <a:r>
              <a:rPr lang="ru-RU" sz="2000" u="sng" dirty="0" smtClean="0">
                <a:solidFill>
                  <a:schemeClr val="bg1"/>
                </a:solidFill>
                <a:latin typeface="Comic Sans MS" pitchFamily="66" charset="0"/>
              </a:rPr>
              <a:t>Переносное. </a:t>
            </a:r>
            <a:r>
              <a:rPr lang="ru-RU" sz="2000" dirty="0" smtClean="0">
                <a:solidFill>
                  <a:schemeClr val="bg1"/>
                </a:solidFill>
                <a:latin typeface="Comic Sans MS" pitchFamily="66" charset="0"/>
              </a:rPr>
              <a:t>О тощем и высоком человеке, чаще старике, а также о скряге (разговорное).</a:t>
            </a:r>
            <a:endParaRPr lang="ru-RU" sz="2000" dirty="0">
              <a:solidFill>
                <a:schemeClr val="bg1"/>
              </a:solidFill>
              <a:latin typeface="Comic Sans MS" pitchFamily="66" charset="0"/>
            </a:endParaRPr>
          </a:p>
        </p:txBody>
      </p:sp>
      <p:pic>
        <p:nvPicPr>
          <p:cNvPr id="6" name="Содержимое 5" descr="img45.jpg"/>
          <p:cNvPicPr>
            <a:picLocks noGrp="1" noChangeAspect="1"/>
          </p:cNvPicPr>
          <p:nvPr>
            <p:ph idx="1"/>
          </p:nvPr>
        </p:nvPicPr>
        <p:blipFill>
          <a:blip r:embed="rId2" cstate="print"/>
          <a:stretch>
            <a:fillRect/>
          </a:stretch>
        </p:blipFill>
        <p:spPr>
          <a:xfrm>
            <a:off x="4932040" y="764704"/>
            <a:ext cx="3744416" cy="5069359"/>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51.jpg"/>
          <p:cNvPicPr>
            <a:picLocks noGrp="1" noChangeAspect="1"/>
          </p:cNvPicPr>
          <p:nvPr>
            <p:ph idx="1"/>
          </p:nvPr>
        </p:nvPicPr>
        <p:blipFill>
          <a:blip r:embed="rId2" cstate="print"/>
          <a:stretch>
            <a:fillRect/>
          </a:stretch>
        </p:blipFill>
        <p:spPr>
          <a:xfrm>
            <a:off x="5004048" y="1052736"/>
            <a:ext cx="3816424" cy="4948014"/>
          </a:xfrm>
        </p:spPr>
      </p:pic>
      <p:sp>
        <p:nvSpPr>
          <p:cNvPr id="3" name="Заголовок 2"/>
          <p:cNvSpPr>
            <a:spLocks noGrp="1"/>
          </p:cNvSpPr>
          <p:nvPr>
            <p:ph type="title"/>
          </p:nvPr>
        </p:nvSpPr>
        <p:spPr>
          <a:xfrm>
            <a:off x="457200" y="764704"/>
            <a:ext cx="4330824" cy="4608512"/>
          </a:xfrm>
        </p:spPr>
        <p:txBody>
          <a:bodyPr>
            <a:normAutofit/>
          </a:bodyPr>
          <a:lstStyle/>
          <a:p>
            <a:pPr algn="ctr"/>
            <a:r>
              <a:rPr lang="ru-RU" sz="2800" dirty="0" smtClean="0">
                <a:solidFill>
                  <a:schemeClr val="bg1"/>
                </a:solidFill>
                <a:latin typeface="Comic Sans MS" pitchFamily="66" charset="0"/>
              </a:rPr>
              <a:t>В </a:t>
            </a:r>
            <a:r>
              <a:rPr lang="ru-RU" sz="2800" u="sng" dirty="0" smtClean="0">
                <a:solidFill>
                  <a:schemeClr val="bg1"/>
                </a:solidFill>
                <a:latin typeface="Comic Sans MS" pitchFamily="66" charset="0"/>
              </a:rPr>
              <a:t>древнерусском языке </a:t>
            </a:r>
            <a:r>
              <a:rPr lang="ru-RU" sz="2800" dirty="0" smtClean="0">
                <a:solidFill>
                  <a:schemeClr val="bg1"/>
                </a:solidFill>
                <a:latin typeface="Comic Sans MS" pitchFamily="66" charset="0"/>
              </a:rPr>
              <a:t>имелось существительное </a:t>
            </a:r>
            <a:r>
              <a:rPr lang="ru-RU" sz="2800" b="1" dirty="0" smtClean="0">
                <a:solidFill>
                  <a:schemeClr val="bg1"/>
                </a:solidFill>
                <a:latin typeface="Comic Sans MS" pitchFamily="66" charset="0"/>
              </a:rPr>
              <a:t>Кощей</a:t>
            </a:r>
            <a:r>
              <a:rPr lang="ru-RU" sz="2800" dirty="0" smtClean="0">
                <a:solidFill>
                  <a:schemeClr val="bg1"/>
                </a:solidFill>
                <a:latin typeface="Comic Sans MS" pitchFamily="66" charset="0"/>
              </a:rPr>
              <a:t> в значении </a:t>
            </a:r>
            <a:r>
              <a:rPr lang="ru-RU" sz="2800" b="1" dirty="0" smtClean="0">
                <a:solidFill>
                  <a:schemeClr val="bg1"/>
                </a:solidFill>
                <a:latin typeface="Comic Sans MS" pitchFamily="66" charset="0"/>
              </a:rPr>
              <a:t>раб, пленник</a:t>
            </a:r>
            <a:r>
              <a:rPr lang="ru-RU" sz="2800" dirty="0" smtClean="0">
                <a:solidFill>
                  <a:schemeClr val="bg1"/>
                </a:solidFill>
                <a:latin typeface="Comic Sans MS" pitchFamily="66" charset="0"/>
              </a:rPr>
              <a:t>, которое было заимствовано из </a:t>
            </a:r>
            <a:r>
              <a:rPr lang="ru-RU" sz="2800" u="sng" dirty="0" smtClean="0">
                <a:solidFill>
                  <a:schemeClr val="bg1"/>
                </a:solidFill>
                <a:latin typeface="Comic Sans MS" pitchFamily="66" charset="0"/>
              </a:rPr>
              <a:t>тюркских языков </a:t>
            </a:r>
            <a:r>
              <a:rPr lang="ru-RU" sz="2800" dirty="0" smtClean="0">
                <a:solidFill>
                  <a:schemeClr val="bg1"/>
                </a:solidFill>
                <a:latin typeface="Comic Sans MS" pitchFamily="66" charset="0"/>
              </a:rPr>
              <a:t>и по происхождению ничего общего с «бессмертным Кощеем» не имело.</a:t>
            </a:r>
            <a:endParaRPr lang="ru-RU" sz="2800"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49.jpg"/>
          <p:cNvPicPr>
            <a:picLocks noGrp="1" noChangeAspect="1"/>
          </p:cNvPicPr>
          <p:nvPr>
            <p:ph idx="1"/>
          </p:nvPr>
        </p:nvPicPr>
        <p:blipFill>
          <a:blip r:embed="rId2" cstate="print"/>
          <a:stretch>
            <a:fillRect/>
          </a:stretch>
        </p:blipFill>
        <p:spPr>
          <a:xfrm>
            <a:off x="5220072" y="836712"/>
            <a:ext cx="3711158" cy="5184576"/>
          </a:xfrm>
        </p:spPr>
      </p:pic>
      <p:sp>
        <p:nvSpPr>
          <p:cNvPr id="3" name="Заголовок 2"/>
          <p:cNvSpPr>
            <a:spLocks noGrp="1"/>
          </p:cNvSpPr>
          <p:nvPr>
            <p:ph type="title"/>
          </p:nvPr>
        </p:nvSpPr>
        <p:spPr>
          <a:xfrm>
            <a:off x="457200" y="152400"/>
            <a:ext cx="4546848" cy="5076800"/>
          </a:xfrm>
        </p:spPr>
        <p:txBody>
          <a:bodyPr>
            <a:normAutofit/>
          </a:bodyPr>
          <a:lstStyle/>
          <a:p>
            <a:pPr algn="ctr"/>
            <a:r>
              <a:rPr lang="ru-RU" sz="2800" dirty="0" smtClean="0">
                <a:solidFill>
                  <a:schemeClr val="bg1"/>
                </a:solidFill>
                <a:latin typeface="Comic Sans MS" pitchFamily="66" charset="0"/>
              </a:rPr>
              <a:t>В </a:t>
            </a:r>
            <a:r>
              <a:rPr lang="ru-RU" sz="2800" u="sng" dirty="0" smtClean="0">
                <a:solidFill>
                  <a:schemeClr val="bg1"/>
                </a:solidFill>
                <a:latin typeface="Comic Sans MS" pitchFamily="66" charset="0"/>
              </a:rPr>
              <a:t>"Слове о полку Игореве</a:t>
            </a:r>
            <a:r>
              <a:rPr lang="ru-RU" sz="2800" dirty="0" smtClean="0">
                <a:solidFill>
                  <a:schemeClr val="bg1"/>
                </a:solidFill>
                <a:latin typeface="Comic Sans MS" pitchFamily="66" charset="0"/>
              </a:rPr>
              <a:t>" слово </a:t>
            </a:r>
            <a:r>
              <a:rPr lang="ru-RU" sz="2800" b="1" dirty="0" smtClean="0">
                <a:solidFill>
                  <a:schemeClr val="bg1"/>
                </a:solidFill>
                <a:latin typeface="Comic Sans MS" pitchFamily="66" charset="0"/>
              </a:rPr>
              <a:t>Кощей</a:t>
            </a:r>
            <a:r>
              <a:rPr lang="ru-RU" sz="2800" dirty="0" smtClean="0">
                <a:solidFill>
                  <a:schemeClr val="bg1"/>
                </a:solidFill>
                <a:latin typeface="Comic Sans MS" pitchFamily="66" charset="0"/>
              </a:rPr>
              <a:t> употребляется как в значении «раб», так и в значении человека низкого, коварного, презренного.</a:t>
            </a:r>
            <a:br>
              <a:rPr lang="ru-RU" sz="2800" dirty="0" smtClean="0">
                <a:solidFill>
                  <a:schemeClr val="bg1"/>
                </a:solidFill>
                <a:latin typeface="Comic Sans MS" pitchFamily="66" charset="0"/>
              </a:rPr>
            </a:br>
            <a:r>
              <a:rPr lang="ru-RU" sz="2800" dirty="0" smtClean="0">
                <a:solidFill>
                  <a:schemeClr val="bg1"/>
                </a:solidFill>
                <a:latin typeface="Comic Sans MS" pitchFamily="66" charset="0"/>
              </a:rPr>
              <a:t/>
            </a:r>
            <a:br>
              <a:rPr lang="ru-RU" sz="2800" dirty="0" smtClean="0">
                <a:solidFill>
                  <a:schemeClr val="bg1"/>
                </a:solidFill>
                <a:latin typeface="Comic Sans MS" pitchFamily="66" charset="0"/>
              </a:rPr>
            </a:br>
            <a:r>
              <a:rPr lang="ru-RU" sz="2800" dirty="0" smtClean="0">
                <a:solidFill>
                  <a:schemeClr val="bg1"/>
                </a:solidFill>
                <a:latin typeface="Comic Sans MS" pitchFamily="66" charset="0"/>
              </a:rPr>
              <a:t>Так, половецкий хан </a:t>
            </a:r>
            <a:r>
              <a:rPr lang="ru-RU" sz="2800" u="sng" dirty="0" err="1" smtClean="0">
                <a:solidFill>
                  <a:schemeClr val="bg1"/>
                </a:solidFill>
                <a:latin typeface="Comic Sans MS" pitchFamily="66" charset="0"/>
              </a:rPr>
              <a:t>Кончак</a:t>
            </a:r>
            <a:r>
              <a:rPr lang="ru-RU" sz="2800" dirty="0" smtClean="0">
                <a:solidFill>
                  <a:schemeClr val="bg1"/>
                </a:solidFill>
                <a:latin typeface="Comic Sans MS" pitchFamily="66" charset="0"/>
              </a:rPr>
              <a:t> называется </a:t>
            </a:r>
            <a:r>
              <a:rPr lang="ru-RU" sz="2800" b="1" dirty="0" smtClean="0">
                <a:solidFill>
                  <a:schemeClr val="bg1"/>
                </a:solidFill>
                <a:latin typeface="Comic Sans MS" pitchFamily="66" charset="0"/>
              </a:rPr>
              <a:t>поганым Кощеем</a:t>
            </a:r>
            <a:r>
              <a:rPr lang="ru-RU" sz="2800" dirty="0" smtClean="0">
                <a:solidFill>
                  <a:schemeClr val="bg1"/>
                </a:solidFill>
                <a:latin typeface="Comic Sans MS" pitchFamily="66" charset="0"/>
              </a:rPr>
              <a:t>.</a:t>
            </a:r>
            <a:endParaRPr lang="ru-RU" sz="2800"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44.jpg"/>
          <p:cNvPicPr>
            <a:picLocks noGrp="1" noChangeAspect="1"/>
          </p:cNvPicPr>
          <p:nvPr>
            <p:ph idx="1"/>
          </p:nvPr>
        </p:nvPicPr>
        <p:blipFill>
          <a:blip r:embed="rId2" cstate="print"/>
          <a:stretch>
            <a:fillRect/>
          </a:stretch>
        </p:blipFill>
        <p:spPr>
          <a:xfrm>
            <a:off x="4932041" y="1412776"/>
            <a:ext cx="3754760" cy="3643213"/>
          </a:xfrm>
        </p:spPr>
      </p:pic>
      <p:sp>
        <p:nvSpPr>
          <p:cNvPr id="3" name="Заголовок 2"/>
          <p:cNvSpPr>
            <a:spLocks noGrp="1"/>
          </p:cNvSpPr>
          <p:nvPr>
            <p:ph type="title"/>
          </p:nvPr>
        </p:nvSpPr>
        <p:spPr>
          <a:xfrm>
            <a:off x="457200" y="152400"/>
            <a:ext cx="4330824" cy="5364832"/>
          </a:xfrm>
        </p:spPr>
        <p:txBody>
          <a:bodyPr>
            <a:normAutofit/>
          </a:bodyPr>
          <a:lstStyle/>
          <a:p>
            <a:pPr algn="ctr"/>
            <a:r>
              <a:rPr lang="ru-RU" sz="3200" dirty="0" smtClean="0">
                <a:solidFill>
                  <a:schemeClr val="bg1"/>
                </a:solidFill>
                <a:latin typeface="Comic Sans MS" pitchFamily="66" charset="0"/>
              </a:rPr>
              <a:t>А.И. Соболевский предлагал </a:t>
            </a:r>
            <a:r>
              <a:rPr lang="ru-RU" sz="3200" u="sng" dirty="0" smtClean="0">
                <a:solidFill>
                  <a:schemeClr val="bg1"/>
                </a:solidFill>
                <a:latin typeface="Comic Sans MS" pitchFamily="66" charset="0"/>
              </a:rPr>
              <a:t>славянскую этимологию </a:t>
            </a:r>
            <a:r>
              <a:rPr lang="ru-RU" sz="3200" dirty="0" smtClean="0">
                <a:solidFill>
                  <a:schemeClr val="bg1"/>
                </a:solidFill>
                <a:latin typeface="Comic Sans MS" pitchFamily="66" charset="0"/>
              </a:rPr>
              <a:t>- от  «</a:t>
            </a:r>
            <a:r>
              <a:rPr lang="ru-RU" sz="3200" b="1" dirty="0" smtClean="0">
                <a:solidFill>
                  <a:schemeClr val="bg1"/>
                </a:solidFill>
                <a:latin typeface="Comic Sans MS" pitchFamily="66" charset="0"/>
              </a:rPr>
              <a:t>костить»</a:t>
            </a:r>
            <a:r>
              <a:rPr lang="ru-RU" sz="3200" dirty="0" smtClean="0">
                <a:solidFill>
                  <a:schemeClr val="bg1"/>
                </a:solidFill>
                <a:latin typeface="Comic Sans MS" pitchFamily="66" charset="0"/>
              </a:rPr>
              <a:t> - бранить. </a:t>
            </a:r>
            <a:br>
              <a:rPr lang="ru-RU" sz="3200" dirty="0" smtClean="0">
                <a:solidFill>
                  <a:schemeClr val="bg1"/>
                </a:solidFill>
                <a:latin typeface="Comic Sans MS" pitchFamily="66" charset="0"/>
              </a:rPr>
            </a:br>
            <a:r>
              <a:rPr lang="ru-RU" sz="3200" dirty="0" smtClean="0">
                <a:solidFill>
                  <a:schemeClr val="bg1"/>
                </a:solidFill>
                <a:latin typeface="Comic Sans MS" pitchFamily="66" charset="0"/>
              </a:rPr>
              <a:t>А слово  «Кощей» от слова  «</a:t>
            </a:r>
            <a:r>
              <a:rPr lang="ru-RU" sz="3200" dirty="0" err="1" smtClean="0">
                <a:solidFill>
                  <a:schemeClr val="bg1"/>
                </a:solidFill>
                <a:latin typeface="Comic Sans MS" pitchFamily="66" charset="0"/>
              </a:rPr>
              <a:t>кощун</a:t>
            </a:r>
            <a:r>
              <a:rPr lang="ru-RU" sz="3200" dirty="0" smtClean="0">
                <a:solidFill>
                  <a:schemeClr val="bg1"/>
                </a:solidFill>
                <a:latin typeface="Comic Sans MS" pitchFamily="66" charset="0"/>
              </a:rPr>
              <a:t>» - насмешник, ругатель.</a:t>
            </a:r>
            <a:endParaRPr lang="ru-RU" sz="3200"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646</TotalTime>
  <Words>322</Words>
  <Application>Microsoft Office PowerPoint</Application>
  <PresentationFormat>Экран (4:3)</PresentationFormat>
  <Paragraphs>37</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Бумажная</vt:lpstr>
      <vt:lpstr>                  Кощей Бессмертный: славянская этимология и трансформация образа в сказках  </vt:lpstr>
      <vt:lpstr>Кощей Бессмертный один из наиболее ярких сказочных персонажей, производящий неизгладимое впечатление на слушателя, особенно на детей. Образ Кощея в сказках воспринимается как однозначно отрицательный.</vt:lpstr>
      <vt:lpstr>Актуальность темы:  русские народные сказки – неисчерпаемый источник мудрости. Здесь каждый образ, каждый герой и сюжет, каждое число – это особый символ сказки, особый ключ, который помогает подобраться ближе к разгадке глубокого смысла сказочного произведения.      Цели данной работы:  - исследовать множество версий происхождения слова «Кощей»; -  раскрыть значение образа этого сказочного героя ; - проследить трансформацию образа  через разные сказки.</vt:lpstr>
      <vt:lpstr>«Этимологический словарь» -   «Кощей» от слова «кость» с помощью суффикса –ей (как в слове богатей).  Само слово кость имеет соответствие в латинском языке: costa – ребро.   В народном сознании имя Кощея также ассоциируется со словом «кость» – отсюда истоки представлений о его крайней худобе, которая сочетается со злобой и жадностью.</vt:lpstr>
      <vt:lpstr>«Толковый словарь»   Кащей, Кощей. 1. В восточнославянской мифологии: богатый злой чародей, способный к различным перевоплощениям, скрывающий тайну своего бессмертия.  2. Шутливое. О тощем высоком человеке.  3. Разговорное. О скупом человеке, скряге.</vt:lpstr>
      <vt:lpstr>Словарь С.И. Ожегова    1. В русских народных сказках: мифическое существо в образе старика, обладателя сокровищ и тайны долговечности.  2. Переносное. О тощем и высоком человеке, чаще старике, а также о скряге (разговорное).</vt:lpstr>
      <vt:lpstr>В древнерусском языке имелось существительное Кощей в значении раб, пленник, которое было заимствовано из тюркских языков и по происхождению ничего общего с «бессмертным Кощеем» не имело.</vt:lpstr>
      <vt:lpstr>В "Слове о полку Игореве" слово Кощей употребляется как в значении «раб», так и в значении человека низкого, коварного, презренного.  Так, половецкий хан Кончак называется поганым Кощеем.</vt:lpstr>
      <vt:lpstr>А.И. Соболевский предлагал славянскую этимологию - от  «костить» - бранить.  А слово  «Кощей» от слова  «кощун» - насмешник, ругатель.</vt:lpstr>
      <vt:lpstr>Академик В.В. Виноградов указывал, что в славянских диалектах «костить» –портить, наносить вред. Связь с этим древним корнем высвечивает внутреннюю суть Кощея – он костит – делает пакости положительным героям сказки.</vt:lpstr>
      <vt:lpstr>Слайд 11</vt:lpstr>
      <vt:lpstr>Кощей в русских сказках  - хранитель сокровищ и похититель прекрасных девушек.</vt:lpstr>
      <vt:lpstr> Кощей обладает сверхъестественной силой и бессмертием, смерть его – во множестве животных и предметов, построенных по принципу матрешки: «В море стоит остров, на острове растет дуб, под дубом закопан сундук, в сундуке – заяц, в зайце – утка, а в этой утке – яйцо. В том яйце и спрятана смерть Кощеева».</vt:lpstr>
      <vt:lpstr>Обычно в сказке Кощей уносит красавицу-девицу в свой дворец. Она становится узницей в башне или в подземелье. Хитростью и лаской девица выпытывает у Кощея, где спрятана его смерть, сообщает эти секретные сведения своему возлюбленному, и тот находит Кощееву погибель. Кощей умирает.</vt:lpstr>
      <vt:lpstr> Кощей связан со стихией воды, которая наделяет злодея необычайной силой.   Выпив три ведра воды, принесенные ему Иваном Царевичем, Кощей с легкостью разрывает 12 цепей и освобождается из подземелья.</vt:lpstr>
      <vt:lpstr> Кощей живет во дворце, высеченном из «карбункула-камня», в подземном царстве, по другим источникам, в мрачном неприступном замке, стоящем на вершине высокой гранитной скалы, или на краю света.</vt:lpstr>
      <vt:lpstr>Он старик, но крепкий и жилистый, ездит на коне и свободно держится в седле, ходит каждый день на войну, как на работу. Он силен и ловок: три дня пасет волшебных кобылиц у Бабы Яги и ни одной не теряет.</vt:lpstr>
      <vt:lpstr>Кощей является весьма могущественным чародеем, так, в сказке «Иван Соснович» он превращает в камень целое царство, в сказке «Елена Прекрасная» - Ивана Царевича в орех, в сказке «Царевна-змея» - царевну в змею, в сказке «Царевна-лягушка» - царевну в лягушку, а сам любит принимать облик ворона. </vt:lpstr>
      <vt:lpstr> Утверждается, что он бездетен. Но в сказке про Царевну-лягушку он превратил свою дочь в это земноводное. В одной из сказок он едет к своему брату Кошу – значит, имеет кровных родственников: дочь и брата. </vt:lpstr>
      <vt:lpstr>   Некоторые исследователи считают, что «Кощей, олицетворяющий Зиму, Холод, крадет в лице молодых девушек Любовь и Красоту, чтобы Весна не пришла, чтобы установилась вечная мерзлота и мрак. Но находится добрый молодец – Иван Царевич, который с помощью сил природы побеждает смерть, и Весна приходит на землю». </vt:lpstr>
      <vt:lpstr>Слайд 21</vt:lpstr>
      <vt:lpstr>Образ Кощея Бессмертного трансформировался, стал не таким пугающим. Во многом это заслуга кинематографа, снимавшего детские сказки. После того как Кощея несколько раз сыграл замечательный комический артист Георгий Милляр, этого персонажа часто начали изображать пусть и зловредным, но смешным.</vt:lpstr>
      <vt:lpstr>Результат исследования:</vt:lpstr>
      <vt:lpstr>Слайд 24</vt:lpstr>
      <vt:lpstr>Спасибо за внимание!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Кощей Бессмертный и Баба Яга</dc:title>
  <dc:creator>Админ</dc:creator>
  <cp:lastModifiedBy>User</cp:lastModifiedBy>
  <cp:revision>69</cp:revision>
  <dcterms:created xsi:type="dcterms:W3CDTF">2012-09-21T10:31:30Z</dcterms:created>
  <dcterms:modified xsi:type="dcterms:W3CDTF">2019-12-10T14:06:54Z</dcterms:modified>
</cp:coreProperties>
</file>