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61" r:id="rId3"/>
    <p:sldId id="262" r:id="rId4"/>
    <p:sldId id="267" r:id="rId5"/>
    <p:sldId id="268" r:id="rId6"/>
    <p:sldId id="272" r:id="rId7"/>
    <p:sldId id="263" r:id="rId8"/>
    <p:sldId id="264" r:id="rId9"/>
    <p:sldId id="273" r:id="rId10"/>
    <p:sldId id="274" r:id="rId11"/>
    <p:sldId id="275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132"/>
    <a:srgbClr val="001848"/>
    <a:srgbClr val="0062A4"/>
    <a:srgbClr val="002F8E"/>
    <a:srgbClr val="002570"/>
    <a:srgbClr val="007DD2"/>
    <a:srgbClr val="0099FF"/>
    <a:srgbClr val="2DA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4134D-F464-4366-A729-C73482A46FB0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F7E766-2E89-4EBA-BFEA-C563984363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Преподаватель контролирует ведение тетрадей, анализирует записи студентов. На первых занятиях он вводит ряд правил и требует обязательного их соблюдения: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тетрадь для записей на уроках (лекциях) должна иметь поля размером 3, 5-4, 5 ем; на полях записываются дата и номер урока, что дает возможность быстрее установить, ка­кой урок пропущен;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студенты записывают тему и план изучаемого материала, тема должна быть выделена (написана более крупнее, цветным стержнем или подчеркнута);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в ходе изложения учебного материала преподавателем или студентами -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докладчиками в тетрадь записывается основные его положения, определения, как правило, выделяемые интонационно: каждая новая мысль дается с красной строки;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записи следует веси красиво, аккуратно;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для сокращение записей можно пользоваться общепринятыми приёмами (их надо показать студентам): если объясняется вопрос о воспитании и слова " воспитание" есть в названии темы, его обозначают по тексту только заглавной буквой «В»; следует взять на вооружение целый ряд общеупотребительных сокращений: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м,б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или д. б. вместо "может быть», "должно быть», уч-ся вместо "учащиеся"; рекомендуется пользоваться условными знаками, например  ~  вместо «приблизительно» и т.д.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7E766-2E89-4EBA-BFEA-C563984363D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800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Дома студенты обрабатывают текст лекции: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подчеркивают, выделяют цветными стержнями основные мысли, дописывают пропущенные слова, незаконченные фразы;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в тексте дано перечисление принципов или других объектов, данных для запоминания, обозначают их цифрами (пронумеровывают) и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тп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 используют различные приемы для лучшего запоминания.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Для того чтобы студенты поняли и оценили назначение широких полей в тетради, надо дать им задание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на полях какие-то выписки, дополнения к записанному тексту: например, записать на полях примеры, которые будут использованы при ответе; выписать из словаря значение терминов, которые употреблялись в тексте; сделать дополнений из учебника к содержанию записей;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составить план каждого или отдельных запросов.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F7E766-2E89-4EBA-BFEA-C563984363D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40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88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69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8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32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736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62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92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27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3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487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4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53C72-986F-40B0-A1E5-F8EB696E5C6B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D833C-BFD7-4B9E-B845-4BF763C39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05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183" y="4084405"/>
            <a:ext cx="4038127" cy="263505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3" name="TextBox 2"/>
          <p:cNvSpPr txBox="1"/>
          <p:nvPr/>
        </p:nvSpPr>
        <p:spPr>
          <a:xfrm>
            <a:off x="2563091" y="207818"/>
            <a:ext cx="82850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04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dirty="0">
              <a:solidFill>
                <a:srgbClr val="00004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2137" y="400833"/>
            <a:ext cx="1323682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16182" y="1630096"/>
            <a:ext cx="10543309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аудиторной и внеаудиторной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 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1491" y="3321636"/>
            <a:ext cx="9933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>
                <a:solidFill>
                  <a:srgbClr val="000042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</a:t>
            </a:r>
            <a:r>
              <a:rPr lang="ru-RU" sz="2400" b="1" i="1" kern="50" dirty="0" smtClean="0">
                <a:solidFill>
                  <a:srgbClr val="000042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«Требования к работе над лекциями </a:t>
            </a:r>
            <a:r>
              <a:rPr lang="ru-RU" sz="2400" b="1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изучения </a:t>
            </a:r>
            <a:r>
              <a:rPr lang="ru-RU" sz="2400" b="1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 </a:t>
            </a:r>
            <a:r>
              <a:rPr lang="ru-RU" sz="2400" b="1" i="1" dirty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b="1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 </a:t>
            </a:r>
            <a:r>
              <a:rPr lang="ru-RU" sz="2400" b="1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</a:t>
            </a:r>
            <a:r>
              <a:rPr lang="ru-RU" sz="2400" b="1" i="1" kern="0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i="1" kern="50" dirty="0">
              <a:solidFill>
                <a:srgbClr val="001922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255" y="4585855"/>
            <a:ext cx="7800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0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0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2727" y="5335010"/>
            <a:ext cx="7336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042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0042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1927" y="6248400"/>
            <a:ext cx="279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0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175120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54726" y="623456"/>
            <a:ext cx="10432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</a:t>
            </a:r>
            <a:r>
              <a:rPr lang="ru-RU" dirty="0">
                <a:solidFill>
                  <a:srgbClr val="001848"/>
                </a:solidFill>
              </a:rPr>
              <a:t> </a:t>
            </a:r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№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b="1" i="1" dirty="0" smtClean="0">
                <a:solidFill>
                  <a:srgbClr val="0019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</a:t>
            </a:r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оценки самостоятельной работы студентов </a:t>
            </a:r>
          </a:p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теме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абота </a:t>
            </a:r>
            <a:r>
              <a:rPr lang="ru-RU" sz="1400" b="1" i="1" kern="50" dirty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над 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лекцией</a:t>
            </a:r>
            <a:r>
              <a:rPr lang="ru-RU" sz="1400" b="1" i="1" kern="50" dirty="0" smtClean="0">
                <a:solidFill>
                  <a:srgbClr val="001922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sz="1400" i="1" dirty="0">
              <a:solidFill>
                <a:srgbClr val="00192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210191"/>
              </p:ext>
            </p:extLst>
          </p:nvPr>
        </p:nvGraphicFramePr>
        <p:xfrm>
          <a:off x="1039091" y="1731817"/>
          <a:ext cx="10848109" cy="45581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8109">
                  <a:extLst>
                    <a:ext uri="{9D8B030D-6E8A-4147-A177-3AD203B41FA5}">
                      <a16:colId xmlns:a16="http://schemas.microsoft.com/office/drawing/2014/main" val="3746518788"/>
                    </a:ext>
                  </a:extLst>
                </a:gridCol>
              </a:tblGrid>
              <a:tr h="911629">
                <a:tc>
                  <a:txBody>
                    <a:bodyPr/>
                    <a:lstStyle/>
                    <a:p>
                      <a:pPr marL="342900" marR="36195" lvl="0" indent="-34290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Отражение в лекции основных положений источника </a:t>
                      </a:r>
                    </a:p>
                    <a:p>
                      <a:pPr marL="342900" marR="36195" lvl="0" indent="-34290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наличие выводов:</a:t>
                      </a:r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509313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— основные положения отражены, выводы представлены;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080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— основные положения отражены, выводы не представлены;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53840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— основные положения отражены частично, выводы частично представлены;</a:t>
                      </a:r>
                      <a:endParaRPr lang="ru-RU" dirty="0"/>
                    </a:p>
                  </a:txBody>
                  <a:tcPr>
                    <a:solidFill>
                      <a:srgbClr val="002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025351"/>
                  </a:ext>
                </a:extLst>
              </a:tr>
              <a:tr h="911629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— основные положения не отражены, выводы не представлены.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615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53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6182" y="665017"/>
            <a:ext cx="10571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</a:t>
            </a:r>
            <a:r>
              <a:rPr lang="ru-RU" dirty="0">
                <a:solidFill>
                  <a:srgbClr val="001848"/>
                </a:solidFill>
              </a:rPr>
              <a:t> </a:t>
            </a:r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№ 4</a:t>
            </a:r>
            <a:r>
              <a:rPr lang="ru-RU" sz="1400" b="1" i="1" dirty="0">
                <a:solidFill>
                  <a:srgbClr val="0019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</a:t>
            </a:r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оценки самостоятельной работы студентов </a:t>
            </a:r>
          </a:p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теме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абота </a:t>
            </a:r>
            <a:r>
              <a:rPr lang="ru-RU" sz="1400" b="1" i="1" kern="50" dirty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над </a:t>
            </a:r>
            <a:r>
              <a:rPr lang="ru-RU" sz="1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лекцией</a:t>
            </a:r>
            <a:r>
              <a:rPr lang="ru-RU" sz="1400" b="1" i="1" kern="50" dirty="0" smtClean="0">
                <a:solidFill>
                  <a:srgbClr val="001922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sz="1400" i="1" dirty="0">
              <a:solidFill>
                <a:srgbClr val="00192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498648"/>
              </p:ext>
            </p:extLst>
          </p:nvPr>
        </p:nvGraphicFramePr>
        <p:xfrm>
          <a:off x="1039091" y="1801090"/>
          <a:ext cx="10848109" cy="4589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8109">
                  <a:extLst>
                    <a:ext uri="{9D8B030D-6E8A-4147-A177-3AD203B41FA5}">
                      <a16:colId xmlns:a16="http://schemas.microsoft.com/office/drawing/2014/main" val="3746518788"/>
                    </a:ext>
                  </a:extLst>
                </a:gridCol>
              </a:tblGrid>
              <a:tr h="777971">
                <a:tc>
                  <a:txBody>
                    <a:bodyPr/>
                    <a:lstStyle/>
                    <a:p>
                      <a:pPr marL="342900" marR="36195" lvl="0" indent="-34290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Ясность, лаконичность изложения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509313"/>
                  </a:ext>
                </a:extLst>
              </a:tr>
              <a:tr h="932400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— изложение ясное и лаконичное;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080"/>
                  </a:ext>
                </a:extLst>
              </a:tr>
              <a:tr h="932400">
                <a:tc>
                  <a:txBody>
                    <a:bodyPr/>
                    <a:lstStyle/>
                    <a:p>
                      <a:pPr marL="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— изложение имеет не более 2 замечаний по указанным параметрам;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53840"/>
                  </a:ext>
                </a:extLst>
              </a:tr>
              <a:tr h="932400">
                <a:tc>
                  <a:txBody>
                    <a:bodyPr/>
                    <a:lstStyle/>
                    <a:p>
                      <a:pPr marL="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— изложение имеет не более 3 замечаний по указанным параметрам;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025351"/>
                  </a:ext>
                </a:extLst>
              </a:tr>
              <a:tr h="935314">
                <a:tc>
                  <a:txBody>
                    <a:bodyPr/>
                    <a:lstStyle/>
                    <a:p>
                      <a:pPr marL="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181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— по указанным параметрам изложение имеет 4 и более замечаний.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6159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183" y="4084405"/>
            <a:ext cx="4038127" cy="263505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3" name="TextBox 2"/>
          <p:cNvSpPr txBox="1"/>
          <p:nvPr/>
        </p:nvSpPr>
        <p:spPr>
          <a:xfrm>
            <a:off x="623455" y="748145"/>
            <a:ext cx="11333018" cy="322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9280" algn="l"/>
                <a:tab pos="768985" algn="l"/>
              </a:tabLst>
            </a:pPr>
            <a:r>
              <a:rPr lang="ru-RU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Воронин, А.С. Самостоятельная работа студентов: учебно-методическое пособие для специальности 350500 - Социальная </a:t>
            </a:r>
            <a:r>
              <a:rPr lang="ru-RU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А.С. Воронин. – Екатеринбург: УГТУ-УПИ,  2005. – 39 с</a:t>
            </a:r>
            <a:r>
              <a:rPr lang="ru-RU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89280" algn="l"/>
                <a:tab pos="768985" algn="l"/>
              </a:tabLst>
            </a:pP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Коджаспирова, Г.М. Словарь по 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педагогике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 Г.М.Коджаспирова, А.Ю. Коджаспирова. – Москва: ИКЦ «МарТ»; Ростов н/Д: Издательский центр «МарТ», 2005. – 448 с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.,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000" b="1" i="1" dirty="0" smtClean="0">
                <a:solidFill>
                  <a:srgbClr val="00184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</a:t>
            </a:r>
            <a:r>
              <a:rPr lang="ru-RU" sz="2000" b="1" i="1" dirty="0">
                <a:solidFill>
                  <a:srgbClr val="00184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184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  <a:endParaRPr lang="ru-RU" sz="2000" i="1" dirty="0" smtClean="0">
              <a:solidFill>
                <a:srgbClr val="001848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455" y="3879273"/>
            <a:ext cx="760614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устной и письменной речи делового человека: Справочник.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3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70510" algn="l"/>
                <a:tab pos="589280" algn="l"/>
                <a:tab pos="768985" algn="l"/>
              </a:tabLst>
            </a:pP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Тишков</a:t>
            </a: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К.Н. Роль и методы самостоятельной работы студента в современных условиях </a:t>
            </a:r>
            <a:r>
              <a:rPr lang="ru-RU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К.Н. Тишков, О.С. Кошелев, И.Н. Мерзляков. – Режим доступа: 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http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://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www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000" i="1" u="sng" dirty="0" err="1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nntu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i="1" u="sng" dirty="0" err="1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scinov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./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RUS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NEWS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000" i="1" u="sng" dirty="0" err="1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arhiv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  <a:r>
              <a:rPr lang="en-US" sz="2000" i="1" u="sng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htm</a:t>
            </a:r>
            <a:r>
              <a:rPr lang="en-US" sz="2000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endParaRPr lang="ru-RU" sz="2000" i="1" dirty="0">
              <a:solidFill>
                <a:srgbClr val="00184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1" y="304800"/>
            <a:ext cx="7883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</p:spTree>
    <p:extLst>
      <p:ext uri="{BB962C8B-B14F-4D97-AF65-F5344CB8AC3E}">
        <p14:creationId xmlns:p14="http://schemas.microsoft.com/office/powerpoint/2010/main" val="212012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5964" y="249382"/>
            <a:ext cx="10848109" cy="131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выработка умений и навыков грамотного изложения теории и практических вопросов в письменной форме в виде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лекции.</a:t>
            </a:r>
            <a:endParaRPr lang="ru-RU" sz="2400" i="1" dirty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3" y="1680437"/>
            <a:ext cx="8513618" cy="4794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9835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81200" y="263236"/>
            <a:ext cx="6442364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kern="1800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 слова </a:t>
            </a:r>
            <a:r>
              <a:rPr lang="ru-RU" sz="3200" b="1" i="1" kern="180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ле́кция</a:t>
            </a:r>
            <a:r>
              <a:rPr lang="ru-RU" sz="3200" b="1" i="1" kern="180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i="1" dirty="0">
              <a:solidFill>
                <a:srgbClr val="00184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36073" y="1080653"/>
            <a:ext cx="824345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Ле́кция </a:t>
            </a: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лат. lectio — чтение) — устное систематическое и последовательное изложение материала по какой-либо проблеме, методу, теме вопроса и т. д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  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290" y="882508"/>
            <a:ext cx="2067614" cy="14982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2578866"/>
            <a:ext cx="9434945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Цитаты из русской классики со словом «лекция» </a:t>
            </a:r>
            <a:endParaRPr lang="ru-RU" sz="3200" i="1" dirty="0">
              <a:solidFill>
                <a:srgbClr val="00184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090" y="3198139"/>
            <a:ext cx="10906813" cy="410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читал газеты, слушал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Sorbonne и Collége de France, следил за прениями палат, принялся за перевод известного ученого сочинения об ирригациях. </a:t>
            </a:r>
            <a:endParaRPr lang="ru-RU" sz="24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algn="r">
              <a:lnSpc>
                <a:spcPct val="107000"/>
              </a:lnSpc>
            </a:pP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Тургенев И. С., Дворянское гнездо, </a:t>
            </a:r>
            <a:r>
              <a:rPr lang="ru-RU" sz="20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1858</a:t>
            </a:r>
          </a:p>
          <a:p>
            <a:pPr marL="457200" lvl="0" algn="r">
              <a:lnSpc>
                <a:spcPct val="107000"/>
              </a:lnSpc>
            </a:pPr>
            <a:endParaRPr lang="ru-RU" sz="20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 читал какие-то </a:t>
            </a:r>
            <a:r>
              <a:rPr lang="ru-RU" sz="24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лекции</a:t>
            </a:r>
            <a:r>
              <a:rPr lang="ru-RU" sz="2400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музыкальной школе, печатал в «Нашем крае» статейки о новостях науки и работал над книгой «Социальные причины психических болезней». </a:t>
            </a:r>
            <a:endParaRPr lang="ru-RU" sz="2400" i="1" dirty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r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Горький Максим, Жизнь Клима Самгина, 1936</a:t>
            </a:r>
            <a:endParaRPr lang="ru-RU" sz="2000" b="1" i="1" dirty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algn="just">
              <a:lnSpc>
                <a:spcPct val="107000"/>
              </a:lnSpc>
            </a:pPr>
            <a:endParaRPr lang="ru-RU" sz="2000" b="1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endParaRPr lang="ru-RU" sz="2000" b="1" i="1" dirty="0">
              <a:solidFill>
                <a:srgbClr val="001848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41" y="637310"/>
            <a:ext cx="6314681" cy="5385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86691" y="221673"/>
            <a:ext cx="45442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Синонимы к слову «лекция</a:t>
            </a:r>
            <a:r>
              <a:rPr lang="ru-RU" sz="2800" b="1" i="1" dirty="0" smtClean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  <a:endParaRPr lang="ru-RU" sz="2800" b="1" i="1" dirty="0">
              <a:solidFill>
                <a:srgbClr val="0011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еминар; реферат; практикум; занятие; выступление. </a:t>
            </a:r>
            <a:endParaRPr lang="ru-RU" sz="2400" i="1" dirty="0">
              <a:solidFill>
                <a:srgbClr val="0011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8145" y="1787236"/>
            <a:ext cx="4682837" cy="5837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113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Сочетаемость слова «лекция</a:t>
            </a:r>
            <a:r>
              <a:rPr lang="ru-RU" sz="2800" b="1" i="1" dirty="0" smtClean="0">
                <a:solidFill>
                  <a:srgbClr val="00113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solidFill>
                  <a:srgbClr val="0011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целая </a:t>
            </a:r>
            <a:r>
              <a:rPr lang="ru-RU" sz="2400" i="1" dirty="0" smtClean="0">
                <a:solidFill>
                  <a:srgbClr val="0011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лекция; публичные лекции; очередная лекция; лекция профессора; лекции студентам; лекции преподавателей; курс лекций; чтение лекций; конец лекции; лекция закончилась; лекция началась; лекция продолжилась; читать лекции; слушать лекции; посещать </a:t>
            </a:r>
            <a:r>
              <a:rPr lang="ru-RU" sz="2400" i="1" dirty="0">
                <a:solidFill>
                  <a:srgbClr val="00113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лекции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i="1" dirty="0">
              <a:solidFill>
                <a:srgbClr val="00113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73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34836" y="-200025"/>
            <a:ext cx="9766589" cy="1475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</a:pPr>
            <a:endParaRPr lang="ru-RU" sz="28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работы студентов над </a:t>
            </a:r>
          </a:p>
          <a:p>
            <a:pPr lvl="0" algn="ctr">
              <a:lnSpc>
                <a:spcPct val="107000"/>
              </a:lnSpc>
            </a:pP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лекцией на уроке</a:t>
            </a:r>
            <a:endParaRPr lang="ru-RU" sz="2800" i="1" dirty="0">
              <a:solidFill>
                <a:srgbClr val="001848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306752"/>
              </p:ext>
            </p:extLst>
          </p:nvPr>
        </p:nvGraphicFramePr>
        <p:xfrm>
          <a:off x="914400" y="1302326"/>
          <a:ext cx="11139055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39055">
                  <a:extLst>
                    <a:ext uri="{9D8B030D-6E8A-4147-A177-3AD203B41FA5}">
                      <a16:colId xmlns:a16="http://schemas.microsoft.com/office/drawing/2014/main" val="3115099722"/>
                    </a:ext>
                  </a:extLst>
                </a:gridCol>
              </a:tblGrid>
              <a:tr h="127805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тетрадь для записей на уроках (лекциях) должна иметь поля размером 3, 5-4, 5 см; на полях записываются дата и номер урока, что дает возможность быстрее установить, ка­кой урок пропущен;</a:t>
                      </a:r>
                      <a:endParaRPr lang="ru-RU" sz="2400" b="0" i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46522"/>
                  </a:ext>
                </a:extLst>
              </a:tr>
              <a:tr h="87671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студенты записывают тему и план изучаемого материала, тема должна быть выделена (написана более крупнее, цветным стержнем или подчеркнута);</a:t>
                      </a:r>
                      <a:endParaRPr lang="ru-RU" sz="2400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876917"/>
                  </a:ext>
                </a:extLst>
              </a:tr>
              <a:tr h="1679394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в ходе изложения учебного материала преподавателем или студентами -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докладчиками в тетрадь записывается основные его положения, определения, как правило, выделяемые интонационно: каждая новая мысль дается с красной строки;</a:t>
                      </a:r>
                      <a:endParaRPr lang="ru-RU" sz="2400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040474"/>
                  </a:ext>
                </a:extLst>
              </a:tr>
              <a:tr h="48738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записи следует веси красиво, аккуратно, выбрав единого цвета чернила;</a:t>
                      </a:r>
                      <a:endParaRPr lang="ru-RU" sz="2400" i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684506"/>
                  </a:ext>
                </a:extLst>
              </a:tr>
              <a:tr h="1012445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 для сокращение записей можно пользоваться общепринятыми приёмами (их надо показать студентам).</a:t>
                      </a:r>
                      <a:endParaRPr lang="ru-RU" sz="20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567405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7" y="196399"/>
            <a:ext cx="1339178" cy="97038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95164" y="196399"/>
            <a:ext cx="22582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1</a:t>
            </a:r>
          </a:p>
        </p:txBody>
      </p:sp>
    </p:spTree>
    <p:extLst>
      <p:ext uri="{BB962C8B-B14F-4D97-AF65-F5344CB8AC3E}">
        <p14:creationId xmlns:p14="http://schemas.microsoft.com/office/powerpoint/2010/main" val="12950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71764" y="346365"/>
            <a:ext cx="788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Особенности работы студентов </a:t>
            </a:r>
            <a:endParaRPr lang="ru-RU" sz="28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лекцией </a:t>
            </a: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дома: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011" y="177691"/>
            <a:ext cx="1339178" cy="970381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491036"/>
              </p:ext>
            </p:extLst>
          </p:nvPr>
        </p:nvGraphicFramePr>
        <p:xfrm>
          <a:off x="900545" y="1300474"/>
          <a:ext cx="11152910" cy="5481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2910">
                  <a:extLst>
                    <a:ext uri="{9D8B030D-6E8A-4147-A177-3AD203B41FA5}">
                      <a16:colId xmlns:a16="http://schemas.microsoft.com/office/drawing/2014/main" val="3154216160"/>
                    </a:ext>
                  </a:extLst>
                </a:gridCol>
              </a:tblGrid>
              <a:tr h="517598"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подчеркивают, выделяют цветными стержнями основные мысли;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108161"/>
                  </a:ext>
                </a:extLst>
              </a:tr>
              <a:tr h="513972"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дописывают пропущенные слова, незаконченные фразы; 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925290"/>
                  </a:ext>
                </a:extLst>
              </a:tr>
              <a:tr h="114115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     - делают на полях какие-то выписки, дополнения к записанному тексту: например, записывают на полях примеры, которые будут использованы при ответе;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004257"/>
                  </a:ext>
                </a:extLst>
              </a:tr>
              <a:tr h="7900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     - выписывают из словаря значение терминов, которые употреблялись в тексте; 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528173"/>
                  </a:ext>
                </a:extLst>
              </a:tr>
              <a:tr h="1196388"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вписывают дополнительные факты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из учебника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дополнительных источников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к содержанию записей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, сравнивают различные точки зрения учёных - педагогов по вопросам воспитания, обучения, развития детей в ДОО и семье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.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612076"/>
                  </a:ext>
                </a:extLst>
              </a:tr>
              <a:tr h="445003"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 составляют план каждого или отдельных вопросов.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5321302"/>
                  </a:ext>
                </a:extLst>
              </a:tr>
              <a:tr h="690137">
                <a:tc>
                  <a:txBody>
                    <a:bodyPr/>
                    <a:lstStyle/>
                    <a:p>
                      <a:pPr marL="0" marR="0" lvl="0" indent="450215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- используют различные приемы для лучшего запоминания.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75439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155382" y="177691"/>
            <a:ext cx="1898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i="1" dirty="0">
              <a:solidFill>
                <a:srgbClr val="0018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1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965" y="1491027"/>
            <a:ext cx="7564582" cy="5039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19200" y="249382"/>
            <a:ext cx="105710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Преподаватель </a:t>
            </a:r>
            <a:r>
              <a:rPr lang="ru-RU" sz="3200" b="1" i="1" dirty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контролирует ведение тетрадей, анализирует записи </a:t>
            </a:r>
            <a:r>
              <a:rPr lang="ru-RU" sz="32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студентов </a:t>
            </a:r>
            <a:endParaRPr lang="ru-RU" sz="3200" b="1" i="1" dirty="0">
              <a:solidFill>
                <a:srgbClr val="001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38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19055" y="581891"/>
            <a:ext cx="66640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</a:t>
            </a: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lvl="0" algn="ctr"/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561383"/>
              </p:ext>
            </p:extLst>
          </p:nvPr>
        </p:nvGraphicFramePr>
        <p:xfrm>
          <a:off x="1163781" y="1828799"/>
          <a:ext cx="10695709" cy="4502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8471">
                  <a:extLst>
                    <a:ext uri="{9D8B030D-6E8A-4147-A177-3AD203B41FA5}">
                      <a16:colId xmlns:a16="http://schemas.microsoft.com/office/drawing/2014/main" val="2884446940"/>
                    </a:ext>
                  </a:extLst>
                </a:gridCol>
                <a:gridCol w="9837238">
                  <a:extLst>
                    <a:ext uri="{9D8B030D-6E8A-4147-A177-3AD203B41FA5}">
                      <a16:colId xmlns:a16="http://schemas.microsoft.com/office/drawing/2014/main" val="3419499445"/>
                    </a:ext>
                  </a:extLst>
                </a:gridCol>
              </a:tblGrid>
              <a:tr h="12020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13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правильно вести записи, располагать материал таким образом, чтобы его легче было запомнить, дополнить при необходимости;</a:t>
                      </a:r>
                      <a:endParaRPr lang="ru-RU" sz="2800" b="0" i="1" dirty="0" smtClean="0"/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786934"/>
                  </a:ext>
                </a:extLst>
              </a:tr>
              <a:tr h="63731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18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формулировать мысли, структурировать информацию; </a:t>
                      </a:r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51250"/>
                  </a:ext>
                </a:extLst>
              </a:tr>
              <a:tr h="145472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7D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использовать основные понятия, выделять причинно-следственные связи, иллюстрировать опыт соответствующими примерами; </a:t>
                      </a:r>
                    </a:p>
                  </a:txBody>
                  <a:tcPr>
                    <a:solidFill>
                      <a:srgbClr val="007D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562730"/>
                  </a:ext>
                </a:extLst>
              </a:tr>
              <a:tr h="103909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способность логически верно, аргументированно и ясно строить устную и письменную речь, делать свои выводы.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63814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79" y="271857"/>
            <a:ext cx="1829390" cy="132559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04218" y="271857"/>
            <a:ext cx="2355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400" b="1" i="1" dirty="0">
              <a:solidFill>
                <a:srgbClr val="0018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5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48145" cy="6858000"/>
          </a:xfrm>
          <a:prstGeom prst="rect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6181" y="706582"/>
            <a:ext cx="105710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</a:t>
            </a:r>
            <a:endParaRPr lang="ru-RU" sz="2800" b="1" i="1" dirty="0" smtClean="0">
              <a:solidFill>
                <a:srgbClr val="00184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 по </a:t>
            </a:r>
            <a:r>
              <a:rPr lang="ru-RU" sz="2800" b="1" i="1" dirty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 </a:t>
            </a:r>
            <a:r>
              <a:rPr lang="ru-RU" sz="2800" b="1" i="1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2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абота </a:t>
            </a:r>
            <a:r>
              <a:rPr lang="ru-RU" sz="2400" b="1" i="1" kern="50" dirty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над </a:t>
            </a:r>
            <a:r>
              <a:rPr lang="ru-RU" sz="2400" b="1" i="1" kern="50" dirty="0" smtClean="0">
                <a:solidFill>
                  <a:srgbClr val="001848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лекцией</a:t>
            </a:r>
            <a:r>
              <a:rPr lang="ru-RU" sz="2800" b="1" i="1" kern="50" dirty="0" smtClean="0">
                <a:solidFill>
                  <a:srgbClr val="001922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sz="2800" i="1" dirty="0">
              <a:solidFill>
                <a:srgbClr val="001922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10540"/>
              </p:ext>
            </p:extLst>
          </p:nvPr>
        </p:nvGraphicFramePr>
        <p:xfrm>
          <a:off x="1039091" y="1814944"/>
          <a:ext cx="10848109" cy="4364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8109">
                  <a:extLst>
                    <a:ext uri="{9D8B030D-6E8A-4147-A177-3AD203B41FA5}">
                      <a16:colId xmlns:a16="http://schemas.microsoft.com/office/drawing/2014/main" val="3746518788"/>
                    </a:ext>
                  </a:extLst>
                </a:gridCol>
              </a:tblGrid>
              <a:tr h="10014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1.	Соответствие содержания лекции плану темы вопроса (урока):</a:t>
                      </a:r>
                    </a:p>
                  </a:txBody>
                  <a:tcPr>
                    <a:solidFill>
                      <a:srgbClr val="0011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6509313"/>
                  </a:ext>
                </a:extLst>
              </a:tr>
              <a:tr h="745799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— лекция соответствует плану содержания;</a:t>
                      </a:r>
                    </a:p>
                  </a:txBody>
                  <a:tcPr>
                    <a:solidFill>
                      <a:srgbClr val="001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8080"/>
                  </a:ext>
                </a:extLst>
              </a:tr>
              <a:tr h="1078377">
                <a:tc>
                  <a:txBody>
                    <a:bodyPr/>
                    <a:lstStyle/>
                    <a:p>
                      <a:pPr marL="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—лекция частично соответствует плану содержания (не более 2 замечаний);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25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1553840"/>
                  </a:ext>
                </a:extLst>
              </a:tr>
              <a:tr h="555528">
                <a:tc>
                  <a:txBody>
                    <a:bodyPr/>
                    <a:lstStyle/>
                    <a:p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— лекция частично соответствует плану содержания (3 и более замечаний);</a:t>
                      </a:r>
                      <a:endParaRPr lang="ru-RU" dirty="0"/>
                    </a:p>
                  </a:txBody>
                  <a:tcPr>
                    <a:solidFill>
                      <a:srgbClr val="002F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025351"/>
                  </a:ext>
                </a:extLst>
              </a:tr>
              <a:tr h="927636">
                <a:tc>
                  <a:txBody>
                    <a:bodyPr/>
                    <a:lstStyle/>
                    <a:p>
                      <a:pPr marL="215900" marR="27305" lvl="0" indent="209550" algn="just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—лекция не соответствует плану содержания.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615969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81" y="552327"/>
            <a:ext cx="1529599" cy="11083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19855" y="249382"/>
            <a:ext cx="18565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00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400" b="1" i="1" dirty="0">
              <a:solidFill>
                <a:srgbClr val="00184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20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1323</Words>
  <Application>Microsoft Office PowerPoint</Application>
  <PresentationFormat>Широкоэкранный</PresentationFormat>
  <Paragraphs>99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аудиторной и внеаудиторной работ студентов. </dc:title>
  <dc:subject>Требования к работе над лекциями в процессе изучения психолого – педагогических дисциплин.</dc:subject>
  <dc:creator>преподаватель высшей квалификационной категории Гольская Оксана Геннадьевна.</dc:creator>
  <cp:lastModifiedBy>Admin</cp:lastModifiedBy>
  <cp:revision>36</cp:revision>
  <dcterms:created xsi:type="dcterms:W3CDTF">2019-11-20T12:00:33Z</dcterms:created>
  <dcterms:modified xsi:type="dcterms:W3CDTF">2019-12-10T07:10:17Z</dcterms:modified>
</cp:coreProperties>
</file>