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E76511F-4A0D-40DB-86D1-8814318E298D}" type="datetimeFigureOut">
              <a:rPr lang="ru-RU" smtClean="0"/>
              <a:pPr/>
              <a:t>15.01.2012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224A407-E8BE-4435-B3E3-9E8F63314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928670"/>
            <a:ext cx="81439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0070C0"/>
                </a:solidFill>
              </a:rPr>
              <a:t>PAST </a:t>
            </a:r>
          </a:p>
          <a:p>
            <a:pPr algn="ctr"/>
            <a:r>
              <a:rPr lang="en-US" sz="8800" b="1" dirty="0" smtClean="0">
                <a:solidFill>
                  <a:srgbClr val="0070C0"/>
                </a:solidFill>
              </a:rPr>
              <a:t>PROGRESSIVE</a:t>
            </a:r>
            <a:endParaRPr lang="ru-RU" sz="8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0"/>
            <a:ext cx="8643998" cy="6400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Make the sentences with the words: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742950" indent="-742950">
              <a:buAutoNum type="arabicPeriod"/>
            </a:pPr>
            <a:r>
              <a:rPr lang="en-US" sz="3600" dirty="0" smtClean="0"/>
              <a:t>she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washing up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was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yesterday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at 5 o’clock?</a:t>
            </a:r>
          </a:p>
          <a:p>
            <a:pPr marL="742950" indent="-742950"/>
            <a:r>
              <a:rPr lang="en-US" sz="3600" dirty="0" smtClean="0"/>
              <a:t>2. doing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you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what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were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on Sunday morning?</a:t>
            </a:r>
          </a:p>
          <a:p>
            <a:pPr marL="742950" indent="-742950"/>
            <a:r>
              <a:rPr lang="en-US" sz="3600" dirty="0" smtClean="0"/>
              <a:t>3. was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who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singing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in your room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yesterday morning?</a:t>
            </a:r>
          </a:p>
          <a:p>
            <a:pPr marL="742950" indent="-742950"/>
            <a:r>
              <a:rPr lang="en-US" sz="3600" dirty="0" smtClean="0"/>
              <a:t>4. what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she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buying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was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in that shop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yesterday evening?</a:t>
            </a:r>
          </a:p>
          <a:p>
            <a:pPr marL="742950" indent="-742950"/>
            <a:r>
              <a:rPr lang="en-US" sz="3600" dirty="0" smtClean="0"/>
              <a:t>5. football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were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when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playing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they?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9" y="285728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Find the odd word: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742950" indent="-742950">
              <a:buAutoNum type="arabicPeriod"/>
            </a:pPr>
            <a:r>
              <a:rPr lang="en-US" sz="3600" dirty="0" smtClean="0"/>
              <a:t>What did were you doing at 7 o’cl</a:t>
            </a:r>
            <a:r>
              <a:rPr lang="en-US" sz="3600" dirty="0" smtClean="0"/>
              <a:t>o</a:t>
            </a:r>
            <a:r>
              <a:rPr lang="en-US" sz="3600" dirty="0" smtClean="0"/>
              <a:t>ck yesterday evening?</a:t>
            </a:r>
          </a:p>
          <a:p>
            <a:pPr marL="742950" indent="-742950"/>
            <a:r>
              <a:rPr lang="en-US" sz="3600" dirty="0" smtClean="0"/>
              <a:t>2. Who was is playing the guitar when you came?</a:t>
            </a:r>
          </a:p>
          <a:p>
            <a:pPr marL="742950" indent="-742950"/>
            <a:r>
              <a:rPr lang="en-US" sz="3600" dirty="0" smtClean="0"/>
              <a:t>3. Were you were watching TV when she phoned?</a:t>
            </a:r>
          </a:p>
          <a:p>
            <a:pPr marL="742950" indent="-742950"/>
            <a:r>
              <a:rPr lang="en-US" sz="3600" dirty="0" smtClean="0"/>
              <a:t>4. They were reading a book when mum did came.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1" y="214290"/>
            <a:ext cx="864399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Answer the questions: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742950" indent="-742950"/>
            <a:r>
              <a:rPr lang="en-US" sz="3600" dirty="0" smtClean="0"/>
              <a:t>1.What were you doing at 6 p.m.</a:t>
            </a:r>
          </a:p>
          <a:p>
            <a:pPr marL="742950" indent="-742950"/>
            <a:r>
              <a:rPr lang="en-US" sz="3600" dirty="0" smtClean="0"/>
              <a:t> </a:t>
            </a:r>
            <a:r>
              <a:rPr lang="en-US" sz="3600" dirty="0" smtClean="0"/>
              <a:t>  yesterday?</a:t>
            </a:r>
          </a:p>
          <a:p>
            <a:pPr marL="514350" indent="-514350"/>
            <a:r>
              <a:rPr lang="en-US" sz="3600" dirty="0" smtClean="0"/>
              <a:t>2. What were you doing when the teacher came into the class?</a:t>
            </a:r>
          </a:p>
          <a:p>
            <a:pPr marL="514350" indent="-514350"/>
            <a:r>
              <a:rPr lang="en-US" sz="3600" dirty="0" smtClean="0"/>
              <a:t>3. What were you doing at 3 a.m. today?</a:t>
            </a:r>
          </a:p>
          <a:p>
            <a:pPr marL="514350" indent="-514350"/>
            <a:r>
              <a:rPr lang="en-US" sz="3600" dirty="0" smtClean="0"/>
              <a:t>4. When were you reading your book yesterday?</a:t>
            </a:r>
          </a:p>
          <a:p>
            <a:pPr marL="514350" indent="-514350"/>
            <a:endParaRPr lang="en-US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857232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Вчера в 5 часов вечера я делала покупки.</a:t>
            </a:r>
            <a:endParaRPr lang="ru-RU" sz="32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429256" y="1357298"/>
            <a:ext cx="150019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429256" y="1500174"/>
            <a:ext cx="15716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7158" y="1357298"/>
            <a:ext cx="1143008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785918" y="1357298"/>
            <a:ext cx="3214710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257174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(</a:t>
            </a:r>
            <a:r>
              <a:rPr lang="ru-RU" sz="2800" b="1" dirty="0" smtClean="0"/>
              <a:t>Когда отец пришел с работы</a:t>
            </a:r>
            <a:r>
              <a:rPr lang="ru-RU" sz="2800" b="1" dirty="0" smtClean="0">
                <a:solidFill>
                  <a:srgbClr val="00B050"/>
                </a:solidFill>
              </a:rPr>
              <a:t>)</a:t>
            </a:r>
            <a:r>
              <a:rPr lang="ru-RU" sz="2800" b="1" dirty="0" smtClean="0"/>
              <a:t>,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en-US" sz="2800" b="1" dirty="0">
                <a:solidFill>
                  <a:srgbClr val="00B050"/>
                </a:solidFill>
              </a:rPr>
              <a:t>[</a:t>
            </a:r>
            <a:r>
              <a:rPr lang="ru-RU" sz="2800" b="1" dirty="0" smtClean="0"/>
              <a:t>дети уже спали</a:t>
            </a:r>
            <a:r>
              <a:rPr lang="en-US" sz="2800" b="1" dirty="0">
                <a:solidFill>
                  <a:srgbClr val="00B050"/>
                </a:solidFill>
              </a:rPr>
              <a:t>]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7643834" y="3000372"/>
            <a:ext cx="10715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643834" y="3143248"/>
            <a:ext cx="10715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407194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[</a:t>
            </a:r>
            <a:r>
              <a:rPr lang="ru-RU" sz="3200" b="1" dirty="0" smtClean="0"/>
              <a:t>Дети играли</a:t>
            </a:r>
            <a:r>
              <a:rPr lang="en-US" sz="3200" b="1" dirty="0" smtClean="0">
                <a:solidFill>
                  <a:srgbClr val="00B050"/>
                </a:solidFill>
              </a:rPr>
              <a:t>]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00B050"/>
                </a:solidFill>
              </a:rPr>
              <a:t>(</a:t>
            </a:r>
            <a:r>
              <a:rPr lang="ru-RU" sz="3200" b="1" dirty="0" smtClean="0"/>
              <a:t>пока мама мыла посуду</a:t>
            </a:r>
            <a:r>
              <a:rPr lang="ru-RU" sz="3200" b="1" dirty="0" smtClean="0">
                <a:solidFill>
                  <a:srgbClr val="00B050"/>
                </a:solidFill>
              </a:rPr>
              <a:t>)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643042" y="4572008"/>
            <a:ext cx="14287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643042" y="4714884"/>
            <a:ext cx="15001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857884" y="4572008"/>
            <a:ext cx="10001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857884" y="4714884"/>
            <a:ext cx="10001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428604"/>
            <a:ext cx="871543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    </a:t>
            </a:r>
            <a:r>
              <a:rPr lang="en-US" sz="4400" dirty="0" smtClean="0">
                <a:solidFill>
                  <a:srgbClr val="0070C0"/>
                </a:solidFill>
              </a:rPr>
              <a:t>Past Progressive </a:t>
            </a:r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/>
              <a:t>употребляется для выражения действия, которое </a:t>
            </a:r>
            <a:r>
              <a:rPr lang="ru-RU" sz="3200" dirty="0" smtClean="0">
                <a:solidFill>
                  <a:srgbClr val="FF0000"/>
                </a:solidFill>
              </a:rPr>
              <a:t>происходило, т.е. длилось</a:t>
            </a:r>
            <a:r>
              <a:rPr lang="ru-RU" sz="3200" dirty="0" smtClean="0"/>
              <a:t>, в течение </a:t>
            </a:r>
            <a:r>
              <a:rPr lang="ru-RU" sz="3200" dirty="0" smtClean="0">
                <a:solidFill>
                  <a:srgbClr val="FF0000"/>
                </a:solidFill>
              </a:rPr>
              <a:t>определенного, конкретного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п</a:t>
            </a:r>
            <a:r>
              <a:rPr lang="ru-RU" sz="3200" dirty="0" smtClean="0">
                <a:solidFill>
                  <a:srgbClr val="FF0000"/>
                </a:solidFill>
              </a:rPr>
              <a:t>ромежутка, отрезка времени в прошлом</a:t>
            </a:r>
            <a:r>
              <a:rPr lang="ru-RU" sz="3200" dirty="0" smtClean="0"/>
              <a:t>. Глагол-сказуемое в русском языке имеет форму несовершенного вида: что делал?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785794"/>
            <a:ext cx="5255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FORMAL MARKERS: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071678"/>
            <a:ext cx="8643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  <a:r>
              <a:rPr lang="en-US" sz="2800" b="1" dirty="0" smtClean="0"/>
              <a:t>t 5 o’clock yesterday</a:t>
            </a:r>
          </a:p>
          <a:p>
            <a:endParaRPr lang="en-US" sz="2800" b="1" dirty="0" smtClean="0"/>
          </a:p>
          <a:p>
            <a:r>
              <a:rPr lang="en-US" sz="2800" b="1" dirty="0" smtClean="0">
                <a:solidFill>
                  <a:srgbClr val="00B050"/>
                </a:solidFill>
              </a:rPr>
              <a:t>(</a:t>
            </a:r>
            <a:r>
              <a:rPr lang="en-US" sz="2800" b="1" dirty="0" smtClean="0"/>
              <a:t>when Past Simple V 2</a:t>
            </a:r>
            <a:r>
              <a:rPr lang="ru-RU" sz="2800" b="1" dirty="0" smtClean="0"/>
              <a:t>/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Ved</a:t>
            </a:r>
            <a:r>
              <a:rPr lang="en-US" sz="2800" b="1" dirty="0" smtClean="0">
                <a:solidFill>
                  <a:srgbClr val="00B050"/>
                </a:solidFill>
              </a:rPr>
              <a:t>)</a:t>
            </a:r>
          </a:p>
          <a:p>
            <a:endParaRPr lang="en-US" sz="2800" b="1" dirty="0" smtClean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00B050"/>
                </a:solidFill>
              </a:rPr>
              <a:t>(</a:t>
            </a:r>
            <a:r>
              <a:rPr lang="en-US" sz="2800" b="1" dirty="0" smtClean="0"/>
              <a:t>while Past Simple</a:t>
            </a:r>
            <a:r>
              <a:rPr lang="ru-RU" sz="2800" b="1" dirty="0" smtClean="0"/>
              <a:t>/ </a:t>
            </a:r>
            <a:r>
              <a:rPr lang="en-US" sz="2800" b="1" dirty="0" smtClean="0"/>
              <a:t>Past Progressive</a:t>
            </a:r>
            <a:r>
              <a:rPr lang="en-US" sz="2800" b="1" dirty="0" smtClean="0">
                <a:solidFill>
                  <a:srgbClr val="00B050"/>
                </a:solidFill>
              </a:rPr>
              <a:t>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571604" y="3357562"/>
            <a:ext cx="36433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166" y="3429000"/>
            <a:ext cx="37862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71604" y="4286256"/>
            <a:ext cx="507209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71604" y="4429132"/>
            <a:ext cx="51435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500174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WAS</a:t>
            </a:r>
            <a:r>
              <a:rPr lang="ru-RU" sz="6000" b="1" dirty="0" smtClean="0"/>
              <a:t>/ </a:t>
            </a:r>
            <a:r>
              <a:rPr lang="en-US" sz="6000" b="1" dirty="0" smtClean="0"/>
              <a:t>WERE +</a:t>
            </a:r>
            <a:r>
              <a:rPr lang="en-US" sz="6000" b="1" dirty="0" err="1" smtClean="0"/>
              <a:t>Ving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42977" y="328612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ед.ч.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8992" y="3214686"/>
            <a:ext cx="1910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мн.ч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662" y="3786190"/>
            <a:ext cx="4132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подлежащего</a:t>
            </a:r>
            <a:endParaRPr lang="ru-RU" sz="3200" b="1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214414" y="2428868"/>
            <a:ext cx="67151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14414" y="2643182"/>
            <a:ext cx="67151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1393009" y="2893215"/>
            <a:ext cx="714380" cy="35719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4036215" y="2964653"/>
            <a:ext cx="714380" cy="7143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571604" y="4286256"/>
            <a:ext cx="30003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714356"/>
            <a:ext cx="885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Yesterday at 5 p.m.</a:t>
            </a:r>
            <a:r>
              <a:rPr lang="ru-RU" sz="3200" b="1" dirty="0" smtClean="0"/>
              <a:t> </a:t>
            </a:r>
            <a:r>
              <a:rPr lang="en-US" sz="3200" b="1" dirty="0" smtClean="0"/>
              <a:t> I</a:t>
            </a:r>
            <a:r>
              <a:rPr lang="ru-RU" sz="3200" b="1" dirty="0" smtClean="0"/>
              <a:t> </a:t>
            </a:r>
            <a:r>
              <a:rPr lang="en-US" sz="3200" b="1" dirty="0" smtClean="0"/>
              <a:t> was doing shopping.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14282" y="1214422"/>
            <a:ext cx="4000528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714876" y="1142984"/>
            <a:ext cx="18573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86316" y="1285860"/>
            <a:ext cx="1857386" cy="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3438" y="500042"/>
            <a:ext cx="1039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е</a:t>
            </a:r>
            <a:r>
              <a:rPr lang="ru-RU" sz="2000" b="1" dirty="0" smtClean="0">
                <a:solidFill>
                  <a:srgbClr val="FF0000"/>
                </a:solidFill>
              </a:rPr>
              <a:t>д.ч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286248" y="1214422"/>
            <a:ext cx="21431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44" y="2571744"/>
            <a:ext cx="9001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(</a:t>
            </a:r>
            <a:r>
              <a:rPr lang="en-US" sz="2400" b="1" dirty="0" smtClean="0"/>
              <a:t>When father came home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r>
              <a:rPr lang="en-US" sz="2400" b="1" dirty="0" smtClean="0"/>
              <a:t>  the children  were sleeping.</a:t>
            </a:r>
            <a:endParaRPr lang="ru-RU" sz="2400" b="1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572000" y="2928934"/>
            <a:ext cx="17859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572264" y="2928934"/>
            <a:ext cx="20002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572264" y="3071810"/>
            <a:ext cx="207170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00826" y="2285992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м</a:t>
            </a:r>
            <a:r>
              <a:rPr lang="ru-RU" sz="2000" b="1" dirty="0" smtClean="0">
                <a:solidFill>
                  <a:srgbClr val="FF0000"/>
                </a:solidFill>
              </a:rPr>
              <a:t>н.ч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2571736" y="3000372"/>
            <a:ext cx="78581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571736" y="3143248"/>
            <a:ext cx="78581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643174" y="2357430"/>
            <a:ext cx="695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V2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471488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children  were playing </a:t>
            </a:r>
            <a:r>
              <a:rPr lang="en-US" sz="2000" b="1" dirty="0" smtClean="0">
                <a:solidFill>
                  <a:srgbClr val="00B050"/>
                </a:solidFill>
              </a:rPr>
              <a:t> (</a:t>
            </a:r>
            <a:r>
              <a:rPr lang="en-US" sz="2000" b="1" dirty="0" smtClean="0"/>
              <a:t>while  their mum  was washing up</a:t>
            </a:r>
            <a:r>
              <a:rPr lang="en-US" sz="2000" b="1" dirty="0" smtClean="0">
                <a:solidFill>
                  <a:srgbClr val="00B050"/>
                </a:solidFill>
              </a:rPr>
              <a:t>)</a:t>
            </a:r>
            <a:r>
              <a:rPr lang="en-US" sz="2000" b="1" dirty="0" smtClean="0"/>
              <a:t>.</a:t>
            </a:r>
            <a:endParaRPr lang="ru-RU" sz="2000" b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714348" y="5072074"/>
            <a:ext cx="150019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929190" y="5072074"/>
            <a:ext cx="12858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357422" y="5072074"/>
            <a:ext cx="15716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357422" y="5214950"/>
            <a:ext cx="15716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429388" y="5072074"/>
            <a:ext cx="19288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429388" y="5214950"/>
            <a:ext cx="19288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00298" y="4500570"/>
            <a:ext cx="1152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мн.ч.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29388" y="4500570"/>
            <a:ext cx="857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ед.ч.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800105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Put the verbs into the right tense: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457200" indent="-457200">
              <a:buAutoNum type="arabicPeriod"/>
            </a:pPr>
            <a:r>
              <a:rPr lang="en-US" sz="4000" dirty="0" smtClean="0"/>
              <a:t>She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play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when they (arrive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.</a:t>
            </a:r>
          </a:p>
          <a:p>
            <a:pPr marL="457200" indent="-457200"/>
            <a:r>
              <a:rPr lang="en-US" sz="4000" dirty="0" smtClean="0"/>
              <a:t>2. We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go</a:t>
            </a:r>
            <a:r>
              <a:rPr lang="en-US" sz="4000" dirty="0" smtClean="0">
                <a:solidFill>
                  <a:srgbClr val="00B050"/>
                </a:solidFill>
              </a:rPr>
              <a:t>) </a:t>
            </a:r>
            <a:r>
              <a:rPr lang="en-US" sz="4000" dirty="0" smtClean="0"/>
              <a:t>up the street when we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meet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him.</a:t>
            </a:r>
          </a:p>
          <a:p>
            <a:pPr marL="457200" indent="-457200"/>
            <a:r>
              <a:rPr lang="en-US" sz="4000" dirty="0" smtClean="0"/>
              <a:t>3. </a:t>
            </a:r>
            <a:r>
              <a:rPr lang="en-US" sz="4000" dirty="0" err="1" smtClean="0"/>
              <a:t>Grandad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dig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a hole when Mark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see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him.</a:t>
            </a:r>
          </a:p>
          <a:p>
            <a:pPr marL="457200" indent="-457200"/>
            <a:r>
              <a:rPr lang="en-US" sz="4000" dirty="0" smtClean="0"/>
              <a:t>4. He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look for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something when I </a:t>
            </a:r>
            <a:r>
              <a:rPr lang="en-US" sz="4000" dirty="0" smtClean="0">
                <a:solidFill>
                  <a:srgbClr val="00B050"/>
                </a:solidFill>
              </a:rPr>
              <a:t>(</a:t>
            </a:r>
            <a:r>
              <a:rPr lang="en-US" sz="4000" dirty="0" smtClean="0"/>
              <a:t>turn on</a:t>
            </a:r>
            <a:r>
              <a:rPr lang="en-US" sz="4000" dirty="0" smtClean="0">
                <a:solidFill>
                  <a:srgbClr val="00B050"/>
                </a:solidFill>
              </a:rPr>
              <a:t>)</a:t>
            </a:r>
            <a:r>
              <a:rPr lang="en-US" sz="4000" dirty="0" smtClean="0"/>
              <a:t> the lamp.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00042"/>
            <a:ext cx="87154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Put the words into the right order: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457200" indent="-457200">
              <a:buAutoNum type="arabicPeriod"/>
            </a:pPr>
            <a:r>
              <a:rPr lang="en-US" sz="3600" dirty="0" smtClean="0"/>
              <a:t>you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sleeping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called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I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was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when.</a:t>
            </a:r>
          </a:p>
          <a:p>
            <a:pPr marL="457200" indent="-457200"/>
            <a:r>
              <a:rPr lang="en-US" sz="3600" dirty="0" smtClean="0"/>
              <a:t>2. Mum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dinner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at ten o’clock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cooking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was.</a:t>
            </a:r>
          </a:p>
          <a:p>
            <a:pPr marL="457200" indent="-457200"/>
            <a:r>
              <a:rPr lang="en-US" sz="3600" dirty="0" smtClean="0"/>
              <a:t>3. He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breakfast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I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having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arrived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was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when.</a:t>
            </a:r>
          </a:p>
          <a:p>
            <a:pPr marL="457200" indent="-457200"/>
            <a:r>
              <a:rPr lang="en-US" sz="3600" dirty="0" smtClean="0"/>
              <a:t>4. Tim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homework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doing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was</a:t>
            </a:r>
            <a:r>
              <a:rPr lang="en-US" sz="3600" dirty="0" smtClean="0">
                <a:solidFill>
                  <a:srgbClr val="00B050"/>
                </a:solidFill>
              </a:rPr>
              <a:t>,</a:t>
            </a:r>
            <a:r>
              <a:rPr lang="en-US" sz="3600" dirty="0" smtClean="0"/>
              <a:t> at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yesterday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five o’clock</a:t>
            </a:r>
            <a:r>
              <a:rPr lang="en-US" sz="3600" dirty="0" smtClean="0">
                <a:solidFill>
                  <a:srgbClr val="00B050"/>
                </a:solidFill>
              </a:rPr>
              <a:t>, </a:t>
            </a:r>
            <a:r>
              <a:rPr lang="en-US" sz="3600" dirty="0" smtClean="0"/>
              <a:t>his.</a:t>
            </a:r>
          </a:p>
          <a:p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35824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Translate into English:</a:t>
            </a:r>
          </a:p>
          <a:p>
            <a:pPr algn="ctr"/>
            <a:endParaRPr lang="en-US" sz="3600" b="1" dirty="0" smtClean="0">
              <a:solidFill>
                <a:srgbClr val="7030A0"/>
              </a:solidFill>
            </a:endParaRPr>
          </a:p>
          <a:p>
            <a:pPr marL="742950" indent="-742950">
              <a:buAutoNum type="arabicPeriod"/>
            </a:pPr>
            <a:r>
              <a:rPr lang="ru-RU" sz="3600" dirty="0" smtClean="0"/>
              <a:t>Она писала письмо вчера в 3 часа дня.</a:t>
            </a:r>
          </a:p>
          <a:p>
            <a:pPr marL="742950" indent="-742950"/>
            <a:r>
              <a:rPr lang="ru-RU" sz="3600" dirty="0" smtClean="0"/>
              <a:t>2. Она пришла, когда он читал книгу.</a:t>
            </a:r>
          </a:p>
          <a:p>
            <a:pPr marL="742950" indent="-742950"/>
            <a:r>
              <a:rPr lang="ru-RU" sz="3600" dirty="0" smtClean="0"/>
              <a:t>3. Мы спали, когда соседи включили радио.</a:t>
            </a:r>
          </a:p>
          <a:p>
            <a:pPr marL="742950" indent="-742950"/>
            <a:r>
              <a:rPr lang="ru-RU" sz="3600" dirty="0" smtClean="0"/>
              <a:t>4. Когда учитель задал вопрос, Петя разговаривал.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</TotalTime>
  <Words>506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30</cp:revision>
  <dcterms:created xsi:type="dcterms:W3CDTF">2012-01-10T09:45:58Z</dcterms:created>
  <dcterms:modified xsi:type="dcterms:W3CDTF">2012-01-15T08:55:09Z</dcterms:modified>
</cp:coreProperties>
</file>