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Пользователь\Desktop\фото тел 1\IMG_20170711_15202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95230"/>
            <a:ext cx="8280920" cy="460212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17220" y="274287"/>
            <a:ext cx="84448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Место занятий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плаванием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режиме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дня ДОУ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493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601" y="548680"/>
            <a:ext cx="8639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При обучении плаванию у детей формируются и закрепляются привычки к водным процедурам, потребность в них, положительное к ним отношение, умение самостоятельно осуществлять необходимые действия, связанные с использованием водных процедур. И в связи с этим становятся более прочными </a:t>
            </a:r>
            <a:r>
              <a:rPr lang="ru-RU" sz="2400" dirty="0" smtClean="0">
                <a:solidFill>
                  <a:schemeClr val="bg1"/>
                </a:solidFill>
              </a:rPr>
              <a:t>гигиенические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навыки – чистоплотность,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аккуратность</a:t>
            </a:r>
            <a:r>
              <a:rPr lang="ru-RU" sz="2400" dirty="0">
                <a:solidFill>
                  <a:schemeClr val="bg1"/>
                </a:solidFill>
              </a:rPr>
              <a:t>. Важно также,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чтобы </a:t>
            </a:r>
            <a:r>
              <a:rPr lang="ru-RU" sz="2400" dirty="0">
                <a:solidFill>
                  <a:schemeClr val="bg1"/>
                </a:solidFill>
              </a:rPr>
              <a:t>гигиенические навыки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закреплялись </a:t>
            </a:r>
            <a:r>
              <a:rPr lang="ru-RU" sz="2400" dirty="0">
                <a:solidFill>
                  <a:schemeClr val="bg1"/>
                </a:solidFill>
              </a:rPr>
              <a:t>в семье, а для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этого </a:t>
            </a:r>
            <a:r>
              <a:rPr lang="ru-RU" sz="2400" dirty="0">
                <a:solidFill>
                  <a:schemeClr val="bg1"/>
                </a:solidFill>
              </a:rPr>
              <a:t>и в детском саду, и </a:t>
            </a:r>
            <a:r>
              <a:rPr lang="ru-RU" sz="2400" dirty="0" smtClean="0">
                <a:solidFill>
                  <a:schemeClr val="bg1"/>
                </a:solidFill>
              </a:rPr>
              <a:t>в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семье к детям должны 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предъявляться единые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требования.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2924944"/>
            <a:ext cx="4754336" cy="314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131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20090"/>
            <a:ext cx="849694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55004" dist="50800" dir="5400000" algn="tl">
                    <a:srgbClr val="000000">
                      <a:alpha val="33000"/>
                    </a:srgbClr>
                  </a:outerShdw>
                </a:effectLst>
              </a:rPr>
              <a:t>Нужно детям закаляться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Возникают </a:t>
            </a:r>
            <a:r>
              <a:rPr lang="ru-RU" sz="2400" b="1" dirty="0">
                <a:solidFill>
                  <a:schemeClr val="bg1"/>
                </a:solidFill>
              </a:rPr>
              <a:t>вопросы: как сократить болезни детей, как найти время для закаливания и с чего начать?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i="1" dirty="0">
                <a:solidFill>
                  <a:schemeClr val="bg1"/>
                </a:solidFill>
              </a:rPr>
              <a:t>Вот некоторые рекомендации: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- умывание утром прохладной водой;</a:t>
            </a:r>
          </a:p>
          <a:p>
            <a:r>
              <a:rPr lang="ru-RU" sz="2400" dirty="0">
                <a:solidFill>
                  <a:schemeClr val="bg1"/>
                </a:solidFill>
              </a:rPr>
              <a:t>- купание летом в открытом водоёме (море, реке);</a:t>
            </a:r>
          </a:p>
          <a:p>
            <a:r>
              <a:rPr lang="ru-RU" sz="2400" dirty="0">
                <a:solidFill>
                  <a:schemeClr val="bg1"/>
                </a:solidFill>
              </a:rPr>
              <a:t>- мытье ног вечером в прохладной воде (лучше начинать в теплое время года);</a:t>
            </a:r>
          </a:p>
          <a:p>
            <a:r>
              <a:rPr lang="ru-RU" sz="2400" dirty="0">
                <a:solidFill>
                  <a:schemeClr val="bg1"/>
                </a:solidFill>
              </a:rPr>
              <a:t>- обтирание влажной рукавичкой на 2 градуса ниже комнатной температуры;</a:t>
            </a:r>
          </a:p>
          <a:p>
            <a:r>
              <a:rPr lang="ru-RU" sz="2400" dirty="0">
                <a:solidFill>
                  <a:schemeClr val="bg1"/>
                </a:solidFill>
              </a:rPr>
              <a:t>- обливание ног контрастными водами;</a:t>
            </a:r>
          </a:p>
          <a:p>
            <a:r>
              <a:rPr lang="ru-RU" sz="2400" dirty="0">
                <a:solidFill>
                  <a:schemeClr val="bg1"/>
                </a:solidFill>
              </a:rPr>
              <a:t>- ходьба по солевой дорожке после сна (намочить полотенце в солевом растворе);</a:t>
            </a:r>
          </a:p>
          <a:p>
            <a:r>
              <a:rPr lang="ru-RU" sz="2400" dirty="0">
                <a:solidFill>
                  <a:schemeClr val="bg1"/>
                </a:solidFill>
              </a:rPr>
              <a:t>- сон с доступом свежего воздуха;</a:t>
            </a:r>
          </a:p>
          <a:p>
            <a:r>
              <a:rPr lang="ru-RU" sz="2400" dirty="0">
                <a:solidFill>
                  <a:schemeClr val="bg1"/>
                </a:solidFill>
              </a:rPr>
              <a:t>- обтирание влажным полотенцем, затем сухим;</a:t>
            </a:r>
          </a:p>
          <a:p>
            <a:r>
              <a:rPr lang="ru-RU" sz="2400" dirty="0">
                <a:solidFill>
                  <a:schemeClr val="bg1"/>
                </a:solidFill>
              </a:rPr>
              <a:t>- обливание холодной водой (ежедневно), после этого растирание сухим полотенцем;</a:t>
            </a:r>
          </a:p>
          <a:p>
            <a:r>
              <a:rPr lang="ru-RU" sz="2400" dirty="0">
                <a:solidFill>
                  <a:schemeClr val="bg1"/>
                </a:solidFill>
              </a:rPr>
              <a:t>- ходьба босиком по дому и улице.</a:t>
            </a:r>
          </a:p>
        </p:txBody>
      </p:sp>
    </p:spTree>
    <p:extLst>
      <p:ext uri="{BB962C8B-B14F-4D97-AF65-F5344CB8AC3E}">
        <p14:creationId xmlns:p14="http://schemas.microsoft.com/office/powerpoint/2010/main" xmlns="" val="134228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2016-2017\1 сентября 2016\DSC_56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3546" y="2780928"/>
            <a:ext cx="5768078" cy="382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77852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Движение является </a:t>
            </a:r>
            <a:r>
              <a:rPr lang="ru-RU" sz="2400" b="1" dirty="0">
                <a:solidFill>
                  <a:schemeClr val="bg1"/>
                </a:solidFill>
              </a:rPr>
              <a:t>основой</a:t>
            </a:r>
            <a:r>
              <a:rPr lang="ru-RU" sz="2400" dirty="0">
                <a:solidFill>
                  <a:schemeClr val="bg1"/>
                </a:solidFill>
              </a:rPr>
              <a:t> для всестороннего физического развития </a:t>
            </a:r>
            <a:r>
              <a:rPr lang="ru-RU" sz="2400" dirty="0" smtClean="0">
                <a:solidFill>
                  <a:schemeClr val="bg1"/>
                </a:solidFill>
              </a:rPr>
              <a:t>ребенка.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При </a:t>
            </a:r>
            <a:r>
              <a:rPr lang="ru-RU" sz="2400" dirty="0">
                <a:solidFill>
                  <a:schemeClr val="bg1"/>
                </a:solidFill>
              </a:rPr>
              <a:t>выполнении движений обогащается эмоциональное состояние детей. Они испытывают чувство радости, подъем от проявленных двигательных действий. Необходимо стремиться поддерживать у ребят интерес к движениям.</a:t>
            </a:r>
          </a:p>
        </p:txBody>
      </p:sp>
    </p:spTree>
    <p:extLst>
      <p:ext uri="{BB962C8B-B14F-4D97-AF65-F5344CB8AC3E}">
        <p14:creationId xmlns:p14="http://schemas.microsoft.com/office/powerpoint/2010/main" xmlns="" val="165538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    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</a:t>
            </a:r>
          </a:p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Будьте здоровы!</a:t>
            </a:r>
          </a:p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 забывайте, что здоровье – не всё, </a:t>
            </a:r>
          </a:p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 всё без здоровья – ничто.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573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1"/>
            <a:ext cx="84249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Организация обучения детей плаванию в детском саду осуществляется в комплексе со всеми многообразными формами физкультурно-оздоровительной работы, так как только сочетание занятий в бассейне с рациональным режимом деятельности </a:t>
            </a:r>
            <a:r>
              <a:rPr lang="ru-RU" sz="2800" dirty="0" smtClean="0">
                <a:solidFill>
                  <a:schemeClr val="bg1"/>
                </a:solidFill>
              </a:rPr>
              <a:t>и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отдыха детей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может дать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положительный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результат </a:t>
            </a:r>
            <a:r>
              <a:rPr lang="ru-RU" sz="2800" dirty="0">
                <a:solidFill>
                  <a:schemeClr val="bg1"/>
                </a:solidFill>
              </a:rPr>
              <a:t>в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укреплении </a:t>
            </a:r>
            <a:r>
              <a:rPr lang="ru-RU" sz="2800" dirty="0">
                <a:solidFill>
                  <a:schemeClr val="bg1"/>
                </a:solidFill>
              </a:rPr>
              <a:t>их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здоровья </a:t>
            </a:r>
            <a:r>
              <a:rPr lang="ru-RU" sz="2800" dirty="0">
                <a:solidFill>
                  <a:schemeClr val="bg1"/>
                </a:solidFill>
              </a:rPr>
              <a:t>и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закаливании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организма</a:t>
            </a:r>
            <a:r>
              <a:rPr lang="ru-RU" sz="28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7248" y="2924944"/>
            <a:ext cx="5749208" cy="352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22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833" y="117693"/>
            <a:ext cx="880833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Занятия по плаванию организуются вместо третьего физкультурного занятия в первой половине дня с 9:00-10:00 и с 10:00-11:00. Во второй половине дня с 15:00-16:00.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Обучение </a:t>
            </a:r>
            <a:r>
              <a:rPr lang="ru-RU" sz="2400" dirty="0">
                <a:solidFill>
                  <a:schemeClr val="bg1"/>
                </a:solidFill>
              </a:rPr>
              <a:t>плаванию проходит в форме групповых занятий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1 </a:t>
            </a:r>
            <a:r>
              <a:rPr lang="ru-RU" sz="2400" dirty="0">
                <a:solidFill>
                  <a:schemeClr val="bg1"/>
                </a:solidFill>
              </a:rPr>
              <a:t>раз в неделю. Группы делят на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подгруппы </a:t>
            </a:r>
            <a:r>
              <a:rPr lang="ru-RU" sz="2400" dirty="0">
                <a:solidFill>
                  <a:schemeClr val="bg1"/>
                </a:solidFill>
              </a:rPr>
              <a:t>в зависимости от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возраста </a:t>
            </a:r>
            <a:r>
              <a:rPr lang="ru-RU" sz="2400" dirty="0">
                <a:solidFill>
                  <a:schemeClr val="bg1"/>
                </a:solidFill>
              </a:rPr>
              <a:t>детей, целей </a:t>
            </a:r>
            <a:r>
              <a:rPr lang="ru-RU" sz="2400" dirty="0" smtClean="0">
                <a:solidFill>
                  <a:schemeClr val="bg1"/>
                </a:solidFill>
              </a:rPr>
              <a:t>занятия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и уровня подготовленности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(</a:t>
            </a:r>
            <a:r>
              <a:rPr lang="ru-RU" sz="2400" dirty="0">
                <a:solidFill>
                  <a:schemeClr val="bg1"/>
                </a:solidFill>
              </a:rPr>
              <a:t>младшие 8-10 человек,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старшие </a:t>
            </a:r>
            <a:r>
              <a:rPr lang="ru-RU" sz="2400" dirty="0">
                <a:solidFill>
                  <a:schemeClr val="bg1"/>
                </a:solidFill>
              </a:rPr>
              <a:t>12-15 человек). </a:t>
            </a:r>
            <a:endParaRPr lang="ru-RU" sz="2400" dirty="0" smtClean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983370"/>
            <a:ext cx="4206365" cy="278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565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Длительность занятий в разных возрастных группах неодинакова. Она устанавливается в зависимости от возраста, а также периода обучения. В начале обучения занятия короче по времени, а по мере освоения детей с водой, их длительность постепенно увеличивается.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286934" y="3501008"/>
            <a:ext cx="545045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569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17056092"/>
              </p:ext>
            </p:extLst>
          </p:nvPr>
        </p:nvGraphicFramePr>
        <p:xfrm>
          <a:off x="0" y="1052736"/>
          <a:ext cx="9144000" cy="51125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5447"/>
                <a:gridCol w="1084311"/>
                <a:gridCol w="1096818"/>
                <a:gridCol w="2318712"/>
                <a:gridCol w="2318712"/>
              </a:tblGrid>
              <a:tr h="42795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Возрастная группа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Количество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подгрупп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Число детей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в подгруппе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Длительность занятий, мин.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одной подгруппе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во всей группе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34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Вторая младшая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8-10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от 10-15 до 20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20-30 до 40-60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34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Средняя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10-12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от 15-20 до 25-30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30-40 до 50-60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34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Старшая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10-12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от20-25 до 30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40 до 60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942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Подготовительная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к школе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12-15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От 25 до 30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50 до 60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544" y="105108"/>
            <a:ext cx="842493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Длительность НОД по плаванию в разных возрастных группах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 течении года.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472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4572000" cy="55659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В день занятий в бассейне в режиме дня допускаются некоторые изменения. </a:t>
            </a:r>
            <a:endParaRPr lang="ru-RU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</a:rPr>
              <a:t>В </a:t>
            </a:r>
            <a:r>
              <a:rPr lang="ru-RU" sz="2400" dirty="0">
                <a:solidFill>
                  <a:schemeClr val="bg1"/>
                </a:solidFill>
              </a:rPr>
              <a:t>теплое время года дети выходят на прогулку через 40-50 минут после занятия, а в холодное время года дети после занятия в бассейне совсем не выходят на улицу.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 </a:t>
            </a:r>
          </a:p>
        </p:txBody>
      </p:sp>
      <p:pic>
        <p:nvPicPr>
          <p:cNvPr id="2050" name="Picture 2" descr="C:\Users\UserPC\Desktop\фото сад 2017-18\IMG_20170830_1052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0690"/>
            <a:ext cx="3617280" cy="643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455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408" y="332656"/>
            <a:ext cx="828092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Роль воспитателя в организации детей для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занятий плаванием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- воспитатель вместе с родителями готовит детей к занятиям плаванием;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- проводит закаливающие процедуры;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- учит быстро одеваться и раздеваться;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- перед каждым занятием проверяет наличие купальных принадлежностей;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- своевременно приводит детей в бассейн;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- следит за самочувствием детей, вместе с медсестрой или родителями определяет кому необходимо освобождение от занятий.</a:t>
            </a:r>
          </a:p>
        </p:txBody>
      </p:sp>
    </p:spTree>
    <p:extLst>
      <p:ext uri="{BB962C8B-B14F-4D97-AF65-F5344CB8AC3E}">
        <p14:creationId xmlns:p14="http://schemas.microsoft.com/office/powerpoint/2010/main" xmlns="" val="169702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Роль помощника воспитателя организации детей для занятий плаванием</a:t>
            </a:r>
            <a:r>
              <a:rPr lang="ru-RU" sz="2400" b="1" dirty="0" smtClean="0">
                <a:solidFill>
                  <a:schemeClr val="bg1"/>
                </a:solidFill>
              </a:rPr>
              <a:t>:</a:t>
            </a:r>
          </a:p>
          <a:p>
            <a:pPr algn="ctr">
              <a:lnSpc>
                <a:spcPct val="150000"/>
              </a:lnSpc>
            </a:pPr>
            <a:endParaRPr lang="ru-RU" sz="24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- в день проведения занятий помогает воспитателю привести детей в бассейн и отвести после занятий в группу;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- помогает детям при одевании и раздевании, при сушке волос;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- помогает собрать купальные принадлежности;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</a:rPr>
              <a:t>- создает такие условие в групповой комнате, чтобы дети после занятий в бассейне не простужались.</a:t>
            </a:r>
          </a:p>
        </p:txBody>
      </p:sp>
    </p:spTree>
    <p:extLst>
      <p:ext uri="{BB962C8B-B14F-4D97-AF65-F5344CB8AC3E}">
        <p14:creationId xmlns:p14="http://schemas.microsoft.com/office/powerpoint/2010/main" xmlns="" val="101617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43176"/>
            <a:ext cx="468052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Гигиеническое воспитание</a:t>
            </a:r>
            <a:r>
              <a:rPr lang="ru-RU" sz="2400" dirty="0">
                <a:solidFill>
                  <a:schemeClr val="bg1"/>
                </a:solidFill>
              </a:rPr>
              <a:t> в ДОУ является неотъемлемой частью </a:t>
            </a:r>
            <a:r>
              <a:rPr lang="ru-RU" sz="2400" dirty="0" err="1">
                <a:solidFill>
                  <a:schemeClr val="bg1"/>
                </a:solidFill>
              </a:rPr>
              <a:t>воспитательно</a:t>
            </a:r>
            <a:r>
              <a:rPr lang="ru-RU" sz="2400" dirty="0">
                <a:solidFill>
                  <a:schemeClr val="bg1"/>
                </a:solidFill>
              </a:rPr>
              <a:t>-образовательного процесса и осуществления всех форм физкультурно-оздоровительной работы. Оно сопутствует каждому моменту жизни ребенка – утренней гимнастике, учебным занятиям, еде, сну, прогулке и т.д. Гигиенические навыки особенно необходимы ребенку при подготовке к занятиям плаванием и в процессе обучения.</a:t>
            </a:r>
          </a:p>
        </p:txBody>
      </p:sp>
      <p:pic>
        <p:nvPicPr>
          <p:cNvPr id="3074" name="Picture 2" descr="C:\Users\UserPC\Desktop\фото сад 2017-18\IMG_20170926_0919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04048" y="476672"/>
            <a:ext cx="3847254" cy="571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0225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</TotalTime>
  <Words>631</Words>
  <Application>Microsoft Office PowerPoint</Application>
  <PresentationFormat>Экран (4:3)</PresentationFormat>
  <Paragraphs>97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UserPC</dc:creator>
  <cp:lastModifiedBy>UserPC</cp:lastModifiedBy>
  <cp:revision>9</cp:revision>
  <dcterms:created xsi:type="dcterms:W3CDTF">2017-09-27T20:00:26Z</dcterms:created>
  <dcterms:modified xsi:type="dcterms:W3CDTF">2019-12-10T11:46:15Z</dcterms:modified>
</cp:coreProperties>
</file>