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24D29D-7997-489D-857A-2B23382776F0}" type="datetimeFigureOut">
              <a:rPr lang="ru-RU" smtClean="0"/>
              <a:t>13.03.2012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7178AE-CB9B-4D19-BCC6-49FF83361B0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24D29D-7997-489D-857A-2B23382776F0}" type="datetimeFigureOut">
              <a:rPr lang="ru-RU" smtClean="0"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7178AE-CB9B-4D19-BCC6-49FF83361B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24D29D-7997-489D-857A-2B23382776F0}" type="datetimeFigureOut">
              <a:rPr lang="ru-RU" smtClean="0"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7178AE-CB9B-4D19-BCC6-49FF83361B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24D29D-7997-489D-857A-2B23382776F0}" type="datetimeFigureOut">
              <a:rPr lang="ru-RU" smtClean="0"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7178AE-CB9B-4D19-BCC6-49FF83361B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24D29D-7997-489D-857A-2B23382776F0}" type="datetimeFigureOut">
              <a:rPr lang="ru-RU" smtClean="0"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7178AE-CB9B-4D19-BCC6-49FF83361B0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24D29D-7997-489D-857A-2B23382776F0}" type="datetimeFigureOut">
              <a:rPr lang="ru-RU" smtClean="0"/>
              <a:t>13.03.2012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7178AE-CB9B-4D19-BCC6-49FF83361B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24D29D-7997-489D-857A-2B23382776F0}" type="datetimeFigureOut">
              <a:rPr lang="ru-RU" smtClean="0"/>
              <a:t>13.03.2012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7178AE-CB9B-4D19-BCC6-49FF83361B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24D29D-7997-489D-857A-2B23382776F0}" type="datetimeFigureOut">
              <a:rPr lang="ru-RU" smtClean="0"/>
              <a:t>13.03.2012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7178AE-CB9B-4D19-BCC6-49FF83361B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24D29D-7997-489D-857A-2B23382776F0}" type="datetimeFigureOut">
              <a:rPr lang="ru-RU" smtClean="0"/>
              <a:t>13.03.2012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7178AE-CB9B-4D19-BCC6-49FF83361B0E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24D29D-7997-489D-857A-2B23382776F0}" type="datetimeFigureOut">
              <a:rPr lang="ru-RU" smtClean="0"/>
              <a:t>13.03.2012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7178AE-CB9B-4D19-BCC6-49FF83361B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24D29D-7997-489D-857A-2B23382776F0}" type="datetimeFigureOut">
              <a:rPr lang="ru-RU" smtClean="0"/>
              <a:t>13.03.2012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7178AE-CB9B-4D19-BCC6-49FF83361B0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324D29D-7997-489D-857A-2B23382776F0}" type="datetimeFigureOut">
              <a:rPr lang="ru-RU" smtClean="0"/>
              <a:t>13.03.2012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B7178AE-CB9B-4D19-BCC6-49FF83361B0E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1538" y="1071546"/>
            <a:ext cx="7500990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b="1" dirty="0" smtClean="0">
                <a:solidFill>
                  <a:srgbClr val="00B050"/>
                </a:solidFill>
              </a:rPr>
              <a:t>PRESENT</a:t>
            </a:r>
          </a:p>
          <a:p>
            <a:pPr algn="ctr"/>
            <a:r>
              <a:rPr lang="en-US" sz="11500" b="1" dirty="0" smtClean="0">
                <a:solidFill>
                  <a:srgbClr val="00B050"/>
                </a:solidFill>
              </a:rPr>
              <a:t>PERFECT</a:t>
            </a:r>
            <a:endParaRPr lang="ru-RU" sz="115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2976" y="285728"/>
            <a:ext cx="7786742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 smtClean="0"/>
          </a:p>
          <a:p>
            <a:pPr algn="ctr"/>
            <a:r>
              <a:rPr lang="ru-RU" sz="4800" dirty="0" smtClean="0"/>
              <a:t>Мы </a:t>
            </a:r>
            <a:r>
              <a:rPr lang="ru-RU" sz="5400" b="1" dirty="0" smtClean="0"/>
              <a:t>только что </a:t>
            </a:r>
            <a:r>
              <a:rPr lang="ru-RU" sz="4800" dirty="0" smtClean="0"/>
              <a:t>проверили домашнее задание.</a:t>
            </a:r>
          </a:p>
          <a:p>
            <a:pPr algn="ctr"/>
            <a:endParaRPr lang="ru-RU" sz="4800" dirty="0" smtClean="0"/>
          </a:p>
          <a:p>
            <a:pPr algn="ctr"/>
            <a:endParaRPr lang="ru-RU" sz="4800" dirty="0"/>
          </a:p>
          <a:p>
            <a:pPr algn="ctr"/>
            <a:endParaRPr lang="ru-RU" sz="4800" dirty="0"/>
          </a:p>
          <a:p>
            <a:pPr algn="ctr"/>
            <a:r>
              <a:rPr lang="ru-RU" sz="4800" dirty="0" smtClean="0"/>
              <a:t>Он </a:t>
            </a:r>
            <a:r>
              <a:rPr lang="ru-RU" sz="5400" b="1" dirty="0" smtClean="0"/>
              <a:t>сегодня уже </a:t>
            </a:r>
            <a:r>
              <a:rPr lang="ru-RU" sz="4800" dirty="0" smtClean="0"/>
              <a:t>завтракал.</a:t>
            </a:r>
            <a:endParaRPr lang="ru-RU" sz="4800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500298" y="1285860"/>
            <a:ext cx="3071834" cy="1588"/>
          </a:xfrm>
          <a:prstGeom prst="line">
            <a:avLst/>
          </a:prstGeom>
          <a:ln w="28575">
            <a:solidFill>
              <a:srgbClr val="FF0000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143108" y="5072074"/>
            <a:ext cx="3786214" cy="1588"/>
          </a:xfrm>
          <a:prstGeom prst="line">
            <a:avLst/>
          </a:prstGeom>
          <a:ln w="28575">
            <a:solidFill>
              <a:srgbClr val="FF0000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2976" y="214290"/>
            <a:ext cx="7723727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00B0F0"/>
                </a:solidFill>
              </a:rPr>
              <a:t>FORMAL MARKERS:</a:t>
            </a:r>
          </a:p>
          <a:p>
            <a:r>
              <a:rPr lang="en-US" sz="5400" i="1" dirty="0" smtClean="0">
                <a:solidFill>
                  <a:srgbClr val="7030A0"/>
                </a:solidFill>
              </a:rPr>
              <a:t>already- </a:t>
            </a:r>
            <a:r>
              <a:rPr lang="ru-RU" sz="5400" i="1" dirty="0" smtClean="0">
                <a:solidFill>
                  <a:srgbClr val="7030A0"/>
                </a:solidFill>
              </a:rPr>
              <a:t>уже</a:t>
            </a:r>
            <a:endParaRPr lang="en-US" sz="5400" i="1" dirty="0" smtClean="0">
              <a:solidFill>
                <a:srgbClr val="7030A0"/>
              </a:solidFill>
            </a:endParaRPr>
          </a:p>
          <a:p>
            <a:r>
              <a:rPr lang="en-US" sz="5400" i="1" dirty="0">
                <a:solidFill>
                  <a:srgbClr val="7030A0"/>
                </a:solidFill>
              </a:rPr>
              <a:t>n</a:t>
            </a:r>
            <a:r>
              <a:rPr lang="en-US" sz="5400" i="1" dirty="0" smtClean="0">
                <a:solidFill>
                  <a:srgbClr val="7030A0"/>
                </a:solidFill>
              </a:rPr>
              <a:t>ever</a:t>
            </a:r>
            <a:r>
              <a:rPr lang="ru-RU" sz="5400" i="1" dirty="0" smtClean="0">
                <a:solidFill>
                  <a:srgbClr val="7030A0"/>
                </a:solidFill>
              </a:rPr>
              <a:t>- никогда</a:t>
            </a:r>
            <a:endParaRPr lang="en-US" sz="5400" i="1" dirty="0" smtClean="0">
              <a:solidFill>
                <a:srgbClr val="7030A0"/>
              </a:solidFill>
            </a:endParaRPr>
          </a:p>
          <a:p>
            <a:r>
              <a:rPr lang="en-US" sz="5400" i="1" dirty="0">
                <a:solidFill>
                  <a:srgbClr val="7030A0"/>
                </a:solidFill>
              </a:rPr>
              <a:t>e</a:t>
            </a:r>
            <a:r>
              <a:rPr lang="en-US" sz="5400" i="1" dirty="0" smtClean="0">
                <a:solidFill>
                  <a:srgbClr val="7030A0"/>
                </a:solidFill>
              </a:rPr>
              <a:t>ver</a:t>
            </a:r>
            <a:r>
              <a:rPr lang="ru-RU" sz="5400" i="1" dirty="0" smtClean="0">
                <a:solidFill>
                  <a:srgbClr val="7030A0"/>
                </a:solidFill>
              </a:rPr>
              <a:t>-когда-нибудь</a:t>
            </a:r>
            <a:endParaRPr lang="en-US" sz="5400" i="1" dirty="0" smtClean="0">
              <a:solidFill>
                <a:srgbClr val="7030A0"/>
              </a:solidFill>
            </a:endParaRPr>
          </a:p>
          <a:p>
            <a:r>
              <a:rPr lang="en-US" sz="5400" i="1" dirty="0">
                <a:solidFill>
                  <a:srgbClr val="7030A0"/>
                </a:solidFill>
              </a:rPr>
              <a:t>j</a:t>
            </a:r>
            <a:r>
              <a:rPr lang="en-US" sz="5400" i="1" dirty="0" smtClean="0">
                <a:solidFill>
                  <a:srgbClr val="7030A0"/>
                </a:solidFill>
              </a:rPr>
              <a:t>ust</a:t>
            </a:r>
            <a:r>
              <a:rPr lang="ru-RU" sz="5400" i="1" dirty="0" smtClean="0">
                <a:solidFill>
                  <a:srgbClr val="7030A0"/>
                </a:solidFill>
              </a:rPr>
              <a:t>- только что</a:t>
            </a:r>
            <a:endParaRPr lang="en-US" sz="5400" i="1" dirty="0" smtClean="0">
              <a:solidFill>
                <a:srgbClr val="7030A0"/>
              </a:solidFill>
            </a:endParaRPr>
          </a:p>
          <a:p>
            <a:r>
              <a:rPr lang="en-US" sz="5400" i="1" dirty="0">
                <a:solidFill>
                  <a:srgbClr val="7030A0"/>
                </a:solidFill>
              </a:rPr>
              <a:t>t</a:t>
            </a:r>
            <a:r>
              <a:rPr lang="en-US" sz="5400" i="1" dirty="0" smtClean="0">
                <a:solidFill>
                  <a:srgbClr val="7030A0"/>
                </a:solidFill>
              </a:rPr>
              <a:t>oday</a:t>
            </a:r>
            <a:r>
              <a:rPr lang="ru-RU" sz="5400" i="1" dirty="0" smtClean="0">
                <a:solidFill>
                  <a:srgbClr val="7030A0"/>
                </a:solidFill>
              </a:rPr>
              <a:t>- сегодня</a:t>
            </a:r>
            <a:endParaRPr lang="en-US" sz="5400" i="1" dirty="0" smtClean="0">
              <a:solidFill>
                <a:srgbClr val="7030A0"/>
              </a:solidFill>
            </a:endParaRPr>
          </a:p>
          <a:p>
            <a:r>
              <a:rPr lang="en-US" sz="5400" i="1" dirty="0">
                <a:solidFill>
                  <a:srgbClr val="7030A0"/>
                </a:solidFill>
              </a:rPr>
              <a:t>r</a:t>
            </a:r>
            <a:r>
              <a:rPr lang="en-US" sz="5400" i="1" dirty="0" smtClean="0">
                <a:solidFill>
                  <a:srgbClr val="7030A0"/>
                </a:solidFill>
              </a:rPr>
              <a:t>ecently</a:t>
            </a:r>
            <a:r>
              <a:rPr lang="ru-RU" sz="5400" i="1" dirty="0" smtClean="0">
                <a:solidFill>
                  <a:srgbClr val="7030A0"/>
                </a:solidFill>
              </a:rPr>
              <a:t>- недавно</a:t>
            </a:r>
            <a:endParaRPr lang="en-US" sz="5400" i="1" dirty="0" smtClean="0">
              <a:solidFill>
                <a:srgbClr val="7030A0"/>
              </a:solidFill>
            </a:endParaRPr>
          </a:p>
          <a:p>
            <a:endParaRPr lang="ru-RU" sz="48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42976" y="357166"/>
            <a:ext cx="771530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00B050"/>
                </a:solidFill>
              </a:rPr>
              <a:t>Present Perfect </a:t>
            </a:r>
            <a:r>
              <a:rPr lang="ru-RU" sz="4400" dirty="0" smtClean="0"/>
              <a:t>употребляется для выражения действия, которое  уже</a:t>
            </a:r>
          </a:p>
          <a:p>
            <a:pPr algn="ctr"/>
            <a:r>
              <a:rPr lang="ru-RU" sz="4400" dirty="0"/>
              <a:t>п</a:t>
            </a:r>
            <a:r>
              <a:rPr lang="ru-RU" sz="4400" dirty="0" smtClean="0"/>
              <a:t>роизошло, но результат относится к моменту речи. 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2976" y="1643050"/>
            <a:ext cx="743071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/>
              <a:t>have/ has + V</a:t>
            </a:r>
            <a:r>
              <a:rPr lang="ru-RU" sz="7200" dirty="0" err="1" smtClean="0"/>
              <a:t>з</a:t>
            </a:r>
            <a:r>
              <a:rPr lang="en-US" sz="7200" dirty="0" smtClean="0"/>
              <a:t>/ </a:t>
            </a:r>
            <a:r>
              <a:rPr lang="en-US" sz="7200" dirty="0" err="1" smtClean="0"/>
              <a:t>Ved</a:t>
            </a:r>
            <a:endParaRPr lang="en-US" sz="7200" dirty="0" smtClean="0"/>
          </a:p>
          <a:p>
            <a:pPr algn="ctr"/>
            <a:endParaRPr lang="ru-RU" sz="7200" dirty="0" smtClean="0"/>
          </a:p>
          <a:p>
            <a:r>
              <a:rPr lang="ru-RU" sz="2800" dirty="0" smtClean="0"/>
              <a:t>                          (</a:t>
            </a:r>
            <a:r>
              <a:rPr lang="ru-RU" sz="2800" b="1" dirty="0" smtClean="0">
                <a:solidFill>
                  <a:srgbClr val="FF0000"/>
                </a:solidFill>
              </a:rPr>
              <a:t>подлежащее в      </a:t>
            </a:r>
            <a:endParaRPr lang="ru-RU" sz="2800" b="1" dirty="0">
              <a:solidFill>
                <a:srgbClr val="FF0000"/>
              </a:solidFill>
            </a:endParaRPr>
          </a:p>
          <a:p>
            <a:r>
              <a:rPr lang="ru-RU" sz="2800" b="1" dirty="0" smtClean="0">
                <a:solidFill>
                  <a:srgbClr val="FF0000"/>
                </a:solidFill>
              </a:rPr>
              <a:t>                              З лице ед.ч.</a:t>
            </a:r>
            <a:r>
              <a:rPr lang="ru-RU" sz="2800" dirty="0" smtClean="0"/>
              <a:t>)</a:t>
            </a:r>
            <a:endParaRPr lang="ru-RU" sz="2800" dirty="0"/>
          </a:p>
        </p:txBody>
      </p:sp>
      <p:sp>
        <p:nvSpPr>
          <p:cNvPr id="5" name="Стрелка вниз 4"/>
          <p:cNvSpPr/>
          <p:nvPr/>
        </p:nvSpPr>
        <p:spPr>
          <a:xfrm>
            <a:off x="3714744" y="2643182"/>
            <a:ext cx="770384" cy="12858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28662" y="1000108"/>
            <a:ext cx="80010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We </a:t>
            </a:r>
            <a:r>
              <a:rPr lang="en-US" sz="6000" b="1" dirty="0" smtClean="0">
                <a:solidFill>
                  <a:srgbClr val="00B050"/>
                </a:solidFill>
              </a:rPr>
              <a:t>have</a:t>
            </a:r>
            <a:r>
              <a:rPr lang="en-US" sz="6000" dirty="0" smtClean="0"/>
              <a:t> </a:t>
            </a:r>
            <a:r>
              <a:rPr lang="en-US" sz="6000" i="1" dirty="0" smtClean="0">
                <a:solidFill>
                  <a:srgbClr val="7030A0"/>
                </a:solidFill>
              </a:rPr>
              <a:t>just</a:t>
            </a:r>
            <a:r>
              <a:rPr lang="en-US" sz="6000" dirty="0" smtClean="0"/>
              <a:t> </a:t>
            </a:r>
            <a:r>
              <a:rPr lang="en-US" sz="6000" b="1" dirty="0" smtClean="0">
                <a:solidFill>
                  <a:srgbClr val="00B050"/>
                </a:solidFill>
              </a:rPr>
              <a:t>checked </a:t>
            </a:r>
            <a:r>
              <a:rPr lang="en-US" sz="6000" dirty="0" smtClean="0"/>
              <a:t>our home task.</a:t>
            </a:r>
            <a:endParaRPr lang="ru-RU" sz="6000" dirty="0"/>
          </a:p>
        </p:txBody>
      </p:sp>
      <p:sp>
        <p:nvSpPr>
          <p:cNvPr id="7" name="TextBox 6"/>
          <p:cNvSpPr txBox="1"/>
          <p:nvPr/>
        </p:nvSpPr>
        <p:spPr>
          <a:xfrm>
            <a:off x="1142976" y="3857628"/>
            <a:ext cx="78581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He</a:t>
            </a:r>
            <a:r>
              <a:rPr lang="en-US" sz="5400" b="1" dirty="0" smtClean="0">
                <a:solidFill>
                  <a:srgbClr val="00B050"/>
                </a:solidFill>
              </a:rPr>
              <a:t> has had </a:t>
            </a:r>
            <a:r>
              <a:rPr lang="en-US" sz="5400" dirty="0" smtClean="0"/>
              <a:t>breakfast </a:t>
            </a:r>
            <a:r>
              <a:rPr lang="en-US" sz="5400" i="1" dirty="0" smtClean="0">
                <a:solidFill>
                  <a:srgbClr val="7030A0"/>
                </a:solidFill>
              </a:rPr>
              <a:t>today</a:t>
            </a:r>
            <a:r>
              <a:rPr lang="en-US" sz="5400" dirty="0" smtClean="0"/>
              <a:t>.</a:t>
            </a:r>
            <a:endParaRPr lang="ru-RU" sz="5400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2571736" y="2000240"/>
            <a:ext cx="171451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571736" y="1857364"/>
            <a:ext cx="1643074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715008" y="1857364"/>
            <a:ext cx="278608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5715008" y="2000240"/>
            <a:ext cx="285752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3000364" y="4786322"/>
            <a:ext cx="242889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3000364" y="4643446"/>
            <a:ext cx="2357454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4286248" y="1928802"/>
            <a:ext cx="1214446" cy="1588"/>
          </a:xfrm>
          <a:prstGeom prst="line">
            <a:avLst/>
          </a:prstGeom>
          <a:ln w="28575">
            <a:solidFill>
              <a:srgbClr val="FF0000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4286248" y="5500702"/>
            <a:ext cx="1428760" cy="1588"/>
          </a:xfrm>
          <a:prstGeom prst="line">
            <a:avLst/>
          </a:prstGeom>
          <a:ln w="28575">
            <a:solidFill>
              <a:srgbClr val="FF0000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286512" y="642918"/>
            <a:ext cx="16430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err="1" smtClean="0"/>
              <a:t>Ved</a:t>
            </a:r>
            <a:endParaRPr lang="ru-RU" sz="4400" dirty="0"/>
          </a:p>
        </p:txBody>
      </p:sp>
      <p:sp>
        <p:nvSpPr>
          <p:cNvPr id="29" name="TextBox 28"/>
          <p:cNvSpPr txBox="1"/>
          <p:nvPr/>
        </p:nvSpPr>
        <p:spPr>
          <a:xfrm>
            <a:off x="4357686" y="3500438"/>
            <a:ext cx="9286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V</a:t>
            </a:r>
            <a:r>
              <a:rPr lang="ru-RU" sz="4400" dirty="0" err="1" smtClean="0"/>
              <a:t>з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102</TotalTime>
  <Words>86</Words>
  <Application>Microsoft Office PowerPoint</Application>
  <PresentationFormat>Экран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МБОУ СОШ №2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Учитель</cp:lastModifiedBy>
  <cp:revision>11</cp:revision>
  <dcterms:created xsi:type="dcterms:W3CDTF">2012-03-13T04:55:01Z</dcterms:created>
  <dcterms:modified xsi:type="dcterms:W3CDTF">2012-03-13T06:37:56Z</dcterms:modified>
</cp:coreProperties>
</file>