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8" r:id="rId3"/>
    <p:sldId id="292" r:id="rId4"/>
    <p:sldId id="259" r:id="rId5"/>
    <p:sldId id="269" r:id="rId6"/>
    <p:sldId id="281" r:id="rId7"/>
    <p:sldId id="285" r:id="rId8"/>
    <p:sldId id="288" r:id="rId9"/>
    <p:sldId id="280" r:id="rId10"/>
    <p:sldId id="293" r:id="rId11"/>
    <p:sldId id="291" r:id="rId12"/>
    <p:sldId id="294" r:id="rId13"/>
    <p:sldId id="290" r:id="rId14"/>
    <p:sldId id="282" r:id="rId15"/>
    <p:sldId id="272" r:id="rId16"/>
    <p:sldId id="278" r:id="rId17"/>
    <p:sldId id="284" r:id="rId18"/>
    <p:sldId id="262" r:id="rId19"/>
    <p:sldId id="26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29" autoAdjust="0"/>
    <p:restoredTop sz="78652" autoAdjust="0"/>
  </p:normalViewPr>
  <p:slideViewPr>
    <p:cSldViewPr>
      <p:cViewPr varScale="1">
        <p:scale>
          <a:sx n="70" d="100"/>
          <a:sy n="70" d="100"/>
        </p:scale>
        <p:origin x="-136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5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explosion val="10"/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путают условные и реальные объекты плана</c:v>
                </c:pt>
                <c:pt idx="1">
                  <c:v>не умеют прокладывать мартшрут</c:v>
                </c:pt>
                <c:pt idx="2">
                  <c:v> затрудняются читать план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12</c:v>
                </c:pt>
                <c:pt idx="1">
                  <c:v>7</c:v>
                </c:pt>
                <c:pt idx="2">
                  <c:v>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путают условные и реальные объекты плана</c:v>
                </c:pt>
                <c:pt idx="1">
                  <c:v>не умеют прокладывать мартшрут</c:v>
                </c:pt>
                <c:pt idx="2">
                  <c:v> затрудняются читать план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firstSliceAng val="0"/>
      </c:pie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CAC28D-0A0C-4B7C-BCA7-05E2E8E067FA}" type="doc">
      <dgm:prSet loTypeId="urn:microsoft.com/office/officeart/2005/8/layout/pyramid2" loCatId="list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811D8FD4-1952-4B8B-95D3-1C5B7019A784}">
      <dgm:prSet custT="1"/>
      <dgm:spPr/>
      <dgm:t>
        <a:bodyPr/>
        <a:lstStyle/>
        <a:p>
          <a:pPr algn="ctr"/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-ориентироваться на местности при помощи плана или схемы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E08E19DC-1D9A-45B8-BC35-BB7FB6F5DC55}" type="parTrans" cxnId="{3BBAB786-6D8E-4302-9A61-CD458FE03F70}">
      <dgm:prSet/>
      <dgm:spPr/>
      <dgm:t>
        <a:bodyPr/>
        <a:lstStyle/>
        <a:p>
          <a:endParaRPr lang="ru-RU"/>
        </a:p>
      </dgm:t>
    </dgm:pt>
    <dgm:pt modelId="{E387FA3F-2CEB-4418-B14E-9308FEFC649E}" type="sibTrans" cxnId="{3BBAB786-6D8E-4302-9A61-CD458FE03F70}">
      <dgm:prSet/>
      <dgm:spPr/>
      <dgm:t>
        <a:bodyPr/>
        <a:lstStyle/>
        <a:p>
          <a:endParaRPr lang="ru-RU"/>
        </a:p>
      </dgm:t>
    </dgm:pt>
    <dgm:pt modelId="{47AD32F3-1FA0-4083-B3F8-6DA8C804E276}">
      <dgm:prSet custT="1"/>
      <dgm:spPr/>
      <dgm:t>
        <a:bodyPr/>
        <a:lstStyle/>
        <a:p>
          <a:pPr algn="ctr"/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u="sng" dirty="0" smtClean="0">
              <a:latin typeface="Times New Roman" pitchFamily="18" charset="0"/>
              <a:cs typeface="Times New Roman" pitchFamily="18" charset="0"/>
            </a:rPr>
            <a:t>Формировать у детей:</a:t>
          </a:r>
        </a:p>
      </dgm:t>
    </dgm:pt>
    <dgm:pt modelId="{51DACF4A-BE06-49A9-BE1E-626C1C21254E}" type="parTrans" cxnId="{6D6FB3C3-BFBC-49F3-90D9-1B4940F07136}">
      <dgm:prSet/>
      <dgm:spPr/>
      <dgm:t>
        <a:bodyPr/>
        <a:lstStyle/>
        <a:p>
          <a:endParaRPr lang="ru-RU"/>
        </a:p>
      </dgm:t>
    </dgm:pt>
    <dgm:pt modelId="{F0AD1B33-3B10-45DF-904B-F2504305230E}" type="sibTrans" cxnId="{6D6FB3C3-BFBC-49F3-90D9-1B4940F07136}">
      <dgm:prSet/>
      <dgm:spPr/>
      <dgm:t>
        <a:bodyPr/>
        <a:lstStyle/>
        <a:p>
          <a:endParaRPr lang="ru-RU"/>
        </a:p>
      </dgm:t>
    </dgm:pt>
    <dgm:pt modelId="{1D02D0B2-AF31-4BC3-8F5E-F63C5D4604C7}">
      <dgm:prSet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- «читать» план на основе общепринятых условных обозначений 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D7218EC3-AF99-49E6-BC66-93BD33576909}" type="parTrans" cxnId="{11832693-0CFC-4FCD-B246-EB27F26B549D}">
      <dgm:prSet/>
      <dgm:spPr/>
      <dgm:t>
        <a:bodyPr/>
        <a:lstStyle/>
        <a:p>
          <a:endParaRPr lang="ru-RU"/>
        </a:p>
      </dgm:t>
    </dgm:pt>
    <dgm:pt modelId="{ED491105-7636-4ED9-85F5-F26652929554}" type="sibTrans" cxnId="{11832693-0CFC-4FCD-B246-EB27F26B549D}">
      <dgm:prSet/>
      <dgm:spPr/>
      <dgm:t>
        <a:bodyPr/>
        <a:lstStyle/>
        <a:p>
          <a:endParaRPr lang="ru-RU"/>
        </a:p>
      </dgm:t>
    </dgm:pt>
    <dgm:pt modelId="{F52D54C4-4E63-45A8-A4FE-2066FC7A48F3}">
      <dgm:prSet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- самостоятельно составлять план, схему или карту-навигатор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4E9B2244-C9DA-42BF-B529-D1DD70707C1B}" type="parTrans" cxnId="{17A15E34-0BD3-4074-B1B4-FA5AD18EE226}">
      <dgm:prSet/>
      <dgm:spPr/>
      <dgm:t>
        <a:bodyPr/>
        <a:lstStyle/>
        <a:p>
          <a:endParaRPr lang="ru-RU"/>
        </a:p>
      </dgm:t>
    </dgm:pt>
    <dgm:pt modelId="{2CCF57A9-68E9-4116-A75F-5D9F7FC74360}" type="sibTrans" cxnId="{17A15E34-0BD3-4074-B1B4-FA5AD18EE226}">
      <dgm:prSet/>
      <dgm:spPr/>
      <dgm:t>
        <a:bodyPr/>
        <a:lstStyle/>
        <a:p>
          <a:endParaRPr lang="ru-RU"/>
        </a:p>
      </dgm:t>
    </dgm:pt>
    <dgm:pt modelId="{BAB18DFE-A7A3-4E3E-93BA-E1A2E2D4A1CD}">
      <dgm:prSet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умение  определять основные направления движения 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67480297-816B-421B-8328-3DBF86807456}" type="parTrans" cxnId="{18907AA4-B024-4977-BC5A-5913DA54690D}">
      <dgm:prSet/>
      <dgm:spPr/>
      <dgm:t>
        <a:bodyPr/>
        <a:lstStyle/>
        <a:p>
          <a:endParaRPr lang="ru-RU"/>
        </a:p>
      </dgm:t>
    </dgm:pt>
    <dgm:pt modelId="{54DF21A2-1645-47F3-902D-70365F16E66A}" type="sibTrans" cxnId="{18907AA4-B024-4977-BC5A-5913DA54690D}">
      <dgm:prSet/>
      <dgm:spPr/>
      <dgm:t>
        <a:bodyPr/>
        <a:lstStyle/>
        <a:p>
          <a:endParaRPr lang="ru-RU"/>
        </a:p>
      </dgm:t>
    </dgm:pt>
    <dgm:pt modelId="{78B1A0EC-CE19-4322-AE8B-1079618D5D10}" type="pres">
      <dgm:prSet presAssocID="{00CAC28D-0A0C-4B7C-BCA7-05E2E8E067F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74E1180C-354E-4363-BB26-9FB6BD6D4F4D}" type="pres">
      <dgm:prSet presAssocID="{00CAC28D-0A0C-4B7C-BCA7-05E2E8E067FA}" presName="pyramid" presStyleLbl="node1" presStyleIdx="0" presStyleCnt="1" custLinFactNeighborX="1580" custLinFactNeighborY="8532"/>
      <dgm:spPr/>
      <dgm:t>
        <a:bodyPr/>
        <a:lstStyle/>
        <a:p>
          <a:endParaRPr lang="ru-RU"/>
        </a:p>
      </dgm:t>
    </dgm:pt>
    <dgm:pt modelId="{E18796B2-DA4E-4985-A624-E7E2CF7CC3B9}" type="pres">
      <dgm:prSet presAssocID="{00CAC28D-0A0C-4B7C-BCA7-05E2E8E067FA}" presName="theList" presStyleCnt="0"/>
      <dgm:spPr/>
      <dgm:t>
        <a:bodyPr/>
        <a:lstStyle/>
        <a:p>
          <a:endParaRPr lang="ru-RU"/>
        </a:p>
      </dgm:t>
    </dgm:pt>
    <dgm:pt modelId="{77E5EE16-D70B-46BC-B8B1-E5C742230502}" type="pres">
      <dgm:prSet presAssocID="{47AD32F3-1FA0-4083-B3F8-6DA8C804E276}" presName="aNode" presStyleLbl="fgAcc1" presStyleIdx="0" presStyleCnt="5" custScaleX="246449" custScaleY="99860" custLinFactY="-215365" custLinFactNeighborX="5598" custLinFactNeighborY="-3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B33F5A-6797-4B6E-B4C8-4EECB616E75A}" type="pres">
      <dgm:prSet presAssocID="{47AD32F3-1FA0-4083-B3F8-6DA8C804E276}" presName="aSpace" presStyleCnt="0"/>
      <dgm:spPr/>
      <dgm:t>
        <a:bodyPr/>
        <a:lstStyle/>
        <a:p>
          <a:endParaRPr lang="ru-RU"/>
        </a:p>
      </dgm:t>
    </dgm:pt>
    <dgm:pt modelId="{4E4186E8-423C-4641-8549-D7A311D65CEB}" type="pres">
      <dgm:prSet presAssocID="{BAB18DFE-A7A3-4E3E-93BA-E1A2E2D4A1CD}" presName="aNode" presStyleLbl="fgAcc1" presStyleIdx="1" presStyleCnt="5" custScaleX="245183" custScaleY="148156" custLinFactY="-12847" custLinFactNeighborX="7149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F6E5BF-E962-46C2-949E-EBBB07F5E40C}" type="pres">
      <dgm:prSet presAssocID="{BAB18DFE-A7A3-4E3E-93BA-E1A2E2D4A1CD}" presName="aSpace" presStyleCnt="0"/>
      <dgm:spPr/>
    </dgm:pt>
    <dgm:pt modelId="{2CBACB5B-66A2-47E5-8E54-1431019E5613}" type="pres">
      <dgm:prSet presAssocID="{811D8FD4-1952-4B8B-95D3-1C5B7019A784}" presName="aNode" presStyleLbl="fgAcc1" presStyleIdx="2" presStyleCnt="5" custScaleX="244919" custScaleY="136344" custLinFactY="-8523" custLinFactNeighborX="701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97D6E1-8F21-4A0C-AAC1-9F7EF795FA3D}" type="pres">
      <dgm:prSet presAssocID="{811D8FD4-1952-4B8B-95D3-1C5B7019A784}" presName="aSpace" presStyleCnt="0"/>
      <dgm:spPr/>
      <dgm:t>
        <a:bodyPr/>
        <a:lstStyle/>
        <a:p>
          <a:endParaRPr lang="ru-RU"/>
        </a:p>
      </dgm:t>
    </dgm:pt>
    <dgm:pt modelId="{E8E5467D-0BDD-464D-902E-8D93EAC21987}" type="pres">
      <dgm:prSet presAssocID="{1D02D0B2-AF31-4BC3-8F5E-F63C5D4604C7}" presName="aNode" presStyleLbl="fgAcc1" presStyleIdx="3" presStyleCnt="5" custScaleX="242899" custScaleY="231966" custLinFactNeighborX="6130" custLinFactNeighborY="-954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D3A3D1-C806-4F07-961F-D539F7690B5B}" type="pres">
      <dgm:prSet presAssocID="{1D02D0B2-AF31-4BC3-8F5E-F63C5D4604C7}" presName="aSpace" presStyleCnt="0"/>
      <dgm:spPr/>
      <dgm:t>
        <a:bodyPr/>
        <a:lstStyle/>
        <a:p>
          <a:endParaRPr lang="ru-RU"/>
        </a:p>
      </dgm:t>
    </dgm:pt>
    <dgm:pt modelId="{6FF6ACB9-5A77-418B-827E-69FF7E7BAE91}" type="pres">
      <dgm:prSet presAssocID="{F52D54C4-4E63-45A8-A4FE-2066FC7A48F3}" presName="aNode" presStyleLbl="fgAcc1" presStyleIdx="4" presStyleCnt="5" custScaleX="245183" custScaleY="220430" custLinFactNeighborX="7272" custLinFactNeighborY="413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C48581-C13B-4394-8D19-904AC33B1728}" type="pres">
      <dgm:prSet presAssocID="{F52D54C4-4E63-45A8-A4FE-2066FC7A48F3}" presName="aSpace" presStyleCnt="0"/>
      <dgm:spPr/>
      <dgm:t>
        <a:bodyPr/>
        <a:lstStyle/>
        <a:p>
          <a:endParaRPr lang="ru-RU"/>
        </a:p>
      </dgm:t>
    </dgm:pt>
  </dgm:ptLst>
  <dgm:cxnLst>
    <dgm:cxn modelId="{D24E4E58-7ABB-472F-97F5-A38E7A739218}" type="presOf" srcId="{00CAC28D-0A0C-4B7C-BCA7-05E2E8E067FA}" destId="{78B1A0EC-CE19-4322-AE8B-1079618D5D10}" srcOrd="0" destOrd="0" presId="urn:microsoft.com/office/officeart/2005/8/layout/pyramid2"/>
    <dgm:cxn modelId="{3F0BB1B5-E728-4814-9F7B-B16530639132}" type="presOf" srcId="{47AD32F3-1FA0-4083-B3F8-6DA8C804E276}" destId="{77E5EE16-D70B-46BC-B8B1-E5C742230502}" srcOrd="0" destOrd="0" presId="urn:microsoft.com/office/officeart/2005/8/layout/pyramid2"/>
    <dgm:cxn modelId="{6D6FB3C3-BFBC-49F3-90D9-1B4940F07136}" srcId="{00CAC28D-0A0C-4B7C-BCA7-05E2E8E067FA}" destId="{47AD32F3-1FA0-4083-B3F8-6DA8C804E276}" srcOrd="0" destOrd="0" parTransId="{51DACF4A-BE06-49A9-BE1E-626C1C21254E}" sibTransId="{F0AD1B33-3B10-45DF-904B-F2504305230E}"/>
    <dgm:cxn modelId="{17A15E34-0BD3-4074-B1B4-FA5AD18EE226}" srcId="{00CAC28D-0A0C-4B7C-BCA7-05E2E8E067FA}" destId="{F52D54C4-4E63-45A8-A4FE-2066FC7A48F3}" srcOrd="4" destOrd="0" parTransId="{4E9B2244-C9DA-42BF-B529-D1DD70707C1B}" sibTransId="{2CCF57A9-68E9-4116-A75F-5D9F7FC74360}"/>
    <dgm:cxn modelId="{27C2407E-6F36-4B6E-B0F9-F6E79C65C872}" type="presOf" srcId="{F52D54C4-4E63-45A8-A4FE-2066FC7A48F3}" destId="{6FF6ACB9-5A77-418B-827E-69FF7E7BAE91}" srcOrd="0" destOrd="0" presId="urn:microsoft.com/office/officeart/2005/8/layout/pyramid2"/>
    <dgm:cxn modelId="{11832693-0CFC-4FCD-B246-EB27F26B549D}" srcId="{00CAC28D-0A0C-4B7C-BCA7-05E2E8E067FA}" destId="{1D02D0B2-AF31-4BC3-8F5E-F63C5D4604C7}" srcOrd="3" destOrd="0" parTransId="{D7218EC3-AF99-49E6-BC66-93BD33576909}" sibTransId="{ED491105-7636-4ED9-85F5-F26652929554}"/>
    <dgm:cxn modelId="{18907AA4-B024-4977-BC5A-5913DA54690D}" srcId="{00CAC28D-0A0C-4B7C-BCA7-05E2E8E067FA}" destId="{BAB18DFE-A7A3-4E3E-93BA-E1A2E2D4A1CD}" srcOrd="1" destOrd="0" parTransId="{67480297-816B-421B-8328-3DBF86807456}" sibTransId="{54DF21A2-1645-47F3-902D-70365F16E66A}"/>
    <dgm:cxn modelId="{60BE021E-B653-45E1-8FB2-63230EA1D6BD}" type="presOf" srcId="{1D02D0B2-AF31-4BC3-8F5E-F63C5D4604C7}" destId="{E8E5467D-0BDD-464D-902E-8D93EAC21987}" srcOrd="0" destOrd="0" presId="urn:microsoft.com/office/officeart/2005/8/layout/pyramid2"/>
    <dgm:cxn modelId="{F5ED6ADB-77EC-44D0-B504-99B14526E039}" type="presOf" srcId="{BAB18DFE-A7A3-4E3E-93BA-E1A2E2D4A1CD}" destId="{4E4186E8-423C-4641-8549-D7A311D65CEB}" srcOrd="0" destOrd="0" presId="urn:microsoft.com/office/officeart/2005/8/layout/pyramid2"/>
    <dgm:cxn modelId="{AC48D725-7F67-430F-BB90-ABBC292F8980}" type="presOf" srcId="{811D8FD4-1952-4B8B-95D3-1C5B7019A784}" destId="{2CBACB5B-66A2-47E5-8E54-1431019E5613}" srcOrd="0" destOrd="0" presId="urn:microsoft.com/office/officeart/2005/8/layout/pyramid2"/>
    <dgm:cxn modelId="{3BBAB786-6D8E-4302-9A61-CD458FE03F70}" srcId="{00CAC28D-0A0C-4B7C-BCA7-05E2E8E067FA}" destId="{811D8FD4-1952-4B8B-95D3-1C5B7019A784}" srcOrd="2" destOrd="0" parTransId="{E08E19DC-1D9A-45B8-BC35-BB7FB6F5DC55}" sibTransId="{E387FA3F-2CEB-4418-B14E-9308FEFC649E}"/>
    <dgm:cxn modelId="{5009F5FD-973A-48AE-8720-B03278EE88F0}" type="presParOf" srcId="{78B1A0EC-CE19-4322-AE8B-1079618D5D10}" destId="{74E1180C-354E-4363-BB26-9FB6BD6D4F4D}" srcOrd="0" destOrd="0" presId="urn:microsoft.com/office/officeart/2005/8/layout/pyramid2"/>
    <dgm:cxn modelId="{64FACE2B-F68C-4D83-B3E2-5AE695299E7A}" type="presParOf" srcId="{78B1A0EC-CE19-4322-AE8B-1079618D5D10}" destId="{E18796B2-DA4E-4985-A624-E7E2CF7CC3B9}" srcOrd="1" destOrd="0" presId="urn:microsoft.com/office/officeart/2005/8/layout/pyramid2"/>
    <dgm:cxn modelId="{F6A4CA5B-DF5D-4DB0-81BE-AA6315890E6B}" type="presParOf" srcId="{E18796B2-DA4E-4985-A624-E7E2CF7CC3B9}" destId="{77E5EE16-D70B-46BC-B8B1-E5C742230502}" srcOrd="0" destOrd="0" presId="urn:microsoft.com/office/officeart/2005/8/layout/pyramid2"/>
    <dgm:cxn modelId="{AF823B92-1D90-487A-8282-664293CB47C8}" type="presParOf" srcId="{E18796B2-DA4E-4985-A624-E7E2CF7CC3B9}" destId="{85B33F5A-6797-4B6E-B4C8-4EECB616E75A}" srcOrd="1" destOrd="0" presId="urn:microsoft.com/office/officeart/2005/8/layout/pyramid2"/>
    <dgm:cxn modelId="{D96F6555-71DE-477A-9C48-F900AC78D196}" type="presParOf" srcId="{E18796B2-DA4E-4985-A624-E7E2CF7CC3B9}" destId="{4E4186E8-423C-4641-8549-D7A311D65CEB}" srcOrd="2" destOrd="0" presId="urn:microsoft.com/office/officeart/2005/8/layout/pyramid2"/>
    <dgm:cxn modelId="{6B113991-41F4-417C-A409-4F70AA91104F}" type="presParOf" srcId="{E18796B2-DA4E-4985-A624-E7E2CF7CC3B9}" destId="{7FF6E5BF-E962-46C2-949E-EBBB07F5E40C}" srcOrd="3" destOrd="0" presId="urn:microsoft.com/office/officeart/2005/8/layout/pyramid2"/>
    <dgm:cxn modelId="{8202A037-2458-43B1-9940-0459344B250A}" type="presParOf" srcId="{E18796B2-DA4E-4985-A624-E7E2CF7CC3B9}" destId="{2CBACB5B-66A2-47E5-8E54-1431019E5613}" srcOrd="4" destOrd="0" presId="urn:microsoft.com/office/officeart/2005/8/layout/pyramid2"/>
    <dgm:cxn modelId="{63215D1E-3C1A-442F-A74F-914FA35A7957}" type="presParOf" srcId="{E18796B2-DA4E-4985-A624-E7E2CF7CC3B9}" destId="{1B97D6E1-8F21-4A0C-AAC1-9F7EF795FA3D}" srcOrd="5" destOrd="0" presId="urn:microsoft.com/office/officeart/2005/8/layout/pyramid2"/>
    <dgm:cxn modelId="{3E60EB5A-DC57-4E2B-A77E-C664A2EE3EC1}" type="presParOf" srcId="{E18796B2-DA4E-4985-A624-E7E2CF7CC3B9}" destId="{E8E5467D-0BDD-464D-902E-8D93EAC21987}" srcOrd="6" destOrd="0" presId="urn:microsoft.com/office/officeart/2005/8/layout/pyramid2"/>
    <dgm:cxn modelId="{6F9B8996-A45A-4DA5-B0F2-4FA650FD7853}" type="presParOf" srcId="{E18796B2-DA4E-4985-A624-E7E2CF7CC3B9}" destId="{BCD3A3D1-C806-4F07-961F-D539F7690B5B}" srcOrd="7" destOrd="0" presId="urn:microsoft.com/office/officeart/2005/8/layout/pyramid2"/>
    <dgm:cxn modelId="{39B58F4F-3E12-44BF-8F9D-DE44210ADD4B}" type="presParOf" srcId="{E18796B2-DA4E-4985-A624-E7E2CF7CC3B9}" destId="{6FF6ACB9-5A77-418B-827E-69FF7E7BAE91}" srcOrd="8" destOrd="0" presId="urn:microsoft.com/office/officeart/2005/8/layout/pyramid2"/>
    <dgm:cxn modelId="{4BE6B9B0-1D3C-4AD5-AB66-DAE1B7A00185}" type="presParOf" srcId="{E18796B2-DA4E-4985-A624-E7E2CF7CC3B9}" destId="{B2C48581-C13B-4394-8D19-904AC33B1728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E1180C-354E-4363-BB26-9FB6BD6D4F4D}">
      <dsp:nvSpPr>
        <dsp:cNvPr id="0" name=""/>
        <dsp:cNvSpPr/>
      </dsp:nvSpPr>
      <dsp:spPr>
        <a:xfrm>
          <a:off x="315495" y="0"/>
          <a:ext cx="4933614" cy="4933614"/>
        </a:xfrm>
        <a:prstGeom prst="triangle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5">
                <a:alpha val="9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5">
                <a:alpha val="9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7E5EE16-D70B-46BC-B8B1-E5C742230502}">
      <dsp:nvSpPr>
        <dsp:cNvPr id="0" name=""/>
        <dsp:cNvSpPr/>
      </dsp:nvSpPr>
      <dsp:spPr>
        <a:xfrm>
          <a:off x="535671" y="0"/>
          <a:ext cx="7903247" cy="51384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u="sng" kern="1200" dirty="0" smtClean="0">
              <a:latin typeface="Times New Roman" pitchFamily="18" charset="0"/>
              <a:cs typeface="Times New Roman" pitchFamily="18" charset="0"/>
            </a:rPr>
            <a:t>Формировать у детей:</a:t>
          </a:r>
        </a:p>
      </dsp:txBody>
      <dsp:txXfrm>
        <a:off x="560755" y="25084"/>
        <a:ext cx="7853079" cy="463672"/>
      </dsp:txXfrm>
    </dsp:sp>
    <dsp:sp modelId="{4E4186E8-423C-4641-8549-D7A311D65CEB}">
      <dsp:nvSpPr>
        <dsp:cNvPr id="0" name=""/>
        <dsp:cNvSpPr/>
      </dsp:nvSpPr>
      <dsp:spPr>
        <a:xfrm>
          <a:off x="376451" y="1072229"/>
          <a:ext cx="7862648" cy="119931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alpha val="90000"/>
              <a:hueOff val="0"/>
              <a:satOff val="0"/>
              <a:lumOff val="0"/>
              <a:alphaOff val="-1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умение  определять основные направления движения, </a:t>
          </a:r>
        </a:p>
        <a:p>
          <a:pPr lvl="0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434997" y="1130775"/>
        <a:ext cx="7745556" cy="1082225"/>
      </dsp:txXfrm>
    </dsp:sp>
    <dsp:sp modelId="{2CBACB5B-66A2-47E5-8E54-1431019E5613}">
      <dsp:nvSpPr>
        <dsp:cNvPr id="0" name=""/>
        <dsp:cNvSpPr/>
      </dsp:nvSpPr>
      <dsp:spPr>
        <a:xfrm>
          <a:off x="376451" y="2520259"/>
          <a:ext cx="7854182" cy="70157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-ориентироваться </a:t>
          </a: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на местности при помощи плана или схемы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0699" y="2554507"/>
        <a:ext cx="7785686" cy="633076"/>
      </dsp:txXfrm>
    </dsp:sp>
    <dsp:sp modelId="{E8E5467D-0BDD-464D-902E-8D93EAC21987}">
      <dsp:nvSpPr>
        <dsp:cNvPr id="0" name=""/>
        <dsp:cNvSpPr/>
      </dsp:nvSpPr>
      <dsp:spPr>
        <a:xfrm>
          <a:off x="694891" y="3578237"/>
          <a:ext cx="7225768" cy="49277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alpha val="90000"/>
              <a:hueOff val="0"/>
              <a:satOff val="0"/>
              <a:lumOff val="0"/>
              <a:alphaOff val="-3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«читать» план на основе общепринятых условных обозначений 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18946" y="3602292"/>
        <a:ext cx="7177658" cy="444664"/>
      </dsp:txXfrm>
    </dsp:sp>
    <dsp:sp modelId="{6FF6ACB9-5A77-418B-827E-69FF7E7BAE91}">
      <dsp:nvSpPr>
        <dsp:cNvPr id="0" name=""/>
        <dsp:cNvSpPr/>
      </dsp:nvSpPr>
      <dsp:spPr>
        <a:xfrm>
          <a:off x="402394" y="4190579"/>
          <a:ext cx="7862648" cy="71637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- </a:t>
          </a: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самостоятельно составлять план, схему или карту-навигатор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7364" y="4225549"/>
        <a:ext cx="7792708" cy="6464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85818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№ 35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1850064"/>
            <a:ext cx="7929618" cy="207900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у старших дошкольников умения ориентироваться в пространстве ДОУ через освоение </a:t>
            </a:r>
          </a:p>
          <a:p>
            <a:pPr algn="ctr">
              <a:defRPr/>
            </a:pP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навигационных карт</a:t>
            </a:r>
            <a:endParaRPr lang="ru-RU" sz="36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ru-RU" alt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>
              <a:defRPr/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воспитатель </a:t>
            </a:r>
            <a:r>
              <a:rPr lang="ru-RU" alt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Пучкова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Н.В.</a:t>
            </a:r>
          </a:p>
          <a:p>
            <a:pPr algn="ctr"/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3" descr="фиксики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14414" y="357166"/>
            <a:ext cx="3429024" cy="2857520"/>
          </a:xfrm>
          <a:ln w="57150">
            <a:solidFill>
              <a:schemeClr val="accent3">
                <a:lumMod val="50000"/>
              </a:schemeClr>
            </a:solidFill>
          </a:ln>
        </p:spPr>
      </p:pic>
      <p:pic>
        <p:nvPicPr>
          <p:cNvPr id="8" name="Содержимое 5" descr="даша.jpe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4989527" y="548680"/>
            <a:ext cx="3775084" cy="2831313"/>
          </a:xfrm>
          <a:ln w="57150">
            <a:solidFill>
              <a:schemeClr val="accent3">
                <a:lumMod val="50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67544" y="3717032"/>
            <a:ext cx="33575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32D2E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Мультфильм «</a:t>
            </a:r>
            <a:r>
              <a:rPr lang="ru-RU" sz="2400" b="1" dirty="0" err="1" smtClean="0">
                <a:solidFill>
                  <a:srgbClr val="C32D2E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Фиксики</a:t>
            </a:r>
            <a:r>
              <a:rPr lang="ru-RU" sz="2400" b="1" dirty="0" smtClean="0">
                <a:solidFill>
                  <a:srgbClr val="C32D2E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2400" b="1" dirty="0" smtClean="0">
                <a:solidFill>
                  <a:srgbClr val="C32D2E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серия «Навигатор</a:t>
            </a:r>
            <a:endParaRPr lang="ru-RU" sz="2400" b="1" dirty="0">
              <a:solidFill>
                <a:srgbClr val="C32D2E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628" y="3901697"/>
            <a:ext cx="39290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32D2E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Мультфильм «Путешественница Даша»</a:t>
            </a:r>
            <a:endParaRPr lang="ru-RU" sz="2400" b="1" dirty="0">
              <a:solidFill>
                <a:srgbClr val="C32D2E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892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7" descr="20191205_092626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357290" y="571480"/>
            <a:ext cx="3355731" cy="2857523"/>
          </a:xfrm>
          <a:prstGeom prst="rect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285852" y="3786190"/>
            <a:ext cx="3571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Дидактическая игра </a:t>
            </a:r>
          </a:p>
          <a:p>
            <a:pPr algn="ctr"/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«Дойди до…»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9" descr="20191205_09351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00694" y="1071546"/>
            <a:ext cx="3357586" cy="3357586"/>
          </a:xfrm>
          <a:prstGeom prst="rect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5357818" y="4643446"/>
            <a:ext cx="3571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Дидактическая игра</a:t>
            </a:r>
          </a:p>
          <a:p>
            <a:pPr algn="ctr"/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«План комнаты»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13" descr="20191205_09330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1227588" y="415430"/>
            <a:ext cx="2474918" cy="2644143"/>
          </a:xfrm>
          <a:prstGeom prst="rect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</p:pic>
      <p:pic>
        <p:nvPicPr>
          <p:cNvPr id="6" name="Содержимое 4" descr="20191210_112543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429124" y="357166"/>
            <a:ext cx="4429124" cy="3000396"/>
          </a:xfrm>
          <a:ln w="57150">
            <a:solidFill>
              <a:schemeClr val="accent3">
                <a:lumMod val="50000"/>
              </a:schemeClr>
            </a:solidFill>
          </a:ln>
        </p:spPr>
      </p:pic>
      <p:pic>
        <p:nvPicPr>
          <p:cNvPr id="7" name="Содержимое 6" descr="20191210_11300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428860" y="3643314"/>
            <a:ext cx="3429024" cy="3000396"/>
          </a:xfrm>
          <a:prstGeom prst="rect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3" descr="20191205_09240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5000628" y="428605"/>
            <a:ext cx="3786212" cy="3643337"/>
          </a:xfrm>
          <a:ln w="57150">
            <a:solidFill>
              <a:schemeClr val="accent3">
                <a:lumMod val="50000"/>
              </a:schemeClr>
            </a:solidFill>
          </a:ln>
        </p:spPr>
      </p:pic>
      <p:pic>
        <p:nvPicPr>
          <p:cNvPr id="9" name="Содержимое 5" descr="20191205_09250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1035820" y="2321710"/>
            <a:ext cx="3786212" cy="3571900"/>
          </a:xfrm>
          <a:prstGeom prst="rect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1214414" y="285728"/>
            <a:ext cx="7715304" cy="1928826"/>
          </a:xfrm>
          <a:prstGeom prst="downArrowCallou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357166"/>
            <a:ext cx="7504960" cy="589123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этап - заключительный</a:t>
            </a:r>
          </a:p>
          <a:p>
            <a:pPr algn="ctr">
              <a:buNone/>
            </a:pPr>
            <a:endParaRPr lang="ru-RU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17" descr="20191205_09365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42976" y="2571744"/>
            <a:ext cx="4429156" cy="3571900"/>
          </a:xfrm>
          <a:prstGeom prst="rect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</p:pic>
      <p:pic>
        <p:nvPicPr>
          <p:cNvPr id="11" name="Содержимое 19" descr="20191205_09391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929322" y="2714620"/>
            <a:ext cx="2918157" cy="2890838"/>
          </a:xfrm>
          <a:prstGeom prst="rect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23" descr="20191205_09495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4572011" y="857220"/>
            <a:ext cx="4286255" cy="3429024"/>
          </a:xfrm>
          <a:prstGeom prst="rect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5000628" y="4929198"/>
            <a:ext cx="3500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Сюжетно-ролевая игра «Шоферы»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85852" y="4071942"/>
            <a:ext cx="314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Карта - навигатор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3" descr="20191209_142146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 rot="5400000">
            <a:off x="985825" y="585755"/>
            <a:ext cx="3600450" cy="3143272"/>
          </a:xfrm>
          <a:ln w="5715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323528" y="116632"/>
            <a:ext cx="7500990" cy="1414466"/>
          </a:xfrm>
          <a:prstGeom prst="downArrowCallo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РАБОТЫ</a:t>
            </a:r>
          </a:p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500174"/>
            <a:ext cx="7678066" cy="3152962"/>
          </a:xfrm>
        </p:spPr>
        <p:txBody>
          <a:bodyPr>
            <a:noAutofit/>
          </a:bodyPr>
          <a:lstStyle/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в речи детей появились слова «маршрут, карта, схема», тем самым обогатился словарь;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научились ориентироваться в пространстве по картам, схемам, планам;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умеют самостоятельно составлять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карту-навигатор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то есть предполагаемый маршрут;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используют данные знания в самостоятельных играх, на прогулке;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1428728" y="357166"/>
            <a:ext cx="7500990" cy="1414466"/>
          </a:xfrm>
          <a:prstGeom prst="downArrowCallo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5" descr="20191205_09454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928794" y="2143116"/>
            <a:ext cx="6400800" cy="4105284"/>
          </a:xfrm>
          <a:prstGeom prst="rect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60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Изучение интернет – ресурсов.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Шорыгина Т.А. Учимся ориентироваться в пространстве. –М.: Издательство: «Сфера», 2014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Метлина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Л.С. Математика в детском саду. – М.: Просвещение. 2014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рождения до школы. Основная общеобразовательная программа дошкольного образования / Под ред. Н. Е.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Вераксы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Т. С. Комаровой, М. А. Васильевой. — М.: Мозаика-синтез, 2014. — 368 с.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 дошкольной подготовки детей 3-6 лет «Ступеньки» по  образовательной системе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деятельностного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метода обучения «Школа 2000…»: Математика (авт.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Петерсон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Л.Г.)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20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>
              <a:buNone/>
            </a:pPr>
            <a:r>
              <a:rPr lang="ru-RU" sz="6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66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publ.lib.ru/ARCHIVES/S/STOLYAR_Abram_Aronovich/.Online/Stolyar_A.A.-P001.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4290"/>
            <a:ext cx="2428892" cy="3500462"/>
          </a:xfrm>
          <a:prstGeom prst="rect">
            <a:avLst/>
          </a:prstGeom>
          <a:noFill/>
          <a:ln w="5715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643306" y="172500"/>
            <a:ext cx="528641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«Пространственная ориентировка осуществляется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основе непосредственного восприятия пространства и словесного обозначения пространственных категорий (местоположения,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удаленности, пространственных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отношений между предметами). В понятии пространственная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ориентация входит оценка расстояний, размеров, формы, взаимного положения предметов и их положения относительно тела ориентирующегося»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А.А.Столяр</a:t>
            </a:r>
          </a:p>
        </p:txBody>
      </p:sp>
      <p:pic>
        <p:nvPicPr>
          <p:cNvPr id="5" name="Содержимое 3" descr="моряк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428860" y="4429132"/>
            <a:ext cx="1785950" cy="2214578"/>
          </a:xfrm>
          <a:prstGeom prst="rect">
            <a:avLst/>
          </a:prstGeom>
        </p:spPr>
      </p:pic>
      <p:pic>
        <p:nvPicPr>
          <p:cNvPr id="6" name="Содержимое 5" descr="летчик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7643834" y="5072074"/>
            <a:ext cx="1285884" cy="1785926"/>
          </a:xfrm>
          <a:prstGeom prst="rect">
            <a:avLst/>
          </a:prstGeom>
        </p:spPr>
      </p:pic>
      <p:pic>
        <p:nvPicPr>
          <p:cNvPr id="7" name="Содержимое 7" descr="шофер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85720" y="3786190"/>
            <a:ext cx="1928826" cy="1928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64326371"/>
              </p:ext>
            </p:extLst>
          </p:nvPr>
        </p:nvGraphicFramePr>
        <p:xfrm>
          <a:off x="323528" y="332656"/>
          <a:ext cx="601216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968935" y="188640"/>
            <a:ext cx="2194750" cy="2389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179512" y="5075119"/>
            <a:ext cx="8640960" cy="1584176"/>
          </a:xfrm>
          <a:prstGeom prst="snip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ВЫВОД: Дети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испытывают затруднения в умении читать план и ориентироваться по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схеме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07773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70225203"/>
              </p:ext>
            </p:extLst>
          </p:nvPr>
        </p:nvGraphicFramePr>
        <p:xfrm>
          <a:off x="251520" y="1772816"/>
          <a:ext cx="8496944" cy="49336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Овал 6"/>
          <p:cNvSpPr/>
          <p:nvPr/>
        </p:nvSpPr>
        <p:spPr>
          <a:xfrm>
            <a:off x="179512" y="214290"/>
            <a:ext cx="8964488" cy="135732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85728"/>
            <a:ext cx="7076332" cy="107157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Научить детей пользоваться схемами и планом при ориентировке в пространстве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797660" y="2306130"/>
            <a:ext cx="1728192" cy="402789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971600" y="116632"/>
            <a:ext cx="7715304" cy="1928826"/>
          </a:xfrm>
          <a:prstGeom prst="downArrowCallou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5760" lvl="0" indent="-283464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этап - обучающий</a:t>
            </a:r>
            <a:endParaRPr lang="ru-RU" sz="32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Зеленый цвет – столы</a:t>
            </a:r>
          </a:p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Коричневый – дверь</a:t>
            </a:r>
          </a:p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Желтый – окно</a:t>
            </a:r>
          </a:p>
          <a:p>
            <a:r>
              <a:rPr lang="ru-RU" sz="2000" b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Розовый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кукольный домик</a:t>
            </a:r>
            <a:endParaRPr lang="ru-RU" sz="20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3" descr="20191119_100157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285852" y="2357430"/>
            <a:ext cx="4286280" cy="4195778"/>
          </a:xfrm>
          <a:prstGeom prst="rect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91205_09192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839769" y="588935"/>
            <a:ext cx="4219589" cy="3613176"/>
          </a:xfrm>
          <a:prstGeom prst="rect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</p:pic>
      <p:pic>
        <p:nvPicPr>
          <p:cNvPr id="5" name="Содержимое 5" descr="20191205_09202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4652786" y="2348082"/>
            <a:ext cx="4410460" cy="3857652"/>
          </a:xfrm>
          <a:prstGeom prst="rect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9" descr="20191205_09351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643570" y="571480"/>
            <a:ext cx="3227490" cy="3143272"/>
          </a:xfrm>
          <a:prstGeom prst="rect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857356" y="4643446"/>
            <a:ext cx="25003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Дидактическая игра «Пройди путь»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4" descr="20191119_09572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285852" y="1500174"/>
            <a:ext cx="3429024" cy="3071834"/>
          </a:xfrm>
          <a:prstGeom prst="rect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5715008" y="3857628"/>
            <a:ext cx="3143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Дидактические игры </a:t>
            </a:r>
          </a:p>
          <a:p>
            <a:pPr algn="ctr"/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 Отгадай где?», «Пройди правильно»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11" descr="20191205_09284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1587074" y="55945"/>
            <a:ext cx="3112333" cy="3429024"/>
          </a:xfrm>
          <a:prstGeom prst="rect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</p:pic>
      <p:pic>
        <p:nvPicPr>
          <p:cNvPr id="5" name="Содержимое 15" descr="20191205_09314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5461628" y="39043"/>
            <a:ext cx="3149965" cy="3500460"/>
          </a:xfrm>
          <a:prstGeom prst="rect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</p:pic>
      <p:pic>
        <p:nvPicPr>
          <p:cNvPr id="6" name="Содержимое 5" descr="20191119_09562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286116" y="3643314"/>
            <a:ext cx="3643338" cy="2857520"/>
          </a:xfrm>
          <a:prstGeom prst="rect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с двумя скругленными противолежащими углами 25"/>
          <p:cNvSpPr/>
          <p:nvPr/>
        </p:nvSpPr>
        <p:spPr>
          <a:xfrm>
            <a:off x="179512" y="4293096"/>
            <a:ext cx="8946232" cy="2425472"/>
          </a:xfrm>
          <a:prstGeom prst="round2DiagRect">
            <a:avLst>
              <a:gd name="adj1" fmla="val 16667"/>
              <a:gd name="adj2" fmla="val 8616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5760" lvl="0" indent="-283464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Навигатор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это специальное устройство, которое предназначено для определения своего местоположения с помощью глобальной спутниковой системы позиционирования</a:t>
            </a:r>
          </a:p>
        </p:txBody>
      </p:sp>
      <p:pic>
        <p:nvPicPr>
          <p:cNvPr id="5" name="Содержимое 3" descr="навигатор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672651" y="1479044"/>
            <a:ext cx="3965361" cy="2712256"/>
          </a:xfrm>
          <a:prstGeom prst="rect">
            <a:avLst/>
          </a:prstGeom>
        </p:spPr>
      </p:pic>
      <p:sp>
        <p:nvSpPr>
          <p:cNvPr id="6" name="Выноска со стрелкой вниз 5"/>
          <p:cNvSpPr/>
          <p:nvPr/>
        </p:nvSpPr>
        <p:spPr>
          <a:xfrm>
            <a:off x="179512" y="142852"/>
            <a:ext cx="8946232" cy="1341932"/>
          </a:xfrm>
          <a:prstGeom prst="downArrowCallou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5760" indent="-283464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этап -внедренческий</a:t>
            </a:r>
            <a:endParaRPr lang="ru-RU" sz="32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610</TotalTime>
  <Words>333</Words>
  <Application>Microsoft Office PowerPoint</Application>
  <PresentationFormat>Экран (4:3)</PresentationFormat>
  <Paragraphs>61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Солнцестояние</vt:lpstr>
      <vt:lpstr>Муниципальное бюджетное дошкольное образовательное учреждение детский сад № 35</vt:lpstr>
      <vt:lpstr>Слайд 2</vt:lpstr>
      <vt:lpstr>Слайд 3</vt:lpstr>
      <vt:lpstr>ЦЕЛЬ: Научить детей пользоваться схемами и планом при ориентировке в пространстве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РАБОТА С РОДИТЕЛЯМИ</vt:lpstr>
      <vt:lpstr>ЛИТЕРАТУРА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№35</dc:title>
  <dc:creator>natproctox</dc:creator>
  <cp:lastModifiedBy>natproctox</cp:lastModifiedBy>
  <cp:revision>66</cp:revision>
  <dcterms:created xsi:type="dcterms:W3CDTF">2019-05-08T09:28:08Z</dcterms:created>
  <dcterms:modified xsi:type="dcterms:W3CDTF">2019-12-10T17:02:26Z</dcterms:modified>
</cp:coreProperties>
</file>