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7" r:id="rId3"/>
    <p:sldId id="258" r:id="rId4"/>
    <p:sldId id="262" r:id="rId5"/>
    <p:sldId id="268" r:id="rId6"/>
    <p:sldId id="269" r:id="rId7"/>
    <p:sldId id="270" r:id="rId8"/>
    <p:sldId id="271" r:id="rId9"/>
    <p:sldId id="272" r:id="rId10"/>
    <p:sldId id="261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669748-B0E9-4C28-ADD2-30F137A419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EDDCE7-BB77-4376-9379-F9A4D5143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Здоровьесбережение </a:t>
            </a: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на </a:t>
            </a: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уроках технологии</a:t>
            </a:r>
            <a:endParaRPr lang="ru-RU" sz="36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434" name="Picture 2" descr="https://ds03.infourok.ru/uploads/ex/10a0/00026e17-dfc5aea5/hello_html_m3fcd4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143116"/>
            <a:ext cx="3752556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6261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ФИЗКУЛЬТМИНУТКИ, ФИЗКУЛЬТПАУЗЫ</a:t>
            </a:r>
            <a:endParaRPr lang="ru-RU" altLang="ru-RU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928670"/>
            <a:ext cx="85010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Физкультминутки,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музыкальные паузы и динамические паузы, производственная гимнастика - норма на 15-20 минут урока по 1 минуте из 3-х легких упражнений с 3-4 повторениями каждого движения.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https://im0-tub-ru.yandex.net/i?id=8d17f843db2d4ca5676e4b727b988dbe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496"/>
            <a:ext cx="4478158" cy="316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0"/>
            <a:ext cx="83582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smtClean="0">
                <a:latin typeface="Calibri" pitchFamily="34" charset="0"/>
                <a:cs typeface="Calibri" pitchFamily="34" charset="0"/>
              </a:rPr>
              <a:t>Число видов учебной деятельности и частота их чередования (опрос учащихся, письмо, чтение, слушание, рассказ, рассматривание наглядных пособий, ответы на вопросы, практические занятия, игровые, соревновательные моменты. Лучший вид отдыха – смена деятельности). Норма 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500306"/>
            <a:ext cx="39540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4-7 </a:t>
            </a:r>
            <a:r>
              <a:rPr lang="ru-RU" sz="2000" dirty="0">
                <a:latin typeface="Calibri" pitchFamily="34" charset="0"/>
                <a:cs typeface="Calibri" pitchFamily="34" charset="0"/>
              </a:rPr>
              <a:t>видов за урок по — 7-10 минут</a:t>
            </a:r>
          </a:p>
        </p:txBody>
      </p:sp>
      <p:pic>
        <p:nvPicPr>
          <p:cNvPr id="11266" name="Picture 2" descr="https://avatars.mds.yandex.net/get-zen_doc/118017/pub_5d71292d80879d00ac1c1c86_5d7129c6fbe6e700ade49292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4209512" cy="29645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357166"/>
            <a:ext cx="3927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СМЕНА ДЕЯТЕЛЬНОСТИ 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214422"/>
            <a:ext cx="55721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«От </a:t>
            </a:r>
            <a:r>
              <a:rPr lang="ru-RU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жизнерадостности, бодрости детей зависит их духовная жизнь, мировоззрение, умственное развитие, прочность знаний, вера в свои </a:t>
            </a:r>
            <a:r>
              <a:rPr lang="ru-RU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силы». </a:t>
            </a:r>
          </a:p>
          <a:p>
            <a:pPr algn="just"/>
            <a:r>
              <a:rPr lang="ru-RU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 Сухомлинский</a:t>
            </a:r>
            <a:endParaRPr lang="ru-RU" sz="36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00042"/>
            <a:ext cx="218041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5693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Гигиенические условия в кабинете</a:t>
            </a:r>
            <a:endParaRPr lang="ru-RU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000108"/>
            <a:ext cx="77867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dirty="0" smtClean="0">
                <a:latin typeface="Calibri" pitchFamily="34" charset="0"/>
                <a:cs typeface="Calibri" pitchFamily="34" charset="0"/>
              </a:rPr>
              <a:t>Санитарно-эпидемиологические правила и нормативы </a:t>
            </a:r>
            <a:r>
              <a:rPr lang="ru-RU" altLang="ru-RU" sz="2000" dirty="0" err="1" smtClean="0">
                <a:latin typeface="Calibri" pitchFamily="34" charset="0"/>
                <a:cs typeface="Calibri" pitchFamily="34" charset="0"/>
              </a:rPr>
              <a:t>СанПиН</a:t>
            </a:r>
            <a:r>
              <a:rPr lang="ru-RU" altLang="ru-RU" sz="2000" dirty="0" smtClean="0">
                <a:latin typeface="Calibri" pitchFamily="34" charset="0"/>
                <a:cs typeface="Calibri" pitchFamily="34" charset="0"/>
              </a:rPr>
              <a:t> 2.4.2.1178-02 : чистота, температура и свежесть воздуха, рациональность освещения класса и доски</a:t>
            </a:r>
            <a:r>
              <a:rPr lang="ru-RU" altLang="ru-RU" sz="20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Благоприятный психологический климат на уроке служит одним из показателей успешности его проведения: заряд положительных эмоций, полученных школьниками и самим учителем определяет позитивное воздействие школы на здоровье. </a:t>
            </a:r>
            <a:endParaRPr lang="ru-RU" altLang="ru-RU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 descr="https://pickimage.ru/wp-content/uploads/images/detskie/thermometer/termometr1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357562"/>
            <a:ext cx="4092575" cy="285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Предмет технологии позволяет органично вписывать принципы </a:t>
            </a:r>
            <a:r>
              <a:rPr lang="ru-RU" altLang="ru-RU" sz="2800" b="1" i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здоровьясбережения</a:t>
            </a:r>
            <a:r>
              <a:rPr lang="ru-RU" alt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в темы уроков</a:t>
            </a:r>
            <a:endParaRPr lang="ru-RU" alt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картинки про здоровь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1500174"/>
            <a:ext cx="6408737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85852" y="1000108"/>
          <a:ext cx="7072362" cy="3783838"/>
        </p:xfrm>
        <a:graphic>
          <a:graphicData uri="http://schemas.openxmlformats.org/drawingml/2006/table">
            <a:tbl>
              <a:tblPr/>
              <a:tblGrid>
                <a:gridCol w="7072362"/>
              </a:tblGrid>
              <a:tr h="0">
                <a:tc>
                  <a:txBody>
                    <a:bodyPr/>
                    <a:lstStyle/>
                    <a:p>
                      <a:pPr marL="64643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Прежде </a:t>
                      </a:r>
                      <a:r>
                        <a:rPr lang="ru-RU" sz="20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чем начать работу, приготовь рабочее место.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spc="-145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Содержи </a:t>
                      </a:r>
                      <a:r>
                        <a:rPr lang="ru-RU" sz="20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 чистоте и порядке рабочее место.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spc="-120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2000" spc="-15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Береги </a:t>
                      </a:r>
                      <a:r>
                        <a:rPr lang="ru-RU" sz="2000" spc="-15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инструменты, экономь материалы</a:t>
                      </a:r>
                      <a:r>
                        <a:rPr lang="ru-RU" sz="2000" spc="-15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spc="-145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2000" spc="-2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Всегда </a:t>
                      </a:r>
                      <a:r>
                        <a:rPr lang="ru-RU" sz="2000" spc="-2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думай, как сделать работу лучше.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spc="-145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 </a:t>
                      </a:r>
                      <a:r>
                        <a:rPr lang="ru-RU" sz="20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Работайте дружно - главное правило рабочего человека.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 pitchFamily="2" charset="2"/>
                        <a:buChar char="q"/>
                      </a:pPr>
                      <a:r>
                        <a:rPr lang="ru-RU" sz="2000" spc="-145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Закончил </a:t>
                      </a:r>
                      <a:r>
                        <a:rPr lang="ru-RU" sz="20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работу, убери рабочее место  быстро</a:t>
                      </a:r>
                      <a:r>
                        <a:rPr lang="ru-RU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и аккуратно.</a:t>
                      </a:r>
                      <a:endParaRPr lang="ru-RU" sz="20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  <a:p>
                      <a:pPr marL="457200" indent="-2286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-145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6388" name="Picture 4" descr="https://xn--25-kmc.xn--80aafey1amqq.xn--d1acj3b/images/events/cover/1037c53a307745aa3ec2ea9f146558ad_big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184976"/>
            <a:ext cx="4015223" cy="26730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14546" y="214290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ПРАВИЛА РАБОЧЕГО ЧЕЛОВЕКА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85720" y="928670"/>
            <a:ext cx="8358246" cy="51398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Храни   ножницы   в   указанном   месте   в   определенном положении.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Клади ножницы на стол так, чтобы они не выступали за край стола, кольцами к себе.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 работе внимательно следи за линией разреза.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    работай    тупыми    ножницами,     с    ослабленным шарнирным креплением.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Во время резания придерживай материал левой рукой так, чтобы пальцы были в стороне от лезвий ножниц.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Не держи ножницы концами вверх.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Не оставляй ножницы в раскрытом виде.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Не режь ножницами на ходу.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 Не подходи к товарищу во время резания.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Передавай ножницы товарищу только в закрытом виде, кольцами вперед.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играй с ножницами, не подноси их к лицу, используй ножницы только по назначению.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290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ПРАВИЛА ТЕХНИКИ БЕЗОПАСНОСТИ  ПРИ РАБОТЕ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С НОЖНИЦАМИ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1500174"/>
            <a:ext cx="492922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бросайте иглы. Проверяйте их количество до начала работы и в конце.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закалывайте иглы в обрабатываемый материал или в свою одежду.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Ни в коем случае не бери иглы в рот и не играй с иглой.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оставляй иглу на рабочем месте без нитки.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Во   время  работы   вкалывайте   иглы   в   специальную подушечку - игольницу.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 шитье пользуйтесь напёрстком.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Не отвлекайся во время работы с иглой.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627" name="AutoShape 3" descr="https://slobddt.ucoz.ru/_si/0/400478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285728"/>
            <a:ext cx="7177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ПРАВИЛА ТЕХНИКИ БЕЗОПАСНОСТИ С ИГЛОЙ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338" name="Picture 2" descr="http://talant.kriro.ru/wp-content/uploads/2019/01/texhnolog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438"/>
          <a:stretch>
            <a:fillRect/>
          </a:stretch>
        </p:blipFill>
        <p:spPr bwMode="auto">
          <a:xfrm>
            <a:off x="6069779" y="3357562"/>
            <a:ext cx="2717031" cy="3238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643050"/>
            <a:ext cx="86439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При  работе   с   клеем   пользуйся   кисточкой,   если   это требуется.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·  Бери   то   количество   клея,    которое   требуется   для выполнения работы на данном этапе.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·  Излишки клея убирай мягкой тряпочкой или салфеткой, осторожно прижимая её.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·  Кисточку и руки после работы хорошо вымой с мылом.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285728"/>
            <a:ext cx="5786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ПРАВИЛА ТЕХНИКИ БЕЗОПАСНОСТИ С  КЛЕЕМ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4" name="AutoShape 2" descr="https://www.clipartmax.com/png/middle/143-1430462_%D0%B4%D0%B5%D1%82%D0%B0%D0%BB%D1%8C%D0%BD%D0%B0%D1%8F-%D0%B8%D0%BD%D1%84%D0%BE%D1%80%D0%BC%D0%B0%D1%86%D0%B8%D1%8F-%D0%BE-%D1%83%D1%87%D0%B5%D0%BD%D0%B8%D0%BA-%D0%B4%D0%B8%D1%82%D0%B8%D0%BD%D0%B0-%D0%BC%D0%B0%D0%BB%D1%8E%D1%94-%D0%BC%D0%B0%D0%BB%D1%8E%D0%BD%D0%BE%D0%B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www.clipartmax.com/png/middle/143-1430462_%D0%B4%D0%B5%D1%82%D0%B0%D0%BB%D1%8C%D0%BD%D0%B0%D1%8F-%D0%B8%D0%BD%D1%84%D0%BE%D1%80%D0%BC%D0%B0%D1%86%D0%B8%D1%8F-%D0%BE-%D1%83%D1%87%D0%B5%D0%BD%D0%B8%D0%BA-%D0%B4%D0%B8%D1%82%D0%B8%D0%BD%D0%B0-%D0%BC%D0%B0%D0%BB%D1%8E%D1%94-%D0%BC%D0%B0%D0%BB%D1%8E%D0%BD%D0%BE%D0%B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www.clipartmax.com/png/middle/143-1430462_%D0%B4%D0%B5%D1%82%D0%B0%D0%BB%D1%8C%D0%BD%D0%B0%D1%8F-%D0%B8%D0%BD%D1%84%D0%BE%D1%80%D0%BC%D0%B0%D1%86%D0%B8%D1%8F-%D0%BE-%D1%83%D1%87%D0%B5%D0%BD%D0%B8%D0%BA-%D0%B4%D0%B8%D1%82%D0%B8%D0%BD%D0%B0-%D0%BC%D0%B0%D0%BB%D1%8E%D1%94-%D0%BC%D0%B0%D0%BB%D1%8E%D0%BD%D0%BE%D0%B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img2.freepng.ru/20190730/akl/kisspng-recycling-symbol-coloring-book-paper-waste-5d404bb3ad7d31.453464391564494771710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786190"/>
            <a:ext cx="3299307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1571612"/>
            <a:ext cx="850112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Работай на клеёнке или на дощечке.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Бери для работы нужный цвет пластилина.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Отрежь стекой нужное количество пластилина.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Согрей кусочек пластилина теплом своих рук, чтобы он стал мягким.</a:t>
            </a:r>
            <a:endParaRPr lang="ru-RU" sz="2000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По окончании работы хорошо вытри руки сухой мягкой тряпочкой и только потом вымой их с мылом.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https://s.pfst.net/2018.02/6386502675671f6a891cda46b338237f1131c49e45cf_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643314"/>
            <a:ext cx="3487308" cy="250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28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ПРАВИЛА ТЕХНИКИ БЕЗОПАСНОСТИ  ПРИ РАБОТЕ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С  ГЛИНОЙ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210</TotalTime>
  <Words>286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22</cp:revision>
  <dcterms:created xsi:type="dcterms:W3CDTF">2019-12-08T10:59:49Z</dcterms:created>
  <dcterms:modified xsi:type="dcterms:W3CDTF">2019-12-10T06:06:33Z</dcterms:modified>
</cp:coreProperties>
</file>