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8" r:id="rId4"/>
    <p:sldId id="260" r:id="rId5"/>
    <p:sldId id="270" r:id="rId6"/>
    <p:sldId id="261" r:id="rId7"/>
    <p:sldId id="268" r:id="rId8"/>
    <p:sldId id="263" r:id="rId9"/>
    <p:sldId id="264" r:id="rId10"/>
    <p:sldId id="271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428736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Исследовательская работа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714620"/>
            <a:ext cx="6400800" cy="114300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Проращивание 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растений из семян</a:t>
            </a:r>
            <a:endParaRPr lang="ru-RU" sz="54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57752" y="4286256"/>
            <a:ext cx="37147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          </a:t>
            </a:r>
            <a:r>
              <a:rPr lang="ru-RU" sz="2000" dirty="0" smtClean="0">
                <a:solidFill>
                  <a:srgbClr val="C00000"/>
                </a:solidFill>
              </a:rPr>
              <a:t>Выполнили  </a:t>
            </a:r>
            <a:endParaRPr lang="ru-RU" sz="2000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ученики </a:t>
            </a:r>
            <a:r>
              <a:rPr lang="ru-RU" sz="2000" dirty="0" smtClean="0">
                <a:solidFill>
                  <a:srgbClr val="C00000"/>
                </a:solidFill>
              </a:rPr>
              <a:t>2 «Б» класса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Селиванова Диана,    </a:t>
            </a:r>
            <a:r>
              <a:rPr lang="ru-RU" sz="2000" dirty="0" err="1" smtClean="0">
                <a:solidFill>
                  <a:srgbClr val="C00000"/>
                </a:solidFill>
              </a:rPr>
              <a:t>Груднев</a:t>
            </a:r>
            <a:r>
              <a:rPr lang="ru-RU" sz="2000" dirty="0" smtClean="0">
                <a:solidFill>
                  <a:srgbClr val="C00000"/>
                </a:solidFill>
              </a:rPr>
              <a:t> Алексей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Руководитель работы Сорокина Т.В.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85728"/>
            <a:ext cx="7786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Муниципальное автономное общеобразовательное </a:t>
            </a:r>
          </a:p>
          <a:p>
            <a:pPr algn="ctr" eaLnBrk="0" hangingPunct="0"/>
            <a: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учреждение средняя общеобразовательная </a:t>
            </a:r>
          </a:p>
          <a:p>
            <a:pPr algn="ctr" eaLnBrk="0" hangingPunct="0"/>
            <a:r>
              <a:rPr lang="ru-R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школа № 31</a:t>
            </a:r>
            <a:endParaRPr lang="ru-RU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2"/>
          <p:cNvSpPr txBox="1">
            <a:spLocks/>
          </p:cNvSpPr>
          <p:nvPr/>
        </p:nvSpPr>
        <p:spPr>
          <a:xfrm>
            <a:off x="285720" y="428604"/>
            <a:ext cx="7772400" cy="292895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ходе эксперимента мы заметили, что растения выросшие в темноте имеют более бледную окраску.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 листья у них длиннее и гораздо уже, чем у тех которые развивались на свету.</a:t>
            </a:r>
          </a:p>
        </p:txBody>
      </p:sp>
      <p:pic>
        <p:nvPicPr>
          <p:cNvPr id="6" name="Picture 2" descr="C:\Documents and Settings\User\Рабочий стол\Исследования\Исследование общее. Фото\P10404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429000"/>
            <a:ext cx="2857506" cy="171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User\Рабочий стол\Исследования\Исследование общее. Фото\P10404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000372"/>
            <a:ext cx="264318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Учитель\Мои документы\Мои рисунки\2014-01-27\100_17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364" y="3643314"/>
            <a:ext cx="3797790" cy="2847974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</p:pic>
      <p:pic>
        <p:nvPicPr>
          <p:cNvPr id="4099" name="Picture 3" descr="C:\Documents and Settings\Учитель\Мои документы\Мои рисунки\2014-01-27\100_17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500014"/>
            <a:ext cx="3895207" cy="2921027"/>
          </a:xfrm>
          <a:prstGeom prst="rect">
            <a:avLst/>
          </a:prstGeom>
          <a:noFill/>
          <a:ln w="28575">
            <a:solidFill>
              <a:srgbClr val="CCFF33"/>
            </a:solidFill>
          </a:ln>
        </p:spPr>
      </p:pic>
      <p:pic>
        <p:nvPicPr>
          <p:cNvPr id="4101" name="Picture 5" descr="C:\Documents and Settings\Учитель\Мои документы\Мои рисунки\2014-01-27\100_176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500042"/>
            <a:ext cx="3786214" cy="2839293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4102" name="Picture 6" descr="C:\Documents and Settings\Учитель\Мои документы\Мои рисунки\2014-01-27\100_175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643314"/>
            <a:ext cx="3786214" cy="2839292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28596" y="285728"/>
            <a:ext cx="7772400" cy="53578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u="sng" dirty="0" smtClean="0">
                <a:solidFill>
                  <a:srgbClr val="C00000"/>
                </a:solidFill>
              </a:rPr>
              <a:t>4 этап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Подведение итогов и формирование выводов. </a:t>
            </a:r>
            <a:r>
              <a:rPr lang="ru-RU" sz="2800" dirty="0" smtClean="0">
                <a:solidFill>
                  <a:srgbClr val="C00000"/>
                </a:solidFill>
              </a:rPr>
              <a:t>Мы выяснили:</a:t>
            </a:r>
            <a:endParaRPr lang="ru-RU" sz="2800" dirty="0" smtClean="0">
              <a:solidFill>
                <a:srgbClr val="C00000"/>
              </a:solidFill>
            </a:endParaRPr>
          </a:p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1 .Семена нужны растениям для размножения.</a:t>
            </a:r>
          </a:p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2.Растения делятся на однодольные и двудольные.</a:t>
            </a:r>
          </a:p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3.Для прорастания семян необходимы свет, влага и тепло.</a:t>
            </a:r>
          </a:p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4.Корень всегда растёт вниз , а стебель вверх.</a:t>
            </a:r>
          </a:p>
          <a:p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фото флористика 091"/>
          <p:cNvPicPr>
            <a:picLocks noChangeAspect="1" noChangeArrowheads="1"/>
          </p:cNvPicPr>
          <p:nvPr/>
        </p:nvPicPr>
        <p:blipFill>
          <a:blip r:embed="rId2">
            <a:lum bright="51000" contrast="-3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1643074" cy="857256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Цели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0" y="1357298"/>
            <a:ext cx="2857489" cy="2076461"/>
          </a:xfrm>
          <a:prstGeom prst="sun">
            <a:avLst>
              <a:gd name="adj" fmla="val 13129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i="1" dirty="0" smtClean="0">
                <a:latin typeface="+mj-lt"/>
              </a:rPr>
              <a:t>Научиться </a:t>
            </a:r>
          </a:p>
          <a:p>
            <a:pPr algn="ctr"/>
            <a:r>
              <a:rPr lang="ru-RU" sz="2000" b="1" i="1" dirty="0" smtClean="0">
                <a:latin typeface="+mj-lt"/>
              </a:rPr>
              <a:t>планировать </a:t>
            </a:r>
          </a:p>
          <a:p>
            <a:pPr algn="ctr"/>
            <a:r>
              <a:rPr lang="ru-RU" sz="2000" b="1" i="1" dirty="0" smtClean="0">
                <a:latin typeface="+mj-lt"/>
              </a:rPr>
              <a:t>свои действия</a:t>
            </a:r>
            <a:endParaRPr lang="ru-RU" sz="2000" b="1" i="1" dirty="0">
              <a:latin typeface="+mj-lt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357158" y="3714752"/>
            <a:ext cx="3714745" cy="2647965"/>
          </a:xfrm>
          <a:prstGeom prst="sun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Получить </a:t>
            </a:r>
          </a:p>
          <a:p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результаты,</a:t>
            </a:r>
          </a:p>
          <a:p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сравнить их </a:t>
            </a:r>
          </a:p>
          <a:p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и сформировать</a:t>
            </a:r>
          </a:p>
          <a:p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 выводы.</a:t>
            </a:r>
          </a:p>
        </p:txBody>
      </p:sp>
      <p:sp>
        <p:nvSpPr>
          <p:cNvPr id="11" name="AutoShape 4"/>
          <p:cNvSpPr>
            <a:spLocks noChangeArrowheads="1"/>
          </p:cNvSpPr>
          <p:nvPr/>
        </p:nvSpPr>
        <p:spPr bwMode="auto">
          <a:xfrm>
            <a:off x="3000364" y="1214422"/>
            <a:ext cx="2857489" cy="2076461"/>
          </a:xfrm>
          <a:prstGeom prst="sun">
            <a:avLst>
              <a:gd name="adj" fmla="val 13129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i="1" dirty="0" smtClean="0"/>
              <a:t>Научиться </a:t>
            </a:r>
          </a:p>
          <a:p>
            <a:pPr algn="ctr"/>
            <a:r>
              <a:rPr lang="ru-RU" sz="2000" b="1" i="1" dirty="0" smtClean="0"/>
              <a:t>работать </a:t>
            </a:r>
          </a:p>
          <a:p>
            <a:pPr algn="ctr"/>
            <a:r>
              <a:rPr lang="ru-RU" sz="2000" b="1" i="1" dirty="0" smtClean="0"/>
              <a:t>в группе</a:t>
            </a:r>
            <a:endParaRPr lang="ru-RU" sz="2000" b="1" i="1" dirty="0"/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4786314" y="3786190"/>
            <a:ext cx="3929090" cy="2714644"/>
          </a:xfrm>
          <a:prstGeom prst="sun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Учиться </a:t>
            </a:r>
          </a:p>
          <a:p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создавать</a:t>
            </a:r>
          </a:p>
          <a:p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 небольшие</a:t>
            </a:r>
          </a:p>
          <a:p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сообщения. </a:t>
            </a:r>
          </a:p>
          <a:p>
            <a:endParaRPr lang="ru-RU" sz="2000" b="1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5786446" y="1643050"/>
            <a:ext cx="2857489" cy="2076461"/>
          </a:xfrm>
          <a:prstGeom prst="sun">
            <a:avLst>
              <a:gd name="adj" fmla="val 13129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Провести </a:t>
            </a:r>
          </a:p>
          <a:p>
            <a:pPr algn="ctr"/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эксперименты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lum bright="65000" contrast="-33000"/>
          </a:blip>
          <a:srcRect l="11718"/>
          <a:stretch>
            <a:fillRect/>
          </a:stretch>
        </p:blipFill>
        <p:spPr bwMode="auto">
          <a:xfrm>
            <a:off x="0" y="-450"/>
            <a:ext cx="9143999" cy="685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1000108"/>
            <a:ext cx="7772400" cy="4286280"/>
          </a:xfrm>
        </p:spPr>
        <p:txBody>
          <a:bodyPr>
            <a:noAutofit/>
          </a:bodyPr>
          <a:lstStyle/>
          <a:p>
            <a:r>
              <a:rPr lang="ru-RU" sz="2800" u="sng" dirty="0" smtClean="0">
                <a:solidFill>
                  <a:srgbClr val="C00000"/>
                </a:solidFill>
              </a:rPr>
              <a:t>1 этап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Постановка проблемных вопросов и </a:t>
            </a:r>
            <a:r>
              <a:rPr lang="ru-RU" sz="2800" b="1" dirty="0" smtClean="0">
                <a:solidFill>
                  <a:srgbClr val="C00000"/>
                </a:solidFill>
              </a:rPr>
              <a:t>задач.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-Какова роль семян для растений?</a:t>
            </a:r>
          </a:p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-Каково строение семян?</a:t>
            </a:r>
          </a:p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-Чем отличаются однодольные и двудольные семена?</a:t>
            </a:r>
          </a:p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-Какие условия необходимы для проращивания семян?</a:t>
            </a:r>
            <a:endParaRPr lang="ru-RU" sz="28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2071678"/>
            <a:ext cx="7986714" cy="2714644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</a:rPr>
              <a:t>     В </a:t>
            </a: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</a:rPr>
              <a:t>комплект оборудования входят различные принадлежности для проведения </a:t>
            </a: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</a:rPr>
              <a:t>опытов: универсальные контейнеры, лотки для замачивания семян, опорные палочки, чёрные светонепроницаемые контейнеры, пипетки, пластинки для разделения корней.</a:t>
            </a:r>
            <a:endParaRPr lang="ru-RU" sz="2800" i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428604"/>
            <a:ext cx="17145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>
                <a:solidFill>
                  <a:srgbClr val="C00000"/>
                </a:solidFill>
              </a:rPr>
              <a:t>2 этап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000108"/>
            <a:ext cx="8286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Изучение комплекта лабораторного оборудования для проращивания семян.</a:t>
            </a:r>
            <a:endParaRPr lang="ru-RU" sz="28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Учитель\Мои документы\Мои рисунки\2014-01-27\100_17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142984"/>
            <a:ext cx="4001047" cy="3000397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</p:pic>
      <p:pic>
        <p:nvPicPr>
          <p:cNvPr id="1027" name="Picture 3" descr="C:\Documents and Settings\Учитель\Мои документы\Мои рисунки\2014-01-27\100_17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500042"/>
            <a:ext cx="4013199" cy="3009509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1000100" y="4214818"/>
            <a:ext cx="69294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Изучение комплекта лабораторного оборудования для проращивания семян.</a:t>
            </a:r>
            <a:endParaRPr lang="ru-RU" sz="28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571612"/>
            <a:ext cx="7772400" cy="2214579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    При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проведении экспериментальных опытов, мы закладывали в контейнер семена гороха, фасоли, пшеницы и наблюдали как происходит набухание и развитие ростков.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214290"/>
            <a:ext cx="60722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>
                <a:solidFill>
                  <a:srgbClr val="C00000"/>
                </a:solidFill>
              </a:rPr>
              <a:t>3 этап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Проведение экспериментов и наблюдений.</a:t>
            </a:r>
            <a:endParaRPr lang="ru-RU" sz="2800" b="1" dirty="0" smtClean="0">
              <a:solidFill>
                <a:srgbClr val="C00000"/>
              </a:solidFill>
            </a:endParaRPr>
          </a:p>
        </p:txBody>
      </p:sp>
      <p:pic>
        <p:nvPicPr>
          <p:cNvPr id="6" name="Picture 5" descr="C:\Documents and Settings\User\Рабочий стол\Исследования\Исследование общее. Фото\P10403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3429000"/>
            <a:ext cx="3357586" cy="2259914"/>
          </a:xfrm>
          <a:prstGeom prst="rect">
            <a:avLst/>
          </a:prstGeom>
          <a:noFill/>
          <a:ln w="57150">
            <a:solidFill>
              <a:srgbClr val="92D050"/>
            </a:solidFill>
            <a:miter lim="800000"/>
            <a:headEnd/>
            <a:tailEnd/>
          </a:ln>
        </p:spPr>
      </p:pic>
      <p:pic>
        <p:nvPicPr>
          <p:cNvPr id="7" name="Picture 4" descr="C:\Documents and Settings\User\Рабочий стол\Исследования\Исследование общее. Фото\P104039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786190"/>
            <a:ext cx="3143272" cy="2157148"/>
          </a:xfrm>
          <a:prstGeom prst="rect">
            <a:avLst/>
          </a:prstGeom>
          <a:noFill/>
          <a:ln w="57150">
            <a:solidFill>
              <a:srgbClr val="92D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2"/>
          <p:cNvSpPr>
            <a:spLocks noGrp="1"/>
          </p:cNvSpPr>
          <p:nvPr>
            <p:ph type="body" idx="1"/>
          </p:nvPr>
        </p:nvSpPr>
        <p:spPr>
          <a:xfrm>
            <a:off x="285720" y="500042"/>
            <a:ext cx="8358246" cy="1500199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       В ходе опыта мы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проследили,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что семена гороха и фасоли состоят из двух долек. А семена пшеницы из целого семечка. </a:t>
            </a:r>
          </a:p>
        </p:txBody>
      </p:sp>
      <p:pic>
        <p:nvPicPr>
          <p:cNvPr id="2050" name="Picture 2" descr="C:\Documents and Settings\Учитель\Мои документы\Мои рисунки\2014-01-27\100_1762.jpg"/>
          <p:cNvPicPr>
            <a:picLocks noChangeAspect="1" noChangeArrowheads="1"/>
          </p:cNvPicPr>
          <p:nvPr/>
        </p:nvPicPr>
        <p:blipFill>
          <a:blip r:embed="rId2" cstate="print">
            <a:lum bright="10000" contrast="-10000"/>
          </a:blip>
          <a:srcRect/>
          <a:stretch>
            <a:fillRect/>
          </a:stretch>
        </p:blipFill>
        <p:spPr bwMode="auto">
          <a:xfrm>
            <a:off x="4786314" y="2357430"/>
            <a:ext cx="3798885" cy="2848795"/>
          </a:xfrm>
          <a:prstGeom prst="rect">
            <a:avLst/>
          </a:prstGeom>
          <a:noFill/>
          <a:ln w="57150">
            <a:solidFill>
              <a:srgbClr val="CCFF33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500034" y="2143116"/>
            <a:ext cx="38576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Мы рассмотрели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опытные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образцы, выполнили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зарисовки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   Затем подготовили сообщения о горохе и фасоли.</a:t>
            </a:r>
            <a:endParaRPr lang="ru-RU" sz="2800" b="1" i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00364" y="785794"/>
            <a:ext cx="5343508" cy="2714645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      Мы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обнаружили , что корни растений прорастают через прорези на дне каждой вкладки и растут вниз. А стебли и листья тянутся вверх. </a:t>
            </a:r>
          </a:p>
        </p:txBody>
      </p:sp>
      <p:pic>
        <p:nvPicPr>
          <p:cNvPr id="3074" name="Picture 2" descr="E:\окр мир\картинки для исследования\45744-112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1917492" cy="325277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571472" y="4500570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  <a:t>Это явление называется </a:t>
            </a:r>
            <a:r>
              <a:rPr lang="ru-RU" sz="3600" b="1" i="1" dirty="0" smtClean="0">
                <a:solidFill>
                  <a:srgbClr val="C00000"/>
                </a:solidFill>
              </a:rPr>
              <a:t>геотропизм.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428604"/>
            <a:ext cx="7772400" cy="1928826"/>
          </a:xfrm>
        </p:spPr>
        <p:txBody>
          <a:bodyPr>
            <a:noAutofit/>
          </a:bodyPr>
          <a:lstStyle/>
          <a:p>
            <a:endParaRPr lang="ru-RU" sz="2800" u="sng" dirty="0" smtClean="0">
              <a:solidFill>
                <a:srgbClr val="C00000"/>
              </a:solidFill>
            </a:endParaRPr>
          </a:p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    Растения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с первыми зелёными листьями мы поместили в разные условия: на свет и в чёрные контейнеры с отверстиями для воздуха.</a:t>
            </a:r>
          </a:p>
        </p:txBody>
      </p:sp>
      <p:pic>
        <p:nvPicPr>
          <p:cNvPr id="4" name="Picture 2" descr="C:\Documents and Settings\User\Рабочий стол\Исследования\Исследование общее. Фото\P10404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714620"/>
            <a:ext cx="2357437" cy="1661701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5122" name="Picture 2" descr="E:\окр мир\картинки для исследования\ris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143248"/>
            <a:ext cx="3214710" cy="2369969"/>
          </a:xfrm>
          <a:prstGeom prst="rect">
            <a:avLst/>
          </a:prstGeom>
          <a:noFill/>
          <a:ln w="38100">
            <a:solidFill>
              <a:schemeClr val="tx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</TotalTime>
  <Words>353</Words>
  <PresentationFormat>Экран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Исследовательская работа</vt:lpstr>
      <vt:lpstr>Цели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</dc:title>
  <cp:lastModifiedBy>V</cp:lastModifiedBy>
  <cp:revision>18</cp:revision>
  <dcterms:modified xsi:type="dcterms:W3CDTF">2014-01-27T16:28:38Z</dcterms:modified>
</cp:coreProperties>
</file>