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3" r:id="rId1"/>
  </p:sldMasterIdLst>
  <p:sldIdLst>
    <p:sldId id="259" r:id="rId2"/>
    <p:sldId id="260" r:id="rId3"/>
    <p:sldId id="261" r:id="rId4"/>
    <p:sldId id="264" r:id="rId5"/>
    <p:sldId id="270" r:id="rId6"/>
    <p:sldId id="263" r:id="rId7"/>
    <p:sldId id="271" r:id="rId8"/>
    <p:sldId id="272" r:id="rId9"/>
    <p:sldId id="273" r:id="rId10"/>
    <p:sldId id="27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922" autoAdjust="0"/>
  </p:normalViewPr>
  <p:slideViewPr>
    <p:cSldViewPr snapToGrid="0">
      <p:cViewPr>
        <p:scale>
          <a:sx n="59" d="100"/>
          <a:sy n="59" d="100"/>
        </p:scale>
        <p:origin x="1176" y="180"/>
      </p:cViewPr>
      <p:guideLst/>
    </p:cSldViewPr>
  </p:slideViewPr>
  <p:outlineViewPr>
    <p:cViewPr>
      <p:scale>
        <a:sx n="33" d="100"/>
        <a:sy n="33" d="100"/>
      </p:scale>
      <p:origin x="0" y="-5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3911E-7644-426B-96EF-88D1F30E7AC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A4A5-7304-44A3-8F47-6B6984DB3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439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3911E-7644-426B-96EF-88D1F30E7AC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A4A5-7304-44A3-8F47-6B6984DB3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326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3911E-7644-426B-96EF-88D1F30E7AC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A4A5-7304-44A3-8F47-6B6984DB3BD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277448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3911E-7644-426B-96EF-88D1F30E7AC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A4A5-7304-44A3-8F47-6B6984DB3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7418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3911E-7644-426B-96EF-88D1F30E7AC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A4A5-7304-44A3-8F47-6B6984DB3BD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3039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3911E-7644-426B-96EF-88D1F30E7AC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A4A5-7304-44A3-8F47-6B6984DB3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03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3911E-7644-426B-96EF-88D1F30E7AC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A4A5-7304-44A3-8F47-6B6984DB3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0913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3911E-7644-426B-96EF-88D1F30E7AC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A4A5-7304-44A3-8F47-6B6984DB3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19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3911E-7644-426B-96EF-88D1F30E7AC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A4A5-7304-44A3-8F47-6B6984DB3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138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3911E-7644-426B-96EF-88D1F30E7AC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A4A5-7304-44A3-8F47-6B6984DB3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867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3911E-7644-426B-96EF-88D1F30E7AC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A4A5-7304-44A3-8F47-6B6984DB3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913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3911E-7644-426B-96EF-88D1F30E7AC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A4A5-7304-44A3-8F47-6B6984DB3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924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3911E-7644-426B-96EF-88D1F30E7AC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A4A5-7304-44A3-8F47-6B6984DB3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555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3911E-7644-426B-96EF-88D1F30E7AC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A4A5-7304-44A3-8F47-6B6984DB3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116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3911E-7644-426B-96EF-88D1F30E7AC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A4A5-7304-44A3-8F47-6B6984DB3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79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A4A5-7304-44A3-8F47-6B6984DB3BD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3911E-7644-426B-96EF-88D1F30E7AC4}" type="datetimeFigureOut">
              <a:rPr lang="ru-RU" smtClean="0"/>
              <a:t>27.01.2018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569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3911E-7644-426B-96EF-88D1F30E7AC4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A1EA4A5-7304-44A3-8F47-6B6984DB3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34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45" r:id="rId2"/>
    <p:sldLayoutId id="2147483946" r:id="rId3"/>
    <p:sldLayoutId id="2147483947" r:id="rId4"/>
    <p:sldLayoutId id="2147483948" r:id="rId5"/>
    <p:sldLayoutId id="2147483949" r:id="rId6"/>
    <p:sldLayoutId id="2147483950" r:id="rId7"/>
    <p:sldLayoutId id="2147483951" r:id="rId8"/>
    <p:sldLayoutId id="2147483952" r:id="rId9"/>
    <p:sldLayoutId id="2147483953" r:id="rId10"/>
    <p:sldLayoutId id="2147483954" r:id="rId11"/>
    <p:sldLayoutId id="2147483955" r:id="rId12"/>
    <p:sldLayoutId id="2147483956" r:id="rId13"/>
    <p:sldLayoutId id="2147483957" r:id="rId14"/>
    <p:sldLayoutId id="2147483958" r:id="rId15"/>
    <p:sldLayoutId id="21474839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53C75-BD65-41EA-ABF7-D47520610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8607" y="0"/>
            <a:ext cx="9196394" cy="194872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/>
              <a:t>ШКОЛЬНАЯ НАУЧНО- ПРАКТИЧЕСКА</a:t>
            </a:r>
            <a:r>
              <a:rPr lang="ru-RU" sz="4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Я</a:t>
            </a:r>
            <a:r>
              <a:rPr lang="ru-RU" sz="4400" dirty="0"/>
              <a:t> КОНФЕРЕНЦИЯ</a:t>
            </a:r>
            <a:br>
              <a:rPr lang="ru-RU" sz="4400" dirty="0"/>
            </a:br>
            <a:r>
              <a:rPr lang="ru-RU" sz="4400" dirty="0"/>
              <a:t>«МИР НАУКИ»</a:t>
            </a:r>
            <a:br>
              <a:rPr lang="ru-RU" dirty="0"/>
            </a:br>
            <a:endParaRPr lang="ru-R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85933C-D0A8-4484-B602-3CB837E544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4701" y="5470071"/>
            <a:ext cx="8877300" cy="1365545"/>
          </a:xfrm>
        </p:spPr>
        <p:txBody>
          <a:bodyPr>
            <a:normAutofit fontScale="92500"/>
          </a:bodyPr>
          <a:lstStyle/>
          <a:p>
            <a:pPr marL="0" indent="0" algn="r">
              <a:buNone/>
            </a:pPr>
            <a:r>
              <a:rPr lang="ru-RU" dirty="0"/>
              <a:t> </a:t>
            </a:r>
            <a:r>
              <a:rPr lang="ru-RU" sz="3200" dirty="0"/>
              <a:t>Автор: Ветошкин Лев, 4 «В»класса</a:t>
            </a:r>
          </a:p>
          <a:p>
            <a:pPr marL="0" indent="0" algn="r">
              <a:buNone/>
            </a:pPr>
            <a:r>
              <a:rPr lang="ru-RU" sz="3200" dirty="0"/>
              <a:t>Руководитель: Никишова Марина Вячеславовна   </a:t>
            </a:r>
            <a:endParaRPr lang="ru-RU" dirty="0"/>
          </a:p>
          <a:p>
            <a:pPr algn="ctr"/>
            <a:endParaRPr lang="ru-RU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FD4023E-CC2D-4723-8FE7-3371E066327B}"/>
              </a:ext>
            </a:extLst>
          </p:cNvPr>
          <p:cNvSpPr/>
          <p:nvPr/>
        </p:nvSpPr>
        <p:spPr>
          <a:xfrm>
            <a:off x="898607" y="1159329"/>
            <a:ext cx="980936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539750" algn="ctr">
              <a:lnSpc>
                <a:spcPct val="150000"/>
              </a:lnSpc>
              <a:spcAft>
                <a:spcPts val="0"/>
              </a:spcAft>
            </a:pP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539750" algn="ctr">
              <a:lnSpc>
                <a:spcPct val="150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539750" algn="ctr">
              <a:lnSpc>
                <a:spcPct val="150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«ПОЧЕМУ ВЫПАДАЮТ 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МОЛОЧНЫЕ ЗУБЫ?»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539750" algn="ctr">
              <a:lnSpc>
                <a:spcPct val="150000"/>
              </a:lnSpc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Секция «НАУЧНО- ЕСТЕСТВЕННАЯ»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942C05-539D-4ECE-856C-87D7C06DDF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607" y="839448"/>
            <a:ext cx="2598295" cy="1948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770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FB6A7-A782-4930-BB5F-396319F96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"/>
            <a:ext cx="8596668" cy="996042"/>
          </a:xfrm>
        </p:spPr>
        <p:txBody>
          <a:bodyPr>
            <a:noAutofit/>
          </a:bodyPr>
          <a:lstStyle/>
          <a:p>
            <a:pPr algn="r"/>
            <a:r>
              <a:rPr lang="ru-RU" sz="6000" b="1" dirty="0">
                <a:solidFill>
                  <a:schemeClr val="accent2">
                    <a:lumMod val="50000"/>
                  </a:schemeClr>
                </a:solidFill>
              </a:rPr>
              <a:t>Заключение</a:t>
            </a:r>
            <a:br>
              <a:rPr lang="ru-RU" dirty="0"/>
            </a:b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B166C-BAE6-4D76-B3C6-DE3F49BF08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8900" y="1159328"/>
            <a:ext cx="9045402" cy="5698672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ru-RU" sz="3200" b="1" dirty="0"/>
              <a:t> </a:t>
            </a:r>
            <a:r>
              <a:rPr lang="ru-RU" sz="3200" dirty="0"/>
              <a:t>В ходе этой работы я узнал много нового о молочных и постоянных зубах. О том, почему их так называют и  когда они формируются. Я убедился, что молочные зубы выпадают потому, что приходит время физиологической смены зубов. Необходимо посещать стоматолога и придерживаться его рекомендаций. Так же как правильно нужно за ними ухаживать, чтобы зубы не заболели кариесом. И тогда они прослужат вам всю жизнь.  </a:t>
            </a:r>
          </a:p>
          <a:p>
            <a:pPr marL="0" indent="0" fontAlgn="base">
              <a:buNone/>
            </a:pPr>
            <a:r>
              <a:rPr lang="ru-RU" sz="3200" dirty="0"/>
              <a:t>                     </a:t>
            </a:r>
          </a:p>
          <a:p>
            <a:pPr marL="0" indent="0" fontAlgn="base">
              <a:buNone/>
            </a:pPr>
            <a:r>
              <a:rPr lang="ru-RU" sz="3200" dirty="0"/>
              <a:t> 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ED01F0-32CE-437D-8130-8E9E3BE011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91" y="3649436"/>
            <a:ext cx="216408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528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32466-AB51-46F7-B8F4-2463D2C2A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Цели и задачи работы</a:t>
            </a:r>
            <a:br>
              <a:rPr lang="ru-RU" dirty="0"/>
            </a:br>
            <a:endParaRPr lang="ru-R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F61019-9B37-453E-AA4F-5C2F588C0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836" y="1706379"/>
            <a:ext cx="11692327" cy="3445241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3200" dirty="0"/>
              <a:t>1.Подобрать и изучить литературу, в которой рассказывается о молочных зубах и правильном уходе за ними.</a:t>
            </a:r>
          </a:p>
          <a:p>
            <a:pPr marL="0" indent="0" fontAlgn="base">
              <a:buNone/>
            </a:pPr>
            <a:r>
              <a:rPr lang="ru-RU" sz="3200" dirty="0"/>
              <a:t>2. Наблюдать за изменениями, происходящими с зубами в течении жизни человека.        </a:t>
            </a:r>
          </a:p>
          <a:p>
            <a:pPr marL="0" indent="0">
              <a:buNone/>
            </a:pPr>
            <a:r>
              <a:rPr lang="ru-RU" sz="3200" dirty="0"/>
              <a:t>3.  Сохронить здоровые зубы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58870B-F503-4AE6-BF8E-0FACE3676A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4105274"/>
            <a:ext cx="28575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873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5D500-AA50-4111-967C-E991F1A9D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646" y="0"/>
            <a:ext cx="10463134" cy="576470"/>
          </a:xfrm>
        </p:spPr>
        <p:txBody>
          <a:bodyPr>
            <a:normAutofit fontScale="90000"/>
          </a:bodyPr>
          <a:lstStyle/>
          <a:p>
            <a:r>
              <a:rPr lang="ru-RU">
                <a:solidFill>
                  <a:schemeClr val="accent2">
                    <a:lumMod val="50000"/>
                  </a:schemeClr>
                </a:solidFill>
              </a:rPr>
              <a:t>Что такое молочный зуб и почему его так называют?</a:t>
            </a:r>
            <a:br>
              <a:rPr lang="ru-RU"/>
            </a:br>
            <a:endParaRPr lang="ru-R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42B48B-01B5-4094-A998-5EEEEA145B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661" y="576470"/>
            <a:ext cx="8563390" cy="5963478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dirty="0"/>
              <a:t> </a:t>
            </a:r>
          </a:p>
          <a:p>
            <a:pPr marL="0" indent="0" algn="just" fontAlgn="base">
              <a:buNone/>
            </a:pPr>
            <a:r>
              <a:rPr lang="ru-RU" sz="3200" dirty="0"/>
              <a:t> </a:t>
            </a:r>
            <a:r>
              <a:rPr lang="ru-RU" dirty="0"/>
              <a:t>      </a:t>
            </a:r>
            <a:r>
              <a:rPr lang="ru-RU" sz="2400" dirty="0"/>
              <a:t>   Молочный зуб- это костное образование во рту для схватывания, откусывания и разжевывания пищи. </a:t>
            </a:r>
          </a:p>
          <a:p>
            <a:pPr marL="0" indent="0" algn="just" fontAlgn="base">
              <a:buNone/>
            </a:pPr>
            <a:r>
              <a:rPr lang="ru-RU" sz="2400" dirty="0"/>
              <a:t> Оказывается название молочным зубам дал Гиппократ, именно он предложил теорию, согласно которой, первые зубы начинают формироваться из молока матери. С тех пор наши первые 20 зубов именуются молочными. </a:t>
            </a:r>
          </a:p>
          <a:p>
            <a:pPr marL="0" indent="0" fontAlgn="base">
              <a:buNone/>
            </a:pPr>
            <a:r>
              <a:rPr lang="ru-RU" sz="2400" dirty="0"/>
              <a:t>           Молочные (временные) зубы начинают прорезаться в возрасте от 3 месяцев до 2,5 лет в определенной последовательности, обычно парами, 10 в верхней челюсти, 10 в нижней. В центре зубного ряда находятся зубы, которые приспособлены к откусыванию и разрыванию пищи (резцы и клыки), а по бокам для ее размалывания и растирания (моляры).                                          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2E1D7F-AEA3-4A30-9F54-98C036B147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2050" y="3629025"/>
            <a:ext cx="3409950" cy="322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035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1B531-8778-436B-BB80-A99949BD6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642" y="1"/>
            <a:ext cx="8048655" cy="57476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Строение зуба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715FC1-7D36-4CE6-8A70-732B9F6C2F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" y="1110343"/>
            <a:ext cx="2969623" cy="5747657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dirty="0"/>
              <a:t>  Зуб- это живой орган, который состоит из трех основных частей:</a:t>
            </a:r>
          </a:p>
          <a:p>
            <a:pPr marL="0" indent="0" fontAlgn="base">
              <a:buNone/>
            </a:pPr>
            <a:r>
              <a:rPr lang="ru-RU" dirty="0"/>
              <a:t>       1.Коронка- часть зуба, которая видна в полости рта.</a:t>
            </a:r>
          </a:p>
          <a:p>
            <a:pPr marL="0" indent="0" fontAlgn="base">
              <a:buNone/>
            </a:pPr>
            <a:r>
              <a:rPr lang="ru-RU" dirty="0"/>
              <a:t>       2.Корень- часть зуба, которая распологается в челюсти.</a:t>
            </a:r>
          </a:p>
          <a:p>
            <a:pPr marL="0" indent="0" fontAlgn="base">
              <a:buNone/>
            </a:pPr>
            <a:r>
              <a:rPr lang="ru-RU" dirty="0"/>
              <a:t>                 3.Шейка- часть зуба, которая распологается между коронкой и корнем. Она прикрыта десной.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C8C3B5-7609-420E-9935-0FE53670FB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22377" y="679269"/>
            <a:ext cx="2969623" cy="6178731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dirty="0"/>
              <a:t> Зуб состоит из ряда твердых тканей:</a:t>
            </a:r>
          </a:p>
          <a:p>
            <a:pPr marL="0" indent="0" fontAlgn="base">
              <a:buNone/>
            </a:pPr>
            <a:r>
              <a:rPr lang="ru-RU" dirty="0"/>
              <a:t>       1.Эмаль- внешняя защитная оболочка коронковой части зубов человека. Она является самой твердой тканью в организме человека.</a:t>
            </a:r>
          </a:p>
          <a:p>
            <a:pPr marL="0" indent="0" fontAlgn="base">
              <a:buNone/>
            </a:pPr>
            <a:r>
              <a:rPr lang="ru-RU" dirty="0"/>
              <a:t>         2.Дентин- твердая ткань зуба, составляющая его основную часть . Корневая часть дентина закрыта цементом.</a:t>
            </a:r>
          </a:p>
          <a:p>
            <a:pPr marL="0" indent="0" fontAlgn="base">
              <a:buNone/>
            </a:pPr>
            <a:r>
              <a:rPr lang="ru-RU" dirty="0"/>
              <a:t>         3.Цемент- спецефическая костная ткань, покрывающая корень и шейку зуба. Служит для плотного закрепления зуба в костной альвеоле.</a:t>
            </a:r>
          </a:p>
          <a:p>
            <a:pPr marL="0" indent="0" fontAlgn="base">
              <a:buNone/>
            </a:pPr>
            <a:endParaRPr lang="ru-R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CAD96F-9E78-483B-A7D7-12BB49DD29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624" y="1339902"/>
            <a:ext cx="6186091" cy="4407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469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588A8-7A32-45A7-B204-79D1B51F1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87295"/>
            <a:ext cx="8107438" cy="72934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Почему выпадают молочные зубы?</a:t>
            </a:r>
            <a:br>
              <a:rPr lang="ru-RU" dirty="0"/>
            </a:br>
            <a:endParaRPr lang="ru-R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AC8543-B7F6-4C89-9867-7B1E9631D7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586" y="816639"/>
            <a:ext cx="7886701" cy="59540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2000" dirty="0"/>
              <a:t>Дело в том, что, когда у младенца появляется необходимость в зубах (то есть, когда он начинает переходить на твердую пищу - это происходит где-то в 6-9 месяцев), челюсть ребенка еще очень мала. В ходе роста ребенка растут и его челюсти. Вы, возможно, замечали, что к 6 годам промежутки между молочными зубами становятся довольно большими? Это происходит, потому что челюсти растут, а молочные зубы – нет.</a:t>
            </a:r>
          </a:p>
          <a:p>
            <a:pPr marL="0" indent="0">
              <a:buNone/>
            </a:pPr>
            <a:r>
              <a:rPr lang="ru-RU" sz="2000" dirty="0"/>
              <a:t>             Между тем постоянные зубы начинают формироваться под молочными зубами (которые еще не прорезались!) уже вскоре после рождения. К 6-7 годам эти зубы начинают прорезываться. Этот процесс сопровождается рассасыванием корней молочных зубов. От этого молочные зубы расшатываются. Когда укороченный корень больше не может удерживать молочный зуб в лунке, он выпадает. Так постепенно, один за другим, молочные зубы выпадают, освобождая место постоянным. Смена молочных зубов постоянными обычно заканчивается к 12-13 годам.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BDAB50-33AC-4694-9156-12538EE54C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4287" y="3429000"/>
            <a:ext cx="4027713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641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C3F99-ABE8-47D7-B28D-993F64387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174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Чем отличается молочный зуб от постоянного</a:t>
            </a:r>
            <a:br>
              <a:rPr lang="ru-RU" dirty="0"/>
            </a:br>
            <a:endParaRPr lang="ru-R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632CC6-B48F-422A-BF1C-81C8C9BB31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48640"/>
            <a:ext cx="9031458" cy="6309359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dirty="0"/>
              <a:t> Имеются некоторые признаки, помогающие отличить молочный зуб от постоянного зуба. Не смотря на то, что развитие молочных и постоянных зубов протекает однотипно, они имеют ряд различий:                                                                                    </a:t>
            </a:r>
          </a:p>
          <a:p>
            <a:pPr marL="0" indent="0" fontAlgn="base">
              <a:buNone/>
            </a:pPr>
            <a:r>
              <a:rPr lang="ru-RU" dirty="0"/>
              <a:t>   1.Молочные зубы имеют белый цвет с синеватым оттенком, а постоянные зубы желтоватые или сероватые.</a:t>
            </a:r>
          </a:p>
          <a:p>
            <a:pPr marL="0" indent="0" fontAlgn="base">
              <a:buNone/>
            </a:pPr>
            <a:r>
              <a:rPr lang="ru-RU" dirty="0"/>
              <a:t>   2.По количеству молочных-20, постоянных-28-32 зуба.</a:t>
            </a:r>
          </a:p>
          <a:p>
            <a:pPr marL="0" indent="0" fontAlgn="base">
              <a:buNone/>
            </a:pPr>
            <a:r>
              <a:rPr lang="ru-RU" dirty="0"/>
              <a:t>   3.Высота молочного зуба ниже, чем высота постоянного.</a:t>
            </a:r>
          </a:p>
          <a:p>
            <a:pPr marL="0" indent="0" fontAlgn="base">
              <a:buNone/>
            </a:pPr>
            <a:r>
              <a:rPr lang="ru-RU" dirty="0"/>
              <a:t>   4.Молочные зубы расположены более вертикально, чем постоянные.</a:t>
            </a:r>
          </a:p>
          <a:p>
            <a:pPr marL="0" indent="0" fontAlgn="base">
              <a:buNone/>
            </a:pPr>
            <a:r>
              <a:rPr lang="ru-RU" dirty="0"/>
              <a:t>   5.Корни молочных зубов более короткие.</a:t>
            </a:r>
          </a:p>
          <a:p>
            <a:pPr marL="0" indent="0" fontAlgn="base">
              <a:buNone/>
            </a:pPr>
            <a:r>
              <a:rPr lang="ru-RU" dirty="0"/>
              <a:t>   6.Молочные зубы выпадают сами, а постоянные приходится удалять инструментально.</a:t>
            </a:r>
          </a:p>
          <a:p>
            <a:pPr marL="0" indent="0" fontAlgn="base">
              <a:buNone/>
            </a:pPr>
            <a:r>
              <a:rPr lang="ru-RU" dirty="0"/>
              <a:t>    7.Эмаль молочных зубов в 2 раза тоньше, чем у постоянных,что приводит к быстрому появлению кариеса. </a:t>
            </a:r>
          </a:p>
          <a:p>
            <a:pPr marL="0" indent="0" fontAlgn="base">
              <a:buNone/>
            </a:pPr>
            <a:r>
              <a:rPr lang="ru-RU" dirty="0"/>
              <a:t>          Отличие молочных зубов от постоянных сводится к тому, что выполняют они свои функции временно. Нужно помнить, что красота улыбки во взрослом возрасте во многом будет зависеть от здоровья молочного прикуса и правильно прошедшего процесса его смены.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BEDC84-6B1B-42E3-A666-E1E917D3A6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3500" y="1816692"/>
            <a:ext cx="4098500" cy="271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103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DFC8A-83A3-4ADF-8ADE-BF094ECB7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65314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Нужно ли лечить молочный зуб?</a:t>
            </a:r>
            <a:br>
              <a:rPr lang="ru-RU" dirty="0"/>
            </a:br>
            <a:endParaRPr lang="ru-R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27DD27-DC14-43C5-950A-86086676F3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7338" y="653143"/>
            <a:ext cx="4184034" cy="6204857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ru-RU" dirty="0"/>
              <a:t> Если эти зубы временные, то и лечить их не надо. Так рассуждать нельзя. Если молочный зуб заболел, то он заражает находящийся под ним, ещё не вышедший наружу, постоянный зубик.              </a:t>
            </a:r>
          </a:p>
          <a:p>
            <a:pPr marL="0" indent="0" fontAlgn="base">
              <a:buNone/>
            </a:pPr>
            <a:r>
              <a:rPr lang="ru-RU" dirty="0"/>
              <a:t>     Получается: не ухаживая за молочными зубами, мы портим ещё не появившиеся зубы, с которыми нам жить всё оставшееся время.                                                      </a:t>
            </a:r>
          </a:p>
          <a:p>
            <a:pPr marL="0" indent="0" fontAlgn="base">
              <a:buNone/>
            </a:pPr>
            <a:r>
              <a:rPr lang="ru-RU" dirty="0"/>
              <a:t>    У молочных зубов наблюдаются такие же заболевания, как и у постоянных.</a:t>
            </a:r>
            <a:br>
              <a:rPr lang="ru-RU" dirty="0"/>
            </a:br>
            <a:r>
              <a:rPr lang="ru-RU" dirty="0"/>
              <a:t>     В детской стоматологической практике чаще всего встречаются такие заболевания, как кариес, пульпит и периодонтит. Кариес хорошо поддается лечению, его можно вылечить быстро и эффективно. </a:t>
            </a:r>
          </a:p>
          <a:p>
            <a:pPr marL="0" indent="0" fontAlgn="base">
              <a:buNone/>
            </a:pPr>
            <a:r>
              <a:rPr lang="ru-RU" dirty="0"/>
              <a:t> 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1875F8-22B6-48EA-B7AA-7622707557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90629" y="506186"/>
            <a:ext cx="4184034" cy="6498771"/>
          </a:xfrm>
        </p:spPr>
        <p:txBody>
          <a:bodyPr>
            <a:normAutofit fontScale="47500" lnSpcReduction="20000"/>
          </a:bodyPr>
          <a:lstStyle/>
          <a:p>
            <a:pPr marL="0" indent="0" algn="ctr" fontAlgn="base">
              <a:buNone/>
            </a:pPr>
            <a:r>
              <a:rPr lang="ru-RU" sz="3800" dirty="0"/>
              <a:t>Что такое кариес</a:t>
            </a:r>
          </a:p>
          <a:p>
            <a:pPr marL="0" indent="0" fontAlgn="base">
              <a:buNone/>
            </a:pPr>
            <a:r>
              <a:rPr lang="ru-RU" sz="3800" dirty="0"/>
              <a:t>      Кариес (от латинсого «гниение») – это заболевание зуба, представляет собой медленно текущий патологический процесс, протекающий в твёрдых тканях зуба, приводящая к разрушению эмали. Так образуется кариозная полость или дырка. Разрушение зуба обычно сопровождается повышенной чувствительностью, а в запущенных случаях – сильной болью.</a:t>
            </a:r>
          </a:p>
          <a:p>
            <a:pPr marL="0" indent="0" fontAlgn="base">
              <a:buNone/>
            </a:pPr>
            <a:r>
              <a:rPr lang="ru-RU" sz="3800" dirty="0"/>
              <a:t>       По некоторым данным, кариес является самой распространенной болезнью на Земле, так как поражено им примерно 95% ее населения. </a:t>
            </a:r>
          </a:p>
          <a:p>
            <a:pPr marL="0" indent="0" fontAlgn="base">
              <a:buNone/>
            </a:pPr>
            <a:r>
              <a:rPr lang="ru-RU" sz="3800" dirty="0"/>
              <a:t>         Как же образуется кариес</a:t>
            </a:r>
            <a:r>
              <a:rPr lang="ru-RU" sz="3800" b="1" dirty="0"/>
              <a:t>? </a:t>
            </a:r>
            <a:r>
              <a:rPr lang="ru-RU" sz="3400" b="1" dirty="0"/>
              <a:t>Большинство стоматологов сходятся во мнении, что главная роль в образовании кариеса принадлежит особым бактериям, которые обитают в зубном налёте</a:t>
            </a:r>
            <a:r>
              <a:rPr lang="ru-RU" sz="3400" dirty="0"/>
              <a:t>. </a:t>
            </a:r>
            <a:r>
              <a:rPr lang="ru-RU" sz="3800" dirty="0"/>
              <a:t>Они в процессе жизнедеятельности вырабатывают кислоту, истончающую и разрушающую эмаль.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56A302-88F5-4774-80F1-2DAB377BCF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829" y="3233058"/>
            <a:ext cx="3853542" cy="3420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947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1D1E7-70B7-4824-BEE3-FCE6CBDD8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1045028" y="114299"/>
            <a:ext cx="8228973" cy="587829"/>
          </a:xfrm>
        </p:spPr>
        <p:txBody>
          <a:bodyPr>
            <a:normAutofit fontScale="90000"/>
          </a:bodyPr>
          <a:lstStyle/>
          <a:p>
            <a:pPr algn="ctr"/>
            <a:br>
              <a:rPr lang="ru-RU" dirty="0"/>
            </a:br>
            <a:endParaRPr lang="ru-R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B6BE58-3C59-4879-9018-3DB43845C4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812700"/>
            <a:ext cx="9552214" cy="60453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         1.Недостаточная гигиена полости рта, которая приводит к накоплению на зубах налёта, являющегося местом обитания болезнетворных бактерий.</a:t>
            </a:r>
          </a:p>
          <a:p>
            <a:pPr marL="0" indent="0">
              <a:buNone/>
            </a:pPr>
            <a:r>
              <a:rPr lang="ru-RU" dirty="0"/>
              <a:t>         2.Авитаминоз и ослабленный иммунитет, которые снижают устойчивость организма к данному заболеванию.</a:t>
            </a:r>
          </a:p>
          <a:p>
            <a:pPr marL="0" indent="0">
              <a:buNone/>
            </a:pPr>
            <a:r>
              <a:rPr lang="ru-RU" dirty="0"/>
              <a:t>         3.Избыток сладостей в рационе, который создает во рту атмосферу, благоприятную для бактерий.</a:t>
            </a:r>
          </a:p>
          <a:p>
            <a:pPr marL="0" indent="0">
              <a:buNone/>
            </a:pPr>
            <a:r>
              <a:rPr lang="ru-RU" dirty="0"/>
              <a:t>         4.Дефицит в пище минеральных солей, кальция, фтора, что делает эмаль более тонкой и слабой.</a:t>
            </a:r>
          </a:p>
          <a:p>
            <a:pPr marL="0" indent="0">
              <a:buNone/>
            </a:pPr>
            <a:r>
              <a:rPr lang="ru-RU" dirty="0"/>
              <a:t>         5.Изменение состава слюны, которое иногда случается после болезней и мешает качественно омывать зубы и очищать их.</a:t>
            </a:r>
          </a:p>
          <a:p>
            <a:pPr marL="0" indent="0">
              <a:buNone/>
            </a:pPr>
            <a:r>
              <a:rPr lang="ru-RU" dirty="0"/>
              <a:t>         6.Наследственность также имеет большое значение, если у родителей есть какие-то особенности строения эмали или прикуса, способствующие развитию кариеса, то, скорее всего, они будут и у детей.</a:t>
            </a:r>
          </a:p>
          <a:p>
            <a:pPr marL="0" indent="0">
              <a:buNone/>
            </a:pPr>
            <a:r>
              <a:rPr lang="ru-RU" dirty="0"/>
              <a:t>         7.Состояние окружающей среды.</a:t>
            </a:r>
          </a:p>
          <a:p>
            <a:pPr marL="0" indent="0">
              <a:buNone/>
            </a:pPr>
            <a:r>
              <a:rPr lang="ru-RU" dirty="0"/>
              <a:t>         Кариес молочных зубов развивается у детей, которые злоупотребляют сладким при недостаточной гигиене ротовой полости. Уже с пятилетнего возраста 70% детей имеют кариес разной глубины.</a:t>
            </a:r>
          </a:p>
          <a:p>
            <a:pPr marL="0" indent="0">
              <a:buNone/>
            </a:pPr>
            <a:r>
              <a:rPr lang="ru-RU" b="1" dirty="0"/>
              <a:t>         Вылечить кариес можно только методами официальной стоматологии</a:t>
            </a:r>
            <a:r>
              <a:rPr lang="ru-RU" dirty="0"/>
              <a:t>. К сожалению, большинство народных советов не помогают и только приводят к усугублению проблемы.</a:t>
            </a:r>
          </a:p>
          <a:p>
            <a:pPr marL="0" indent="0">
              <a:buNone/>
            </a:pPr>
            <a:r>
              <a:rPr lang="ru-RU" dirty="0"/>
              <a:t>         Ухаживать за зубами необходимо с первых прорезавшихся молочных зубов.</a:t>
            </a:r>
          </a:p>
          <a:p>
            <a:pPr marL="0" indent="0">
              <a:buNone/>
            </a:pPr>
            <a:r>
              <a:rPr lang="ru-RU" dirty="0"/>
              <a:t>Забота о полости рта- это ваша задача. Именно вы можете создать все условия для того, что бы походы к стоматологу стали редкими и приятными.                                                                                                                                            </a:t>
            </a:r>
          </a:p>
          <a:p>
            <a:pPr marL="0" indent="0" fontAlgn="base">
              <a:buNone/>
            </a:pPr>
            <a:r>
              <a:rPr lang="ru-RU" dirty="0"/>
              <a:t> 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272867-55BA-4733-93E9-F19B8E3B8247}"/>
              </a:ext>
            </a:extLst>
          </p:cNvPr>
          <p:cNvSpPr/>
          <p:nvPr/>
        </p:nvSpPr>
        <p:spPr>
          <a:xfrm>
            <a:off x="342900" y="224871"/>
            <a:ext cx="115769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400" dirty="0"/>
              <a:t>По мнению специалистов, главные причины, вызывающие заболевание</a:t>
            </a:r>
            <a:r>
              <a:rPr lang="ru-RU" dirty="0"/>
              <a:t>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63D8D8-3219-4390-BC03-3B7BB0BF0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216" y="3820886"/>
            <a:ext cx="2367642" cy="2812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121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C358F-AC78-4ED8-BF33-7FB34FFCA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891" y="70967"/>
            <a:ext cx="8596668" cy="7456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Как правильно ухаживать за зубами?</a:t>
            </a:r>
            <a:br>
              <a:rPr lang="ru-RU" dirty="0"/>
            </a:br>
            <a:endParaRPr lang="ru-R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5E694E-510A-43A0-87B3-50EC8D81A0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-1" y="816638"/>
            <a:ext cx="3494315" cy="59703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/>
              <a:t> Однако даже очень хороший стоматолог не сможет ничего сделать, если человек недостаточно внимания уделяет гигиене ротовой полости и уходу за своими зубами. Ведь на самом деле основную работу по сохранению своих зубов здоровыми и красивыми мы должны делать самостоятельно.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ru-RU" dirty="0"/>
              <a:t>   Чтобы защитить себя от кариеса и других стоматологических проблем, следует постоянно соблюдать правила ухода за зубами. Причем делать это необходимо еще с младенчества: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51E05E-F58E-417E-AC74-EC9EEF4C66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49886" y="653143"/>
            <a:ext cx="4816928" cy="6204857"/>
          </a:xfrm>
        </p:spPr>
        <p:txBody>
          <a:bodyPr>
            <a:normAutofit lnSpcReduction="10000"/>
          </a:bodyPr>
          <a:lstStyle/>
          <a:p>
            <a:pPr marL="0" indent="0" fontAlgn="base">
              <a:buNone/>
            </a:pPr>
            <a:r>
              <a:rPr lang="ru-RU" dirty="0"/>
              <a:t> 1. Чистить зубы нужно дважды в день – утром, после завтрака,  и вечером, перед отходом ко сну. Продолжительность чистки зубов – 3 минуты, не забывай почистить язык.    2. Полоскать полость рта после приёма пищи кипячёной водой. Можно применить жевательную резинку без сахара ( но жевать её не более 10-15 минут).</a:t>
            </a:r>
          </a:p>
          <a:p>
            <a:pPr marL="0" indent="0" fontAlgn="base">
              <a:buNone/>
            </a:pPr>
            <a:r>
              <a:rPr lang="ru-RU" dirty="0"/>
              <a:t> 3. Как можно меньше употреблять сладости, не увлекаться газированной водой.</a:t>
            </a:r>
          </a:p>
          <a:p>
            <a:pPr marL="0" indent="0" fontAlgn="base">
              <a:buNone/>
            </a:pPr>
            <a:r>
              <a:rPr lang="ru-RU" dirty="0"/>
              <a:t> 4. Менять зубную щётку каждые 3 месяца. </a:t>
            </a:r>
          </a:p>
          <a:p>
            <a:pPr marL="0" indent="0" fontAlgn="base">
              <a:buNone/>
            </a:pPr>
            <a:r>
              <a:rPr lang="ru-RU" dirty="0"/>
              <a:t> 5. Ходить к стоматологу 2 раза в год, и тогда у вас будет ослепительная улыбка.</a:t>
            </a:r>
          </a:p>
          <a:p>
            <a:pPr marL="0" indent="0" fontAlgn="base">
              <a:buNone/>
            </a:pPr>
            <a:r>
              <a:rPr lang="ru-RU" dirty="0"/>
              <a:t> Чтобы не болели зубы, не воспалялись дёсны, нужно полноценно питаться: кушать много зелёных овощей, свежих фруктов, мясо, курицу, рыбу, яйца, пить молоко. Если вы будете регулярно употреблять все эти продукты, то получите все необходимые вещества и витамины.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AC54EAD-D3F3-4759-B5B3-536C4E8927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686" y="2628899"/>
            <a:ext cx="3886200" cy="415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24336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303</TotalTime>
  <Words>1016</Words>
  <Application>Microsoft Office PowerPoint</Application>
  <PresentationFormat>Widescreen</PresentationFormat>
  <Paragraphs>74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Wingdings 3</vt:lpstr>
      <vt:lpstr>Facet</vt:lpstr>
      <vt:lpstr>ШКОЛЬНАЯ НАУЧНО- ПРАКТИЧЕСКАЯ КОНФЕРЕНЦИЯ «МИР НАУКИ» </vt:lpstr>
      <vt:lpstr>Цели и задачи работы </vt:lpstr>
      <vt:lpstr>Что такое молочный зуб и почему его так называют? </vt:lpstr>
      <vt:lpstr>Строение зуба </vt:lpstr>
      <vt:lpstr>Почему выпадают молочные зубы? </vt:lpstr>
      <vt:lpstr>Чем отличается молочный зуб от постоянного </vt:lpstr>
      <vt:lpstr>Нужно ли лечить молочный зуб? </vt:lpstr>
      <vt:lpstr> </vt:lpstr>
      <vt:lpstr>Как правильно ухаживать за зубами? </vt:lpstr>
      <vt:lpstr>Заключение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николай</dc:creator>
  <cp:lastModifiedBy>николай</cp:lastModifiedBy>
  <cp:revision>27</cp:revision>
  <dcterms:created xsi:type="dcterms:W3CDTF">2018-01-27T13:22:12Z</dcterms:created>
  <dcterms:modified xsi:type="dcterms:W3CDTF">2018-01-27T18:25:52Z</dcterms:modified>
</cp:coreProperties>
</file>