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9900"/>
    <a:srgbClr val="0000FF"/>
    <a:srgbClr val="FF9933"/>
    <a:srgbClr val="006600"/>
    <a:srgbClr val="000099"/>
    <a:srgbClr val="9966FF"/>
    <a:srgbClr val="6600FF"/>
    <a:srgbClr val="3333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FFFF99"/>
                </a:solidFill>
              </a:rPr>
              <a:t>Научно-практическая конференция</a:t>
            </a:r>
            <a:br>
              <a:rPr lang="ru-RU" sz="2700" b="1" i="1" dirty="0" smtClean="0">
                <a:solidFill>
                  <a:srgbClr val="FFFF99"/>
                </a:solidFill>
              </a:rPr>
            </a:br>
            <a:r>
              <a:rPr lang="ru-RU" sz="2700" b="1" i="1" dirty="0" smtClean="0">
                <a:solidFill>
                  <a:srgbClr val="FFFF99"/>
                </a:solidFill>
              </a:rPr>
              <a:t>младших школьников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12954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Segoe Script" pitchFamily="34" charset="0"/>
              </a:rPr>
              <a:t>«Мои первые шаги в науку»</a:t>
            </a:r>
          </a:p>
          <a:p>
            <a:endParaRPr lang="ru-RU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33400" y="2438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524000" y="2971800"/>
            <a:ext cx="52110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Условия 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образования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Segoe Script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Segoe Script" pitchFamily="34" charset="0"/>
                <a:ea typeface="Times New Roman" pitchFamily="18" charset="0"/>
                <a:cs typeface="Arial" pitchFamily="34" charset="0"/>
              </a:rPr>
              <a:t> и развития плесени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62400" y="4191000"/>
            <a:ext cx="411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i="1" dirty="0" smtClean="0">
                <a:solidFill>
                  <a:srgbClr val="FFFF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чениц 3 "Б" класса                                  Селивановой Дианы,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FF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FF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Гненной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FFFF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Анастасии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conet.kz/media/559/kindeditor/image/201308/20130806181807.jpg"/>
          <p:cNvPicPr>
            <a:picLocks noChangeAspect="1" noChangeArrowheads="1"/>
          </p:cNvPicPr>
          <p:nvPr/>
        </p:nvPicPr>
        <p:blipFill>
          <a:blip r:embed="rId2">
            <a:lum bright="49000"/>
          </a:blip>
          <a:srcRect/>
          <a:stretch>
            <a:fillRect/>
          </a:stretch>
        </p:blipFill>
        <p:spPr bwMode="auto">
          <a:xfrm>
            <a:off x="0" y="0"/>
            <a:ext cx="9144000" cy="6860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Эксперимент 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Оборудование</a:t>
            </a:r>
            <a:r>
              <a:rPr lang="ru-RU" b="1" i="1" dirty="0" smtClean="0"/>
              <a:t>: 4 кусочка хлеба, 3 блюдца, стеклянная банка с крышкой, целлофановый пакет, холодильник, вода, фотоаппарат.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5334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НАШИ</a:t>
            </a:r>
          </a:p>
          <a:p>
            <a:pPr algn="ctr"/>
            <a:r>
              <a:rPr lang="ru-RU" sz="40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ИССЛЕДОВАНИЯ</a:t>
            </a:r>
            <a:endParaRPr lang="ru-RU" sz="4000" b="1" i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conet.kz/media/559/kindeditor/image/201308/20130806181807.jpg"/>
          <p:cNvPicPr>
            <a:picLocks noChangeAspect="1" noChangeArrowheads="1"/>
          </p:cNvPicPr>
          <p:nvPr/>
        </p:nvPicPr>
        <p:blipFill>
          <a:blip r:embed="rId2">
            <a:lum bright="49000"/>
          </a:blip>
          <a:srcRect/>
          <a:stretch>
            <a:fillRect/>
          </a:stretch>
        </p:blipFill>
        <p:spPr bwMode="auto">
          <a:xfrm>
            <a:off x="0" y="0"/>
            <a:ext cx="9144000" cy="6860332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762000"/>
            <a:ext cx="1721588" cy="1276350"/>
          </a:xfrm>
          <a:prstGeom prst="rect">
            <a:avLst/>
          </a:prstGeom>
          <a:noFill/>
          <a:ln w="57150" cmpd="tri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762000"/>
            <a:ext cx="1752600" cy="1306347"/>
          </a:xfrm>
          <a:prstGeom prst="rect">
            <a:avLst/>
          </a:prstGeom>
          <a:noFill/>
          <a:ln w="57150" cmpd="tri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762000"/>
            <a:ext cx="1752600" cy="1286355"/>
          </a:xfrm>
          <a:prstGeom prst="rect">
            <a:avLst/>
          </a:prstGeom>
          <a:noFill/>
          <a:ln w="5715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762000"/>
            <a:ext cx="1752600" cy="1300316"/>
          </a:xfrm>
          <a:prstGeom prst="rect">
            <a:avLst/>
          </a:prstGeom>
          <a:noFill/>
          <a:ln w="57150" cmpd="tri">
            <a:solidFill>
              <a:srgbClr val="800000"/>
            </a:solidFill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81000" y="2209800"/>
            <a:ext cx="1600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Образец № 1 положили на тарелку, поставили на полку на кухне (температура воздуха +24).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38400" y="2286000"/>
            <a:ext cx="152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Образец №2 поместили в пакет положили на тарелку, поставили на полку на кухне (температура воздуха +24).</a:t>
            </a:r>
          </a:p>
          <a:p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362200"/>
            <a:ext cx="1600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Образец № 3 положили на тарелку, в холодильник (температура +10 градусов)</a:t>
            </a:r>
            <a:endParaRPr lang="ru-RU" b="1" dirty="0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6553200" y="2362200"/>
            <a:ext cx="1600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Образец № 4 намочили чуть-чуть водой и положили в банку с закрытой крышкой,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теплое место (+28 градусов).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infoniac.ru/upload/medialibrary/8bb/8bbcd2259a5cf2aa38062a8654d79fd9.jpg"/>
          <p:cNvPicPr>
            <a:picLocks noChangeAspect="1" noChangeArrowheads="1"/>
          </p:cNvPicPr>
          <p:nvPr/>
        </p:nvPicPr>
        <p:blipFill>
          <a:blip r:embed="rId2">
            <a:lum bright="54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WP_20150205_17_56_00_Pr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895600"/>
            <a:ext cx="1485900" cy="2641600"/>
          </a:xfrm>
          <a:prstGeom prst="rect">
            <a:avLst/>
          </a:prstGeom>
          <a:ln w="5715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79" name="Picture 3" descr="WP_20150204_17_47_17_Pr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4792" y="304801"/>
            <a:ext cx="1470446" cy="2362200"/>
          </a:xfrm>
          <a:prstGeom prst="rect">
            <a:avLst/>
          </a:prstGeom>
          <a:ln w="5715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398" y="457200"/>
          <a:ext cx="7239001" cy="4876800"/>
        </p:xfrm>
        <a:graphic>
          <a:graphicData uri="http://schemas.openxmlformats.org/drawingml/2006/table">
            <a:tbl>
              <a:tblPr/>
              <a:tblGrid>
                <a:gridCol w="928783"/>
                <a:gridCol w="1123316"/>
                <a:gridCol w="1300703"/>
                <a:gridCol w="1295400"/>
                <a:gridCol w="1303080"/>
                <a:gridCol w="1287719"/>
              </a:tblGrid>
              <a:tr h="8574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Начало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опыта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питания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Условия развития плесени</a:t>
                      </a:r>
                      <a:endParaRPr lang="ru-RU" sz="2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5693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5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Белый хлеб</a:t>
                      </a:r>
                      <a:endParaRPr lang="ru-RU" sz="1100" b="1" dirty="0">
                        <a:solidFill>
                          <a:srgbClr val="8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= +24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на открытом воздухе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= +24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нет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вентиляции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= +10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 холодильнике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= +28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влажность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нет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вентиляции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4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кусок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зачерствел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кусок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7 день 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кусок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зачерствел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кусок</a:t>
                      </a: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5 день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ail.ampravda.ru/files/articles-1/39341/svhw1cjyrju2-400.jpg"/>
          <p:cNvPicPr>
            <a:picLocks noChangeAspect="1" noChangeArrowheads="1"/>
          </p:cNvPicPr>
          <p:nvPr/>
        </p:nvPicPr>
        <p:blipFill>
          <a:blip r:embed="rId2">
            <a:lum bright="63000"/>
          </a:blip>
          <a:srcRect/>
          <a:stretch>
            <a:fillRect/>
          </a:stretch>
        </p:blipFill>
        <p:spPr bwMode="auto">
          <a:xfrm>
            <a:off x="0" y="0"/>
            <a:ext cx="9144000" cy="69037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" y="8382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НАШИ</a:t>
            </a:r>
          </a:p>
          <a:p>
            <a:pPr algn="ctr"/>
            <a:r>
              <a:rPr lang="ru-RU" sz="4000" b="1" i="1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ИССЛЕДОВАНИЯ</a:t>
            </a:r>
            <a:endParaRPr lang="ru-RU" sz="4000" b="1" i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800000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0574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i="1" dirty="0" smtClean="0"/>
              <a:t>Эксперимент 2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52600" y="3048000"/>
            <a:ext cx="5791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Оборудование</a:t>
            </a:r>
            <a:r>
              <a:rPr lang="ru-RU" sz="3200" b="1" i="1" dirty="0" smtClean="0"/>
              <a:t>: 2 кусочка сыра, 2 блюдца,  целлофановый пакет, вода, фотоаппарат.</a:t>
            </a:r>
          </a:p>
          <a:p>
            <a:endParaRPr lang="ru-RU" sz="32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ail.ampravda.ru/files/articles-1/39341/svhw1cjyrju2-400.jpg"/>
          <p:cNvPicPr>
            <a:picLocks noChangeAspect="1" noChangeArrowheads="1"/>
          </p:cNvPicPr>
          <p:nvPr/>
        </p:nvPicPr>
        <p:blipFill>
          <a:blip r:embed="rId2">
            <a:lum bright="63000"/>
          </a:blip>
          <a:srcRect/>
          <a:stretch>
            <a:fillRect/>
          </a:stretch>
        </p:blipFill>
        <p:spPr bwMode="auto">
          <a:xfrm>
            <a:off x="0" y="0"/>
            <a:ext cx="9144000" cy="6903722"/>
          </a:xfrm>
          <a:prstGeom prst="rect">
            <a:avLst/>
          </a:prstGeom>
          <a:noFill/>
        </p:spPr>
      </p:pic>
      <p:pic>
        <p:nvPicPr>
          <p:cNvPr id="26626" name="Picture 2" descr="да 950"/>
          <p:cNvPicPr>
            <a:picLocks noChangeAspect="1" noChangeArrowheads="1"/>
          </p:cNvPicPr>
          <p:nvPr/>
        </p:nvPicPr>
        <p:blipFill>
          <a:blip r:embed="rId3" cstate="print"/>
          <a:srcRect l="16028" t="12701" r="9102" b="34807"/>
          <a:stretch>
            <a:fillRect/>
          </a:stretch>
        </p:blipFill>
        <p:spPr bwMode="auto">
          <a:xfrm>
            <a:off x="1600200" y="990600"/>
            <a:ext cx="1495425" cy="14128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6627" name="Picture 3" descr="100_33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990600"/>
            <a:ext cx="1889125" cy="1412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47800" y="2819400"/>
            <a:ext cx="198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Образец № 1 накрыли целлофановым пакетом и поставили на подоконник. </a:t>
            </a:r>
            <a:endParaRPr lang="ru-RU" sz="20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2743200"/>
            <a:ext cx="1752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Образец № 2  выложили на блюдце, поставили  на подоконник.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conet.kz/media/559/kindeditor/image/201308/20130806181807.jpg"/>
          <p:cNvPicPr>
            <a:picLocks noChangeAspect="1" noChangeArrowheads="1"/>
          </p:cNvPicPr>
          <p:nvPr/>
        </p:nvPicPr>
        <p:blipFill>
          <a:blip r:embed="rId2">
            <a:lum bright="49000"/>
          </a:blip>
          <a:srcRect/>
          <a:stretch>
            <a:fillRect/>
          </a:stretch>
        </p:blipFill>
        <p:spPr bwMode="auto">
          <a:xfrm>
            <a:off x="0" y="0"/>
            <a:ext cx="9144000" cy="6860332"/>
          </a:xfrm>
          <a:prstGeom prst="rect">
            <a:avLst/>
          </a:prstGeom>
          <a:noFill/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2400" y="1371600"/>
          <a:ext cx="6705600" cy="4343400"/>
        </p:xfrm>
        <a:graphic>
          <a:graphicData uri="http://schemas.openxmlformats.org/drawingml/2006/table">
            <a:tbl>
              <a:tblPr/>
              <a:tblGrid>
                <a:gridCol w="1374248"/>
                <a:gridCol w="1720084"/>
                <a:gridCol w="1805634"/>
                <a:gridCol w="1805634"/>
              </a:tblGrid>
              <a:tr h="1158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Начало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опыта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</a:t>
                      </a:r>
                      <a:endParaRPr lang="ru-RU" sz="2000" b="1" i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питания</a:t>
                      </a:r>
                      <a:endParaRPr lang="ru-RU" sz="2000" b="1" i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80008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Условия развития плесени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6920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февраля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8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Твёрдый сыр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= +25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влажность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нет вентиляции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i="1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= +25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свет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на открытом воздухе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1 кусок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5 день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2 кусок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i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Засох</a:t>
                      </a:r>
                      <a:endParaRPr lang="ru-RU" sz="20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649" name="Picture 1" descr="да 949"/>
          <p:cNvPicPr>
            <a:picLocks noChangeAspect="1" noChangeArrowheads="1"/>
          </p:cNvPicPr>
          <p:nvPr/>
        </p:nvPicPr>
        <p:blipFill>
          <a:blip r:embed="rId3" cstate="print"/>
          <a:srcRect l="25715" t="10548" r="21373" b="29808"/>
          <a:stretch>
            <a:fillRect/>
          </a:stretch>
        </p:blipFill>
        <p:spPr bwMode="auto">
          <a:xfrm>
            <a:off x="7162800" y="838200"/>
            <a:ext cx="1524000" cy="2279650"/>
          </a:xfrm>
          <a:prstGeom prst="rect">
            <a:avLst/>
          </a:prstGeom>
          <a:ln w="57150" cap="sq" cmpd="thickThin">
            <a:solidFill>
              <a:srgbClr val="FF993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rtofcare.ru/files/images/soveti/0544646488.jpg"/>
          <p:cNvPicPr>
            <a:picLocks noChangeAspect="1" noChangeArrowheads="1"/>
          </p:cNvPicPr>
          <p:nvPr/>
        </p:nvPicPr>
        <p:blipFill>
          <a:blip r:embed="rId2">
            <a:lum bright="29000"/>
          </a:blip>
          <a:srcRect r="1714" b="7914"/>
          <a:stretch>
            <a:fillRect/>
          </a:stretch>
        </p:blipFill>
        <p:spPr bwMode="auto">
          <a:xfrm>
            <a:off x="0" y="0"/>
            <a:ext cx="921543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Вывод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b="1" i="1" dirty="0" smtClean="0">
                <a:latin typeface="Kursiv95" pitchFamily="66" charset="0"/>
              </a:rPr>
              <a:t>Из данных экспериментов следует, что главным условием появления и роста плесени является </a:t>
            </a:r>
            <a:r>
              <a:rPr lang="ru-RU" sz="4400" b="1" i="1" dirty="0" smtClean="0">
                <a:solidFill>
                  <a:srgbClr val="0000FF"/>
                </a:solidFill>
                <a:latin typeface="Kursiv95" pitchFamily="66" charset="0"/>
              </a:rPr>
              <a:t>влажность,</a:t>
            </a:r>
            <a:r>
              <a:rPr lang="ru-RU" sz="4400" b="1" i="1" dirty="0" smtClean="0">
                <a:latin typeface="Kursiv95" pitchFamily="66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Kursiv95" pitchFamily="66" charset="0"/>
              </a:rPr>
              <a:t>повышенная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Kursiv95" pitchFamily="66" charset="0"/>
              </a:rPr>
              <a:t>    температура воздуха </a:t>
            </a:r>
            <a:r>
              <a:rPr lang="ru-RU" sz="4400" b="1" i="1" dirty="0" smtClean="0">
                <a:solidFill>
                  <a:srgbClr val="009900"/>
                </a:solidFill>
                <a:latin typeface="Kursiv95" pitchFamily="66" charset="0"/>
              </a:rPr>
              <a:t>и плохой воздухообмен. </a:t>
            </a:r>
          </a:p>
          <a:p>
            <a:pPr>
              <a:buNone/>
            </a:pPr>
            <a:r>
              <a:rPr lang="ru-RU" sz="4400" b="1" i="1" dirty="0" smtClean="0">
                <a:latin typeface="Kursiv95" pitchFamily="66" charset="0"/>
              </a:rPr>
              <a:t>Наша гипотеза подтвердилась.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g1.1tv.ru/imgsize460x345/PR20090123211157.GIF"/>
          <p:cNvPicPr>
            <a:picLocks noChangeAspect="1" noChangeArrowheads="1"/>
          </p:cNvPicPr>
          <p:nvPr/>
        </p:nvPicPr>
        <p:blipFill>
          <a:blip r:embed="rId2">
            <a:lum bright="43000" contrast="-24000"/>
          </a:blip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Kursiv95" pitchFamily="66" charset="0"/>
              </a:rPr>
              <a:t>Благодаря своей работе мы сделали выводы.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r>
              <a:rPr lang="ru-RU" b="1" i="1" dirty="0" smtClean="0">
                <a:solidFill>
                  <a:srgbClr val="800000"/>
                </a:solidFill>
              </a:rPr>
              <a:t> Нужно регулярно делать влажную уборку.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 Проветривать комнату.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 Нельзя принимать в пищу повреждённые плесенью продукты.</a:t>
            </a:r>
            <a:endParaRPr lang="ru-RU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rf.ru/Attachment.aspx?ID=9437"/>
          <p:cNvPicPr>
            <a:picLocks noChangeAspect="1" noChangeArrowheads="1"/>
          </p:cNvPicPr>
          <p:nvPr/>
        </p:nvPicPr>
        <p:blipFill>
          <a:blip r:embed="rId2">
            <a:lum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99"/>
                </a:solidFill>
              </a:rPr>
              <a:t>Объект исследования</a:t>
            </a:r>
            <a:r>
              <a:rPr lang="ru-RU" dirty="0" smtClean="0">
                <a:solidFill>
                  <a:srgbClr val="FFFF99"/>
                </a:solidFill>
              </a:rPr>
              <a:t>: </a:t>
            </a:r>
            <a:r>
              <a:rPr lang="en-US" dirty="0" smtClean="0">
                <a:solidFill>
                  <a:srgbClr val="FFFF99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плесень</a:t>
            </a:r>
          </a:p>
          <a:p>
            <a:pPr>
              <a:buNone/>
            </a:pPr>
            <a:r>
              <a:rPr lang="ru-RU" b="1" dirty="0" smtClean="0">
                <a:solidFill>
                  <a:srgbClr val="FFFF99"/>
                </a:solidFill>
              </a:rPr>
              <a:t>Цель исследования</a:t>
            </a:r>
            <a:endParaRPr lang="en-US" b="1" dirty="0" smtClean="0">
              <a:solidFill>
                <a:srgbClr val="FFFF99"/>
              </a:solidFill>
            </a:endParaRPr>
          </a:p>
          <a:p>
            <a:pPr algn="r">
              <a:buNone/>
            </a:pPr>
            <a:r>
              <a:rPr lang="ru-RU" dirty="0" smtClean="0"/>
              <a:t> </a:t>
            </a:r>
            <a:r>
              <a:rPr lang="en-US" dirty="0" smtClean="0"/>
              <a:t>            </a:t>
            </a:r>
            <a:r>
              <a:rPr lang="ru-RU" i="1" dirty="0" smtClean="0">
                <a:solidFill>
                  <a:srgbClr val="FFFF00"/>
                </a:solidFill>
              </a:rPr>
              <a:t>Изучить условия  возникновения 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плесени и её значение для жизнедеятельности человека.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llf.ru/uploads/posts/2010-09/1284539936_1-28.jpg"/>
          <p:cNvPicPr>
            <a:picLocks noChangeAspect="1" noChangeArrowheads="1"/>
          </p:cNvPicPr>
          <p:nvPr/>
        </p:nvPicPr>
        <p:blipFill>
          <a:blip r:embed="rId2">
            <a:lum contrast="-67000"/>
          </a:blip>
          <a:srcRect r="571" b="3633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Задачи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0066"/>
                </a:solidFill>
              </a:rPr>
              <a:t>Изучить, что такое плесень.</a:t>
            </a:r>
            <a:endParaRPr lang="en-US" b="1" i="1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3333FF"/>
                </a:solidFill>
              </a:rPr>
              <a:t>Вырастить грибок под названием плесень, на  продуктах питания.</a:t>
            </a:r>
            <a:endParaRPr lang="en-US" b="1" i="1" dirty="0" smtClean="0">
              <a:solidFill>
                <a:srgbClr val="3333FF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3333FF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en-US" b="1" i="1" dirty="0" smtClean="0">
                <a:solidFill>
                  <a:srgbClr val="002060"/>
                </a:solidFill>
              </a:rPr>
              <a:t>    </a:t>
            </a:r>
            <a:r>
              <a:rPr lang="ru-RU" b="1" i="1" dirty="0" smtClean="0">
                <a:solidFill>
                  <a:srgbClr val="6600FF"/>
                </a:solidFill>
              </a:rPr>
              <a:t>Определить факторы, влияющие на его </a:t>
            </a:r>
            <a:r>
              <a:rPr lang="en-US" b="1" i="1" dirty="0" smtClean="0">
                <a:solidFill>
                  <a:srgbClr val="6600FF"/>
                </a:solidFill>
              </a:rPr>
              <a:t>  </a:t>
            </a:r>
            <a:r>
              <a:rPr lang="ru-RU" b="1" i="1" dirty="0" smtClean="0">
                <a:solidFill>
                  <a:srgbClr val="6600FF"/>
                </a:solidFill>
              </a:rPr>
              <a:t>появление и разрастание.</a:t>
            </a:r>
            <a:endParaRPr lang="en-US" b="1" i="1" dirty="0" smtClean="0">
              <a:solidFill>
                <a:srgbClr val="6600FF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6600FF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</a:t>
            </a:r>
            <a:r>
              <a:rPr lang="ru-RU" b="1" i="1" dirty="0" smtClean="0">
                <a:solidFill>
                  <a:srgbClr val="0000FF"/>
                </a:solidFill>
              </a:rPr>
              <a:t>Узнать о роли плесени в жизни человека и живой природы.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&amp;Pcy;&amp;lcy;&amp;iecy;&amp;scy;&amp;iecy;&amp;ncy;&amp;softcy;. &amp;Scy;&amp;ocy;&amp;vcy;&amp;iecy;&amp;tcy;&amp;ycy; &amp;pcy;&amp;ocy; &amp;ucy;&amp;dcy;&amp;acy;&amp;lcy;&amp;iecy;&amp;ncy;&amp;icy;&amp;yucy; &amp;icy; &amp;icy;&amp;zcy;&amp;bcy;&amp;acy;&amp;vcy;&amp;lcy;&amp;iecy;&amp;ncy;&amp;icy;&amp;yucy; &amp;pcy;&amp;lcy;&amp;iecy;&amp;scy;&amp;iecy;&amp;ncy;&amp;icy; &amp;vcy; &amp;vcy;&amp;acy;&amp;shcy;&amp;iecy;&amp;mcy; &amp;dcy;&amp;ocy;&amp;mcy;&amp;iecy;. - &amp;KHcy;&amp;ocy;&amp;zcy;&amp;yacy;&amp;jcy;&amp;scy;&amp;tcy;&amp;vcy;&amp;ocy; &amp;icy; &amp;bcy;&amp;ycy;&amp;tcy; - &amp;Scy;&amp;ocy;&amp;vcy;&amp;iecy;&amp;tcy;&amp;ycy; - &amp;Zcy;&amp;acy;&amp;rcy;&amp;yacy;&amp;dcy;&amp;Mcy;&amp;ocy;&amp;zcy;&amp;gcy;&amp;acy;"/>
          <p:cNvPicPr>
            <a:picLocks noChangeAspect="1" noChangeArrowheads="1"/>
          </p:cNvPicPr>
          <p:nvPr/>
        </p:nvPicPr>
        <p:blipFill>
          <a:blip r:embed="rId2">
            <a:lum contrast="-63000"/>
          </a:blip>
          <a:srcRect r="2000" b="6667"/>
          <a:stretch>
            <a:fillRect/>
          </a:stretch>
        </p:blipFill>
        <p:spPr bwMode="auto">
          <a:xfrm>
            <a:off x="-30480" y="0"/>
            <a:ext cx="917448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Гипотеза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</a:rPr>
              <a:t>Предположительно  факторами появления и разрастания плесени являются: тепло, влажность, отсутствие проветривания.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Scy;&amp;pcy;&amp;iecy;&amp;lcy;&amp;iecy;&amp;ocy;&amp;ncy;&amp;ocy;&amp;vcy;&amp;ocy;&amp;scy;&amp;tcy;&amp;icy;. (&amp;Pcy;&amp;iecy;&amp;shchcy;&amp;iecy;&amp;rcy;&amp;acy; &amp;Pcy;&amp;ocy;&amp;bcy;&amp;iecy;&amp;dcy;&amp;acy; &amp;ocy;&amp;pcy;&amp;yacy;&amp;tcy;&amp;softcy; &amp;zcy;&amp;acy;&amp;kcy;&amp;rcy;&amp;ycy;&amp;tcy;&amp;acy;?"/>
          <p:cNvPicPr>
            <a:picLocks noChangeAspect="1" noChangeArrowheads="1"/>
          </p:cNvPicPr>
          <p:nvPr/>
        </p:nvPicPr>
        <p:blipFill>
          <a:blip r:embed="rId2">
            <a:lum contrast="-55000"/>
          </a:blip>
          <a:srcRect r="1000" b="6767"/>
          <a:stretch>
            <a:fillRect/>
          </a:stretch>
        </p:blipFill>
        <p:spPr bwMode="auto">
          <a:xfrm>
            <a:off x="-1" y="0"/>
            <a:ext cx="91255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Методы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2057400"/>
            <a:ext cx="7239000" cy="4068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Segoe Script" pitchFamily="34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  <a:t>изучение литературы</a:t>
            </a:r>
            <a:b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</a:br>
            <a: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  <a:t> эксперимент</a:t>
            </a:r>
            <a:b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</a:br>
            <a: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  <a:t> наблюдение </a:t>
            </a:r>
            <a:b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</a:br>
            <a:r>
              <a:rPr lang="ru-RU" b="1" i="1" dirty="0" smtClean="0">
                <a:solidFill>
                  <a:srgbClr val="FFFF00"/>
                </a:solidFill>
                <a:latin typeface="Segoe Script" pitchFamily="34" charset="0"/>
              </a:rPr>
              <a:t> анализ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ugs.bio.usyd.edu.au/learning/resources/Mycology/images/Topics/Ecology/PenicilliumOnJam.jpg"/>
          <p:cNvPicPr>
            <a:picLocks noChangeAspect="1" noChangeArrowheads="1"/>
          </p:cNvPicPr>
          <p:nvPr/>
        </p:nvPicPr>
        <p:blipFill>
          <a:blip r:embed="rId2">
            <a:lum bright="25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8086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– название грибка,</a:t>
            </a:r>
          </a:p>
          <a:p>
            <a:pPr>
              <a:buNone/>
            </a:pPr>
            <a:r>
              <a:rPr lang="ru-RU" b="1" i="1" dirty="0" smtClean="0"/>
              <a:t>                  который бывает </a:t>
            </a:r>
            <a:r>
              <a:rPr lang="ru-RU" b="1" i="1" dirty="0" smtClean="0">
                <a:solidFill>
                  <a:srgbClr val="C00000"/>
                </a:solidFill>
              </a:rPr>
              <a:t>плесневым</a:t>
            </a:r>
            <a:r>
              <a:rPr lang="ru-RU" b="1" i="1" dirty="0" smtClean="0"/>
              <a:t>: растет на камне, бетоне, краске;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грибком гниения</a:t>
            </a:r>
            <a:r>
              <a:rPr lang="ru-RU" b="1" i="1" dirty="0" smtClean="0"/>
              <a:t>: бактериальная, белая, бурая гниль на древесине;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дрожжевым грибком</a:t>
            </a:r>
            <a:r>
              <a:rPr lang="ru-RU" b="1" i="1" dirty="0" smtClean="0"/>
              <a:t>: растет на пищевых продуктах.</a:t>
            </a:r>
          </a:p>
          <a:p>
            <a:pPr>
              <a:buNone/>
            </a:pPr>
            <a:r>
              <a:rPr lang="ru-RU" b="1" i="1" dirty="0" smtClean="0"/>
              <a:t> </a:t>
            </a:r>
          </a:p>
          <a:p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457200"/>
            <a:ext cx="2691763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Плесень</a:t>
            </a:r>
            <a:endParaRPr lang="ru-RU" sz="5400" b="1" cap="none" spc="0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infoniac.ru/upload/medialibrary/8bb/8bbcd2259a5cf2aa38062a8654d79fd9.jpg"/>
          <p:cNvPicPr>
            <a:picLocks noChangeAspect="1" noChangeArrowheads="1"/>
          </p:cNvPicPr>
          <p:nvPr/>
        </p:nvPicPr>
        <p:blipFill>
          <a:blip r:embed="rId2">
            <a:lum bright="54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Условия развития плесени-</a:t>
            </a:r>
            <a:br>
              <a:rPr lang="ru-RU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209801"/>
            <a:ext cx="8229600" cy="2590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</a:t>
            </a:r>
            <a:r>
              <a:rPr lang="ru-RU" sz="4000" b="1" dirty="0" smtClean="0">
                <a:solidFill>
                  <a:srgbClr val="800000"/>
                </a:solidFill>
                <a:latin typeface="Kursiv95" pitchFamily="66" charset="0"/>
              </a:rPr>
              <a:t>влажность воздуха выше 95%,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Kursiv95" pitchFamily="66" charset="0"/>
              </a:rPr>
              <a:t>    температура плюс 20 градусов,   </a:t>
            </a:r>
          </a:p>
          <a:p>
            <a:pPr>
              <a:buNone/>
            </a:pPr>
            <a:r>
              <a:rPr lang="ru-RU" sz="4000" b="1" dirty="0" smtClean="0">
                <a:latin typeface="Kursiv95" pitchFamily="66" charset="0"/>
              </a:rPr>
              <a:t>    отсутствие проветривания. </a:t>
            </a:r>
            <a:endParaRPr lang="ru-RU" sz="4000" b="1" dirty="0">
              <a:latin typeface="Kursiv95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mg.meta.kz/5803/5803360.jpg"/>
          <p:cNvPicPr>
            <a:picLocks noChangeAspect="1" noChangeArrowheads="1"/>
          </p:cNvPicPr>
          <p:nvPr/>
        </p:nvPicPr>
        <p:blipFill>
          <a:blip r:embed="rId2">
            <a:lum bright="21000" contrast="-4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Group 57"/>
          <p:cNvGraphicFramePr>
            <a:graphicFrameLocks/>
          </p:cNvGraphicFramePr>
          <p:nvPr/>
        </p:nvGraphicFramePr>
        <p:xfrm>
          <a:off x="323850" y="1052513"/>
          <a:ext cx="8569325" cy="5186998"/>
        </p:xfrm>
        <a:graphic>
          <a:graphicData uri="http://schemas.openxmlformats.org/drawingml/2006/table">
            <a:tbl>
              <a:tblPr/>
              <a:tblGrid>
                <a:gridCol w="4392613"/>
                <a:gridCol w="4176712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Отрицательная роль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</a:rPr>
                        <a:t>Положительная роль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0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Вызывает опасные болезни.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Получено лекарство – пенициллин.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8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Портит пищу человека.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Участвует в приготовлении вин, сыров.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Губит книги, разрушает дома.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Необходима в круговороте веществ на Земле.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Уничтожает урожай.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0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Вызывает гибель животных.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lib3.podelise.ru/tw_files2/urls_12/18/d-17476/7z-docs/1_html_m38f03b23.jpg"/>
          <p:cNvPicPr>
            <a:picLocks noChangeAspect="1" noChangeArrowheads="1"/>
          </p:cNvPicPr>
          <p:nvPr/>
        </p:nvPicPr>
        <p:blipFill>
          <a:blip r:embed="rId2">
            <a:lum bright="43000" contrast="-1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Kursiv95" pitchFamily="66" charset="0"/>
              </a:rPr>
              <a:t>Какой  вред может оказать плесень здоровью человека? </a:t>
            </a:r>
            <a:endParaRPr lang="ru-RU" dirty="0">
              <a:latin typeface="Kursiv95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1600200"/>
            <a:ext cx="56388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мигрень,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пищевая аллергия,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насморк,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отит,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бронхит,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ринит, 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бронхиальная астма,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сердечно-сосудистые</a:t>
            </a:r>
            <a:r>
              <a:rPr lang="ru-RU" b="1" i="1" dirty="0" smtClean="0">
                <a:solidFill>
                  <a:srgbClr val="C00000"/>
                </a:solidFill>
              </a:rPr>
              <a:t> нарушения.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487</Words>
  <PresentationFormat>Экран (4:3)</PresentationFormat>
  <Paragraphs>122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Научно-практическая конференция младших школьников </vt:lpstr>
      <vt:lpstr>Слайд 2</vt:lpstr>
      <vt:lpstr>Задачи   </vt:lpstr>
      <vt:lpstr>   Гипотеза  </vt:lpstr>
      <vt:lpstr>Методы </vt:lpstr>
      <vt:lpstr>Слайд 6</vt:lpstr>
      <vt:lpstr>Условия развития плесени- </vt:lpstr>
      <vt:lpstr>Слайд 8</vt:lpstr>
      <vt:lpstr>Какой  вред может оказать плесень здоровью человека? </vt:lpstr>
      <vt:lpstr>Эксперимент 1 </vt:lpstr>
      <vt:lpstr>Слайд 11</vt:lpstr>
      <vt:lpstr>Слайд 12</vt:lpstr>
      <vt:lpstr>Слайд 13</vt:lpstr>
      <vt:lpstr>Слайд 14</vt:lpstr>
      <vt:lpstr>Слайд 15</vt:lpstr>
      <vt:lpstr>Вывод</vt:lpstr>
      <vt:lpstr>Благодаря своей работе мы сделали выводы.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младших школьников </dc:title>
  <dc:creator>Татьяна</dc:creator>
  <cp:lastModifiedBy>tvsorokina</cp:lastModifiedBy>
  <cp:revision>17</cp:revision>
  <dcterms:created xsi:type="dcterms:W3CDTF">2015-02-15T16:54:05Z</dcterms:created>
  <dcterms:modified xsi:type="dcterms:W3CDTF">2015-02-17T06:46:03Z</dcterms:modified>
</cp:coreProperties>
</file>