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5" name="Footer Placeholder 4"/>
          <p:cNvSpPr>
            <a:spLocks noGrp="1"/>
          </p:cNvSpPr>
          <p:nvPr>
            <p:ph type="ftr" sz="quarter" idx="11"/>
          </p:nvPr>
        </p:nvSpPr>
        <p:spPr/>
        <p:txBody>
          <a:bodyPr/>
          <a:lstStyle>
            <a:lvl1pPr>
              <a:defRPr/>
            </a:lvl1pPr>
          </a:lstStyle>
          <a:p>
            <a:endParaRPr lang="ru-RU" dirty="0"/>
          </a:p>
        </p:txBody>
      </p:sp>
      <p:sp>
        <p:nvSpPr>
          <p:cNvPr id="6"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691785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5" name="Footer Placeholder 4"/>
          <p:cNvSpPr>
            <a:spLocks noGrp="1"/>
          </p:cNvSpPr>
          <p:nvPr>
            <p:ph type="ftr" sz="quarter" idx="11"/>
          </p:nvPr>
        </p:nvSpPr>
        <p:spPr/>
        <p:txBody>
          <a:bodyPr/>
          <a:lstStyle>
            <a:lvl1pPr>
              <a:defRPr/>
            </a:lvl1pPr>
          </a:lstStyle>
          <a:p>
            <a:endParaRPr lang="ru-RU" dirty="0"/>
          </a:p>
        </p:txBody>
      </p:sp>
      <p:sp>
        <p:nvSpPr>
          <p:cNvPr id="6"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3788414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5" name="Footer Placeholder 4"/>
          <p:cNvSpPr>
            <a:spLocks noGrp="1"/>
          </p:cNvSpPr>
          <p:nvPr>
            <p:ph type="ftr" sz="quarter" idx="11"/>
          </p:nvPr>
        </p:nvSpPr>
        <p:spPr/>
        <p:txBody>
          <a:bodyPr/>
          <a:lstStyle>
            <a:lvl1pPr>
              <a:defRPr/>
            </a:lvl1pPr>
          </a:lstStyle>
          <a:p>
            <a:endParaRPr lang="ru-RU" dirty="0"/>
          </a:p>
        </p:txBody>
      </p:sp>
      <p:sp>
        <p:nvSpPr>
          <p:cNvPr id="6"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297747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5" name="Footer Placeholder 4"/>
          <p:cNvSpPr>
            <a:spLocks noGrp="1"/>
          </p:cNvSpPr>
          <p:nvPr>
            <p:ph type="ftr" sz="quarter" idx="11"/>
          </p:nvPr>
        </p:nvSpPr>
        <p:spPr/>
        <p:txBody>
          <a:bodyPr/>
          <a:lstStyle>
            <a:lvl1pPr>
              <a:defRPr/>
            </a:lvl1pPr>
          </a:lstStyle>
          <a:p>
            <a:endParaRPr lang="ru-RU" dirty="0"/>
          </a:p>
        </p:txBody>
      </p:sp>
      <p:sp>
        <p:nvSpPr>
          <p:cNvPr id="6"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4168893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5" name="Footer Placeholder 4"/>
          <p:cNvSpPr>
            <a:spLocks noGrp="1"/>
          </p:cNvSpPr>
          <p:nvPr>
            <p:ph type="ftr" sz="quarter" idx="11"/>
          </p:nvPr>
        </p:nvSpPr>
        <p:spPr/>
        <p:txBody>
          <a:bodyPr/>
          <a:lstStyle>
            <a:lvl1pPr>
              <a:defRPr/>
            </a:lvl1pPr>
          </a:lstStyle>
          <a:p>
            <a:endParaRPr lang="ru-RU" dirty="0"/>
          </a:p>
        </p:txBody>
      </p:sp>
      <p:sp>
        <p:nvSpPr>
          <p:cNvPr id="6"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2588445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6" name="Footer Placeholder 4"/>
          <p:cNvSpPr>
            <a:spLocks noGrp="1"/>
          </p:cNvSpPr>
          <p:nvPr>
            <p:ph type="ftr" sz="quarter" idx="11"/>
          </p:nvPr>
        </p:nvSpPr>
        <p:spPr/>
        <p:txBody>
          <a:bodyPr/>
          <a:lstStyle>
            <a:lvl1pPr>
              <a:defRPr/>
            </a:lvl1pPr>
          </a:lstStyle>
          <a:p>
            <a:endParaRPr lang="ru-RU" dirty="0"/>
          </a:p>
        </p:txBody>
      </p:sp>
      <p:sp>
        <p:nvSpPr>
          <p:cNvPr id="7"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620722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8" name="Footer Placeholder 4"/>
          <p:cNvSpPr>
            <a:spLocks noGrp="1"/>
          </p:cNvSpPr>
          <p:nvPr>
            <p:ph type="ftr" sz="quarter" idx="11"/>
          </p:nvPr>
        </p:nvSpPr>
        <p:spPr/>
        <p:txBody>
          <a:bodyPr/>
          <a:lstStyle>
            <a:lvl1pPr>
              <a:defRPr/>
            </a:lvl1pPr>
          </a:lstStyle>
          <a:p>
            <a:endParaRPr lang="ru-RU" dirty="0"/>
          </a:p>
        </p:txBody>
      </p:sp>
      <p:sp>
        <p:nvSpPr>
          <p:cNvPr id="9"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1151182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4" name="Footer Placeholder 4"/>
          <p:cNvSpPr>
            <a:spLocks noGrp="1"/>
          </p:cNvSpPr>
          <p:nvPr>
            <p:ph type="ftr" sz="quarter" idx="11"/>
          </p:nvPr>
        </p:nvSpPr>
        <p:spPr/>
        <p:txBody>
          <a:bodyPr/>
          <a:lstStyle>
            <a:lvl1pPr>
              <a:defRPr/>
            </a:lvl1pPr>
          </a:lstStyle>
          <a:p>
            <a:endParaRPr lang="ru-RU" dirty="0"/>
          </a:p>
        </p:txBody>
      </p:sp>
      <p:sp>
        <p:nvSpPr>
          <p:cNvPr id="5"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23697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3" name="Footer Placeholder 4"/>
          <p:cNvSpPr>
            <a:spLocks noGrp="1"/>
          </p:cNvSpPr>
          <p:nvPr>
            <p:ph type="ftr" sz="quarter" idx="11"/>
          </p:nvPr>
        </p:nvSpPr>
        <p:spPr/>
        <p:txBody>
          <a:bodyPr/>
          <a:lstStyle>
            <a:lvl1pPr>
              <a:defRPr/>
            </a:lvl1pPr>
          </a:lstStyle>
          <a:p>
            <a:endParaRPr lang="ru-RU" dirty="0"/>
          </a:p>
        </p:txBody>
      </p:sp>
      <p:sp>
        <p:nvSpPr>
          <p:cNvPr id="4"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1063854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6" name="Footer Placeholder 4"/>
          <p:cNvSpPr>
            <a:spLocks noGrp="1"/>
          </p:cNvSpPr>
          <p:nvPr>
            <p:ph type="ftr" sz="quarter" idx="11"/>
          </p:nvPr>
        </p:nvSpPr>
        <p:spPr/>
        <p:txBody>
          <a:bodyPr/>
          <a:lstStyle>
            <a:lvl1pPr>
              <a:defRPr/>
            </a:lvl1pPr>
          </a:lstStyle>
          <a:p>
            <a:endParaRPr lang="ru-RU" dirty="0"/>
          </a:p>
        </p:txBody>
      </p:sp>
      <p:sp>
        <p:nvSpPr>
          <p:cNvPr id="7"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1110638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fld id="{54229F90-52AE-4442-99C8-38DAC8A87358}" type="datetimeFigureOut">
              <a:rPr lang="ru-RU" smtClean="0"/>
              <a:pPr/>
              <a:t>10.12.2019</a:t>
            </a:fld>
            <a:endParaRPr lang="ru-RU" dirty="0"/>
          </a:p>
        </p:txBody>
      </p:sp>
      <p:sp>
        <p:nvSpPr>
          <p:cNvPr id="6" name="Footer Placeholder 4"/>
          <p:cNvSpPr>
            <a:spLocks noGrp="1"/>
          </p:cNvSpPr>
          <p:nvPr>
            <p:ph type="ftr" sz="quarter" idx="11"/>
          </p:nvPr>
        </p:nvSpPr>
        <p:spPr/>
        <p:txBody>
          <a:bodyPr/>
          <a:lstStyle>
            <a:lvl1pPr>
              <a:defRPr/>
            </a:lvl1pPr>
          </a:lstStyle>
          <a:p>
            <a:endParaRPr lang="ru-RU" dirty="0"/>
          </a:p>
        </p:txBody>
      </p:sp>
      <p:sp>
        <p:nvSpPr>
          <p:cNvPr id="7" name="Slide Number Placeholder 5"/>
          <p:cNvSpPr>
            <a:spLocks noGrp="1"/>
          </p:cNvSpPr>
          <p:nvPr>
            <p:ph type="sldNum" sz="quarter" idx="12"/>
          </p:nvPr>
        </p:nvSpPr>
        <p:spPr/>
        <p:txBody>
          <a:bodyPr/>
          <a:lstStyle>
            <a:lvl1pPr>
              <a:defRPr/>
            </a:lvl1pPr>
          </a:lstStyle>
          <a:p>
            <a:fld id="{3DE18DB6-54BD-465B-B095-50F71A956EAF}" type="slidenum">
              <a:rPr lang="ru-RU" smtClean="0"/>
              <a:pPr/>
              <a:t>‹#›</a:t>
            </a:fld>
            <a:endParaRPr lang="ru-RU" dirty="0"/>
          </a:p>
        </p:txBody>
      </p:sp>
    </p:spTree>
    <p:extLst>
      <p:ext uri="{BB962C8B-B14F-4D97-AF65-F5344CB8AC3E}">
        <p14:creationId xmlns:p14="http://schemas.microsoft.com/office/powerpoint/2010/main" val="3850309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20000" r="-20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fld id="{54229F90-52AE-4442-99C8-38DAC8A87358}" type="datetimeFigureOut">
              <a:rPr lang="ru-RU" smtClean="0"/>
              <a:pPr/>
              <a:t>10.12.2019</a:t>
            </a:fld>
            <a:endParaRPr lang="ru-RU"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endParaRPr lang="ru-RU"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3DE18DB6-54BD-465B-B095-50F71A956EAF}"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itchFamily="34" charset="0"/>
        </a:defRPr>
      </a:lvl2pPr>
      <a:lvl3pPr algn="l" rtl="0" eaLnBrk="1" fontAlgn="base" hangingPunct="1">
        <a:lnSpc>
          <a:spcPct val="90000"/>
        </a:lnSpc>
        <a:spcBef>
          <a:spcPct val="0"/>
        </a:spcBef>
        <a:spcAft>
          <a:spcPct val="0"/>
        </a:spcAft>
        <a:defRPr sz="4400">
          <a:solidFill>
            <a:schemeClr val="tx1"/>
          </a:solidFill>
          <a:latin typeface="Calibri Light" pitchFamily="34" charset="0"/>
        </a:defRPr>
      </a:lvl3pPr>
      <a:lvl4pPr algn="l" rtl="0" eaLnBrk="1" fontAlgn="base" hangingPunct="1">
        <a:lnSpc>
          <a:spcPct val="90000"/>
        </a:lnSpc>
        <a:spcBef>
          <a:spcPct val="0"/>
        </a:spcBef>
        <a:spcAft>
          <a:spcPct val="0"/>
        </a:spcAft>
        <a:defRPr sz="4400">
          <a:solidFill>
            <a:schemeClr val="tx1"/>
          </a:solidFill>
          <a:latin typeface="Calibri Light" pitchFamily="34" charset="0"/>
        </a:defRPr>
      </a:lvl4pPr>
      <a:lvl5pPr algn="l" rtl="0" eaLnBrk="1" fontAlgn="base" hangingPunct="1">
        <a:lnSpc>
          <a:spcPct val="90000"/>
        </a:lnSpc>
        <a:spcBef>
          <a:spcPct val="0"/>
        </a:spcBef>
        <a:spcAft>
          <a:spcPct val="0"/>
        </a:spcAft>
        <a:defRPr sz="4400">
          <a:solidFill>
            <a:schemeClr val="tx1"/>
          </a:solidFill>
          <a:latin typeface="Calibri Light"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80728"/>
            <a:ext cx="7772400" cy="3312368"/>
          </a:xfrm>
        </p:spPr>
        <p:txBody>
          <a:bodyPr/>
          <a:lstStyle/>
          <a:p>
            <a:r>
              <a:rPr lang="ru-RU" b="1" dirty="0" smtClean="0"/>
              <a:t>Консультация для родителей</a:t>
            </a:r>
            <a:br>
              <a:rPr lang="ru-RU" b="1" dirty="0" smtClean="0"/>
            </a:br>
            <a:r>
              <a:rPr lang="ru-RU" b="1" dirty="0" smtClean="0"/>
              <a:t>«Во что играть с детьми»</a:t>
            </a:r>
            <a:endParaRPr lang="ru-RU" b="1" dirty="0"/>
          </a:p>
        </p:txBody>
      </p:sp>
      <p:sp>
        <p:nvSpPr>
          <p:cNvPr id="3" name="Подзаголовок 2"/>
          <p:cNvSpPr>
            <a:spLocks noGrp="1"/>
          </p:cNvSpPr>
          <p:nvPr>
            <p:ph type="subTitle" idx="1"/>
          </p:nvPr>
        </p:nvSpPr>
        <p:spPr>
          <a:xfrm>
            <a:off x="2483768" y="4437112"/>
            <a:ext cx="6400800" cy="1752600"/>
          </a:xfrm>
        </p:spPr>
        <p:txBody>
          <a:bodyPr/>
          <a:lstStyle/>
          <a:p>
            <a:pPr lvl="0" algn="r" defTabSz="457200">
              <a:spcBef>
                <a:spcPts val="600"/>
              </a:spcBef>
              <a:spcAft>
                <a:spcPts val="600"/>
              </a:spcAft>
              <a:buClr>
                <a:srgbClr val="C5E1FE"/>
              </a:buClr>
              <a:buSzPct val="85000"/>
              <a:defRPr/>
            </a:pPr>
            <a:r>
              <a:rPr lang="ru-RU" sz="2000" b="1" spc="100" dirty="0">
                <a:solidFill>
                  <a:prstClr val="black"/>
                </a:solidFill>
                <a:latin typeface="Times New Roman" pitchFamily="18" charset="0"/>
                <a:cs typeface="Times New Roman" pitchFamily="18" charset="0"/>
              </a:rPr>
              <a:t>ГБДОУ № 126 комбинированного вида </a:t>
            </a:r>
          </a:p>
          <a:p>
            <a:pPr lvl="0" algn="r" defTabSz="457200">
              <a:spcBef>
                <a:spcPts val="600"/>
              </a:spcBef>
              <a:spcAft>
                <a:spcPts val="600"/>
              </a:spcAft>
              <a:buClr>
                <a:srgbClr val="C5E1FE"/>
              </a:buClr>
              <a:buSzPct val="85000"/>
              <a:defRPr/>
            </a:pPr>
            <a:r>
              <a:rPr lang="ru-RU" sz="2000" b="1" spc="100" dirty="0">
                <a:solidFill>
                  <a:prstClr val="black"/>
                </a:solidFill>
                <a:latin typeface="Times New Roman" pitchFamily="18" charset="0"/>
                <a:cs typeface="Times New Roman" pitchFamily="18" charset="0"/>
              </a:rPr>
              <a:t>Выборгского района г. Санкт-Петербурга</a:t>
            </a:r>
          </a:p>
          <a:p>
            <a:pPr lvl="0" algn="r" defTabSz="457200">
              <a:spcBef>
                <a:spcPts val="600"/>
              </a:spcBef>
              <a:spcAft>
                <a:spcPts val="600"/>
              </a:spcAft>
              <a:buClr>
                <a:srgbClr val="C5E1FE"/>
              </a:buClr>
              <a:buSzPct val="85000"/>
              <a:defRPr/>
            </a:pPr>
            <a:r>
              <a:rPr lang="ru-RU" sz="2000" b="1" spc="100" dirty="0">
                <a:solidFill>
                  <a:prstClr val="black"/>
                </a:solidFill>
                <a:latin typeface="Times New Roman" pitchFamily="18" charset="0"/>
                <a:cs typeface="Times New Roman" pitchFamily="18" charset="0"/>
              </a:rPr>
              <a:t>Выполнила Троицкая Т.Н</a:t>
            </a:r>
            <a:r>
              <a:rPr lang="ru-RU" sz="1300" b="1" spc="100" dirty="0" smtClean="0">
                <a:solidFill>
                  <a:prstClr val="black"/>
                </a:solidFill>
                <a:latin typeface="Times New Roman" pitchFamily="18" charset="0"/>
                <a:cs typeface="Times New Roman" pitchFamily="18" charset="0"/>
              </a:rPr>
              <a:t>.</a:t>
            </a:r>
          </a:p>
          <a:p>
            <a:pPr lvl="0" defTabSz="457200">
              <a:spcBef>
                <a:spcPts val="600"/>
              </a:spcBef>
              <a:spcAft>
                <a:spcPts val="600"/>
              </a:spcAft>
              <a:buClr>
                <a:srgbClr val="C5E1FE"/>
              </a:buClr>
              <a:buSzPct val="85000"/>
              <a:defRPr/>
            </a:pPr>
            <a:r>
              <a:rPr lang="ru-RU" sz="1300" b="1" spc="100" dirty="0" smtClean="0">
                <a:solidFill>
                  <a:prstClr val="black"/>
                </a:solidFill>
                <a:latin typeface="Times New Roman" pitchFamily="18" charset="0"/>
                <a:cs typeface="Times New Roman" pitchFamily="18" charset="0"/>
              </a:rPr>
              <a:t>Май 2016</a:t>
            </a:r>
            <a:endParaRPr lang="ru-RU" sz="1300" b="1" spc="100" dirty="0">
              <a:solidFill>
                <a:prstClr val="black"/>
              </a:solidFill>
              <a:latin typeface="Times New Roman" pitchFamily="18" charset="0"/>
              <a:cs typeface="Times New Roman" pitchFamily="18" charset="0"/>
            </a:endParaRPr>
          </a:p>
          <a:p>
            <a:pPr lvl="0" algn="r" defTabSz="457200">
              <a:spcBef>
                <a:spcPts val="600"/>
              </a:spcBef>
              <a:spcAft>
                <a:spcPts val="600"/>
              </a:spcAft>
              <a:buClr>
                <a:srgbClr val="C5E1FE"/>
              </a:buClr>
              <a:buSzPct val="85000"/>
              <a:defRPr/>
            </a:pPr>
            <a:endParaRPr lang="ru-RU" sz="1300" b="1" spc="100" dirty="0">
              <a:solidFill>
                <a:prstClr val="black"/>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77200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0"/>
            <a:ext cx="7886700" cy="1325563"/>
          </a:xfrm>
        </p:spPr>
        <p:txBody>
          <a:bodyPr>
            <a:normAutofit/>
          </a:bodyPr>
          <a:lstStyle/>
          <a:p>
            <a:pPr algn="ctr"/>
            <a:r>
              <a:rPr lang="ru-RU" sz="4800" b="1" dirty="0" smtClean="0">
                <a:solidFill>
                  <a:schemeClr val="accent2">
                    <a:lumMod val="50000"/>
                  </a:schemeClr>
                </a:solidFill>
                <a:latin typeface="Times New Roman" pitchFamily="18" charset="0"/>
                <a:cs typeface="Times New Roman" pitchFamily="18" charset="0"/>
              </a:rPr>
              <a:t>«Горячая картошка»</a:t>
            </a:r>
            <a:endParaRPr lang="ru-RU" sz="4800" b="1" dirty="0">
              <a:solidFill>
                <a:schemeClr val="accent2">
                  <a:lumMod val="50000"/>
                </a:schemeClr>
              </a:solidFill>
              <a:latin typeface="Times New Roman" pitchFamily="18" charset="0"/>
              <a:cs typeface="Times New Roman" pitchFamily="18" charset="0"/>
            </a:endParaRPr>
          </a:p>
        </p:txBody>
      </p:sp>
      <p:pic>
        <p:nvPicPr>
          <p:cNvPr id="2050" name="Picture 2"/>
          <p:cNvPicPr>
            <a:picLocks noGrp="1" noChangeAspect="1" noChangeArrowheads="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342749" y="2348880"/>
            <a:ext cx="3738713" cy="2771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Объект 3"/>
          <p:cNvSpPr>
            <a:spLocks noGrp="1"/>
          </p:cNvSpPr>
          <p:nvPr>
            <p:ph sz="half" idx="2"/>
          </p:nvPr>
        </p:nvSpPr>
        <p:spPr>
          <a:xfrm>
            <a:off x="4283968" y="1340768"/>
            <a:ext cx="4392488" cy="5112568"/>
          </a:xfrm>
        </p:spPr>
        <p:txBody>
          <a:bodyPr>
            <a:normAutofit fontScale="85000" lnSpcReduction="20000"/>
          </a:bodyPr>
          <a:lstStyle/>
          <a:p>
            <a:pPr marL="0" indent="0" algn="ctr">
              <a:buNone/>
            </a:pPr>
            <a:r>
              <a:rPr lang="ru-RU" b="1" dirty="0">
                <a:solidFill>
                  <a:srgbClr val="000000"/>
                </a:solidFill>
                <a:latin typeface="Times New Roman"/>
                <a:ea typeface="Calibri"/>
              </a:rPr>
              <a:t>Все игроки становятся в круг, перебрасывают друг другу или отбивают мяч. Если кто-то мяч не отбил, садится на корточки в центр круга. Все, кто сидит в кругу, стараются поймать мяч, но при этом нельзя вставать в полный рост. Если мяч поймали, то все «картошины» возвращаются в игру, а игрок, бросавший мяч, занимает их место.</a:t>
            </a:r>
            <a:br>
              <a:rPr lang="ru-RU" b="1" dirty="0">
                <a:solidFill>
                  <a:srgbClr val="000000"/>
                </a:solidFill>
                <a:latin typeface="Times New Roman"/>
                <a:ea typeface="Calibri"/>
              </a:rPr>
            </a:br>
            <a:r>
              <a:rPr lang="ru-RU" b="1" dirty="0">
                <a:solidFill>
                  <a:srgbClr val="000000"/>
                </a:solidFill>
                <a:latin typeface="Times New Roman"/>
                <a:ea typeface="Calibri"/>
              </a:rPr>
              <a:t>Если дети помладше, то мяч можно не отбивать, а ловить и быстро-быстро перекидывать следующему игроку.</a:t>
            </a:r>
            <a:endParaRPr lang="ru-RU" b="1" dirty="0"/>
          </a:p>
        </p:txBody>
      </p:sp>
    </p:spTree>
    <p:extLst>
      <p:ext uri="{BB962C8B-B14F-4D97-AF65-F5344CB8AC3E}">
        <p14:creationId xmlns:p14="http://schemas.microsoft.com/office/powerpoint/2010/main" val="336281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rot="20686100">
            <a:off x="290268" y="1107553"/>
            <a:ext cx="8278688" cy="3230741"/>
          </a:xfrm>
        </p:spPr>
        <p:txBody>
          <a:bodyPr/>
          <a:lstStyle/>
          <a:p>
            <a:r>
              <a:rPr lang="ru-RU" sz="6600" dirty="0" smtClean="0">
                <a:solidFill>
                  <a:schemeClr val="accent2">
                    <a:lumMod val="50000"/>
                  </a:schemeClr>
                </a:solidFill>
                <a:latin typeface="Times New Roman" pitchFamily="18" charset="0"/>
                <a:cs typeface="Times New Roman" pitchFamily="18" charset="0"/>
              </a:rPr>
              <a:t>Спасибо за внимание</a:t>
            </a:r>
            <a:r>
              <a:rPr lang="ru-RU" sz="6600" dirty="0" smtClean="0">
                <a:solidFill>
                  <a:schemeClr val="accent2">
                    <a:lumMod val="50000"/>
                  </a:schemeClr>
                </a:solidFill>
                <a:latin typeface="Times New Roman" pitchFamily="18" charset="0"/>
                <a:cs typeface="Times New Roman" pitchFamily="18" charset="0"/>
              </a:rPr>
              <a:t>!</a:t>
            </a:r>
            <a:br>
              <a:rPr lang="ru-RU" sz="6600" dirty="0" smtClean="0">
                <a:solidFill>
                  <a:schemeClr val="accent2">
                    <a:lumMod val="50000"/>
                  </a:schemeClr>
                </a:solidFill>
                <a:latin typeface="Times New Roman" pitchFamily="18" charset="0"/>
                <a:cs typeface="Times New Roman" pitchFamily="18" charset="0"/>
              </a:rPr>
            </a:br>
            <a:r>
              <a:rPr lang="ru-RU" sz="6600" smtClean="0">
                <a:solidFill>
                  <a:schemeClr val="accent2">
                    <a:lumMod val="50000"/>
                  </a:schemeClr>
                </a:solidFill>
                <a:latin typeface="Times New Roman" pitchFamily="18" charset="0"/>
                <a:cs typeface="Times New Roman" pitchFamily="18" charset="0"/>
              </a:rPr>
              <a:t>Будьте </a:t>
            </a:r>
            <a:r>
              <a:rPr lang="ru-RU" sz="6600" dirty="0" smtClean="0">
                <a:solidFill>
                  <a:schemeClr val="accent2">
                    <a:lumMod val="50000"/>
                  </a:schemeClr>
                </a:solidFill>
                <a:latin typeface="Times New Roman" pitchFamily="18" charset="0"/>
                <a:cs typeface="Times New Roman" pitchFamily="18" charset="0"/>
              </a:rPr>
              <a:t>активны!</a:t>
            </a:r>
            <a:endParaRPr lang="ru-RU" sz="6600" dirty="0">
              <a:solidFill>
                <a:schemeClr val="accent2">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77510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4800" b="1" dirty="0" smtClean="0">
                <a:solidFill>
                  <a:schemeClr val="accent2">
                    <a:lumMod val="50000"/>
                  </a:schemeClr>
                </a:solidFill>
                <a:latin typeface="Times New Roman" pitchFamily="18" charset="0"/>
                <a:cs typeface="Times New Roman" pitchFamily="18" charset="0"/>
              </a:rPr>
              <a:t>«Светофор»</a:t>
            </a:r>
            <a:endParaRPr lang="ru-RU" sz="4800" b="1" dirty="0">
              <a:solidFill>
                <a:schemeClr val="accent2">
                  <a:lumMod val="50000"/>
                </a:schemeClr>
              </a:solidFill>
              <a:latin typeface="Times New Roman" pitchFamily="18" charset="0"/>
              <a:cs typeface="Times New Roman" pitchFamily="18" charset="0"/>
            </a:endParaRPr>
          </a:p>
        </p:txBody>
      </p:sp>
      <p:pic>
        <p:nvPicPr>
          <p:cNvPr id="7" name="Объект 6"/>
          <p:cNvPicPr>
            <a:picLocks noGrp="1" noChangeAspect="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7504" y="3068960"/>
            <a:ext cx="4583607" cy="3672408"/>
          </a:xfrm>
        </p:spPr>
      </p:pic>
      <p:sp>
        <p:nvSpPr>
          <p:cNvPr id="6" name="Объект 5"/>
          <p:cNvSpPr>
            <a:spLocks noGrp="1"/>
          </p:cNvSpPr>
          <p:nvPr>
            <p:ph sz="half" idx="2"/>
          </p:nvPr>
        </p:nvSpPr>
        <p:spPr>
          <a:xfrm>
            <a:off x="3707904" y="1412776"/>
            <a:ext cx="5050904" cy="4569371"/>
          </a:xfrm>
        </p:spPr>
        <p:txBody>
          <a:bodyPr>
            <a:normAutofit fontScale="62500" lnSpcReduction="20000"/>
          </a:bodyPr>
          <a:lstStyle/>
          <a:p>
            <a:pPr marL="0" indent="0" algn="just">
              <a:buNone/>
            </a:pPr>
            <a:r>
              <a:rPr lang="ru-RU" sz="3400" b="1" dirty="0">
                <a:solidFill>
                  <a:srgbClr val="000000"/>
                </a:solidFill>
                <a:latin typeface="Times New Roman"/>
                <a:ea typeface="Calibri"/>
              </a:rPr>
              <a:t>Для этой игры нужно надеть на себя как можно больше разноцветных одежек. На площадке мелом рисуется дорога, и игроки выстраиваются все на одной линии. Игрок-Светофор становится спиной ко всем игрокам посередине дороги и загадывает любой цвет. Если на игроке есть названный цвет, Светофор берет его за руку и переводит через дорогу. Если же цвета нет на одежде, заколках, обуви, то нужно быстро перебежать на другую сторону дороги, чтобы Светофор не успел поймать нарушителя. Тот, до кого он дотрагивался, сам становится Светофором.</a:t>
            </a:r>
            <a:r>
              <a:rPr lang="ru-RU" dirty="0">
                <a:solidFill>
                  <a:srgbClr val="000000"/>
                </a:solidFill>
                <a:latin typeface="Times New Roman"/>
                <a:ea typeface="Calibri"/>
              </a:rPr>
              <a:t/>
            </a:r>
            <a:br>
              <a:rPr lang="ru-RU" dirty="0">
                <a:solidFill>
                  <a:srgbClr val="000000"/>
                </a:solidFill>
                <a:latin typeface="Times New Roman"/>
                <a:ea typeface="Calibri"/>
              </a:rPr>
            </a:br>
            <a:endParaRPr lang="ru-RU" dirty="0"/>
          </a:p>
        </p:txBody>
      </p:sp>
    </p:spTree>
    <p:extLst>
      <p:ext uri="{BB962C8B-B14F-4D97-AF65-F5344CB8AC3E}">
        <p14:creationId xmlns:p14="http://schemas.microsoft.com/office/powerpoint/2010/main" val="2049149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4800" b="1" dirty="0" smtClean="0">
                <a:solidFill>
                  <a:schemeClr val="accent2">
                    <a:lumMod val="50000"/>
                  </a:schemeClr>
                </a:solidFill>
                <a:latin typeface="Times New Roman" pitchFamily="18" charset="0"/>
                <a:cs typeface="Times New Roman" pitchFamily="18" charset="0"/>
              </a:rPr>
              <a:t>«Цепи-цепи»</a:t>
            </a:r>
            <a:endParaRPr lang="ru-RU" sz="4800" b="1" dirty="0">
              <a:solidFill>
                <a:schemeClr val="accent2">
                  <a:lumMod val="50000"/>
                </a:schemeClr>
              </a:solidFill>
              <a:latin typeface="Times New Roman" pitchFamily="18" charset="0"/>
              <a:cs typeface="Times New Roman" pitchFamily="18" charset="0"/>
            </a:endParaRPr>
          </a:p>
        </p:txBody>
      </p:sp>
      <p:pic>
        <p:nvPicPr>
          <p:cNvPr id="7" name="Объект 6"/>
          <p:cNvPicPr>
            <a:picLocks noGrp="1" noChangeAspect="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528" y="3573016"/>
            <a:ext cx="4680520" cy="2701778"/>
          </a:xfrm>
        </p:spPr>
      </p:pic>
      <p:sp>
        <p:nvSpPr>
          <p:cNvPr id="6" name="Объект 5"/>
          <p:cNvSpPr>
            <a:spLocks noGrp="1"/>
          </p:cNvSpPr>
          <p:nvPr>
            <p:ph sz="half" idx="2"/>
          </p:nvPr>
        </p:nvSpPr>
        <p:spPr>
          <a:xfrm>
            <a:off x="2123728" y="1412776"/>
            <a:ext cx="6768752" cy="5257799"/>
          </a:xfrm>
        </p:spPr>
        <p:txBody>
          <a:bodyPr>
            <a:noAutofit/>
          </a:bodyPr>
          <a:lstStyle/>
          <a:p>
            <a:pPr marL="0" indent="0">
              <a:buNone/>
            </a:pPr>
            <a:r>
              <a:rPr lang="ru-RU" sz="2400" b="1" dirty="0">
                <a:solidFill>
                  <a:srgbClr val="000000"/>
                </a:solidFill>
                <a:latin typeface="Times New Roman"/>
                <a:ea typeface="Calibri"/>
              </a:rPr>
              <a:t>Игроки делятся на две команды, взявшись за руки, становятся шеренгами друг напротив друга. Расстояние — около 10 -15 метров.</a:t>
            </a:r>
            <a:br>
              <a:rPr lang="ru-RU" sz="2400" b="1" dirty="0">
                <a:solidFill>
                  <a:srgbClr val="000000"/>
                </a:solidFill>
                <a:latin typeface="Times New Roman"/>
                <a:ea typeface="Calibri"/>
              </a:rPr>
            </a:br>
            <a:r>
              <a:rPr lang="ru-RU" sz="2400" b="1" dirty="0">
                <a:solidFill>
                  <a:srgbClr val="000000"/>
                </a:solidFill>
                <a:latin typeface="Times New Roman"/>
                <a:ea typeface="Calibri"/>
              </a:rPr>
              <a:t>Одна команда кричит другой хором: «Цепи-цепи кованы, раскуйте нас!» Команда напротив спрашивает: «Кто из нас?»</a:t>
            </a:r>
            <a:br>
              <a:rPr lang="ru-RU" sz="2400" b="1" dirty="0">
                <a:solidFill>
                  <a:srgbClr val="000000"/>
                </a:solidFill>
                <a:latin typeface="Times New Roman"/>
                <a:ea typeface="Calibri"/>
              </a:rPr>
            </a:br>
            <a:r>
              <a:rPr lang="ru-RU" sz="2400" b="1" dirty="0">
                <a:solidFill>
                  <a:srgbClr val="000000"/>
                </a:solidFill>
                <a:latin typeface="Times New Roman"/>
                <a:ea typeface="Calibri"/>
              </a:rPr>
              <a:t>Первая команда называют имя игрока из команды противников. Выбранный пытается с разбегу разорвать живую цепь. Если удается разорвать цепь, игрок возвращается в свою команду и забирает с собой одного из двух «расцепленных» товарищей. Если же нет — игрок становился в команду как раз между «звеньями», которые пытался разорвать.</a:t>
            </a:r>
            <a:endParaRPr lang="ru-RU" sz="2400" b="1" dirty="0"/>
          </a:p>
        </p:txBody>
      </p:sp>
    </p:spTree>
    <p:extLst>
      <p:ext uri="{BB962C8B-B14F-4D97-AF65-F5344CB8AC3E}">
        <p14:creationId xmlns:p14="http://schemas.microsoft.com/office/powerpoint/2010/main" val="1583636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4800" b="1" dirty="0" smtClean="0">
                <a:solidFill>
                  <a:schemeClr val="accent2">
                    <a:lumMod val="50000"/>
                  </a:schemeClr>
                </a:solidFill>
                <a:latin typeface="Times New Roman" pitchFamily="18" charset="0"/>
                <a:cs typeface="Times New Roman" pitchFamily="18" charset="0"/>
              </a:rPr>
              <a:t>«Казаки - разбойники»</a:t>
            </a:r>
            <a:endParaRPr lang="ru-RU" sz="4800" b="1" dirty="0">
              <a:solidFill>
                <a:schemeClr val="accent2">
                  <a:lumMod val="50000"/>
                </a:schemeClr>
              </a:solidFill>
              <a:latin typeface="Times New Roman" pitchFamily="18" charset="0"/>
              <a:cs typeface="Times New Roman" pitchFamily="18" charset="0"/>
            </a:endParaRPr>
          </a:p>
        </p:txBody>
      </p:sp>
      <p:pic>
        <p:nvPicPr>
          <p:cNvPr id="7" name="Объект 6"/>
          <p:cNvPicPr>
            <a:picLocks noGrp="1" noChangeAspect="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528" y="2708920"/>
            <a:ext cx="4032448" cy="3870502"/>
          </a:xfrm>
        </p:spPr>
      </p:pic>
      <p:sp>
        <p:nvSpPr>
          <p:cNvPr id="6" name="Объект 5"/>
          <p:cNvSpPr>
            <a:spLocks noGrp="1"/>
          </p:cNvSpPr>
          <p:nvPr>
            <p:ph sz="half" idx="2"/>
          </p:nvPr>
        </p:nvSpPr>
        <p:spPr>
          <a:xfrm>
            <a:off x="2627784" y="1340768"/>
            <a:ext cx="6482858" cy="5256584"/>
          </a:xfrm>
        </p:spPr>
        <p:txBody>
          <a:bodyPr>
            <a:noAutofit/>
          </a:bodyPr>
          <a:lstStyle/>
          <a:p>
            <a:pPr marL="0" indent="0" algn="just">
              <a:buNone/>
            </a:pPr>
            <a:r>
              <a:rPr lang="ru-RU" sz="1800" b="1" dirty="0"/>
              <a:t>Для игры нужна большая компания (не меньше 6-ти человек). Дети делятся на две команды: казаки — их может быть чуть меньше, и разбойники. Ребята договариваются, в пределах какой площадки будет проходить игра. Разбойники совещаются и загадывают секретное слово-пароль или фразу, которую казаки должны разгадать.</a:t>
            </a:r>
            <a:br>
              <a:rPr lang="ru-RU" sz="1800" b="1" dirty="0"/>
            </a:br>
            <a:r>
              <a:rPr lang="ru-RU" sz="1800" b="1" dirty="0"/>
              <a:t>Игра начинается, когда разбойники нарисовали мелом на асфальте круг и затем дальше от него стрелочки по направлению своего движения.</a:t>
            </a:r>
            <a:br>
              <a:rPr lang="ru-RU" sz="1800" b="1" dirty="0"/>
            </a:br>
            <a:r>
              <a:rPr lang="ru-RU" sz="1800" b="1" dirty="0"/>
              <a:t>Рисовать стрелочки можно на асфальте, на стенах дома, на бордюрах, на деревьях, на скамейках и куда еще руки дотянутся. Чем быстрей бежишь и рисуешь — тем больше шансов спрятаться так, чтобы не нашли</a:t>
            </a:r>
            <a:r>
              <a:rPr lang="ru-RU" sz="1800" b="1" dirty="0" smtClean="0"/>
              <a:t>.</a:t>
            </a:r>
            <a:r>
              <a:rPr lang="ru-RU" sz="1800" b="1" dirty="0"/>
              <a:t/>
            </a:r>
            <a:br>
              <a:rPr lang="ru-RU" sz="1800" b="1" dirty="0"/>
            </a:br>
            <a:r>
              <a:rPr lang="ru-RU" sz="1800" b="1" dirty="0"/>
              <a:t>Чтобы спрятаться, разбойникам дается не меньше 15 — 20 минут. Казаки в это время ищут и обустраивают темницу, куда приведут потом пойманных разбойников, чтобы узнать у них пароль.</a:t>
            </a:r>
          </a:p>
        </p:txBody>
      </p:sp>
    </p:spTree>
    <p:extLst>
      <p:ext uri="{BB962C8B-B14F-4D97-AF65-F5344CB8AC3E}">
        <p14:creationId xmlns:p14="http://schemas.microsoft.com/office/powerpoint/2010/main" val="2958093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4800" b="1" dirty="0" smtClean="0">
                <a:solidFill>
                  <a:schemeClr val="accent2">
                    <a:lumMod val="50000"/>
                  </a:schemeClr>
                </a:solidFill>
                <a:latin typeface="Times New Roman" pitchFamily="18" charset="0"/>
                <a:cs typeface="Times New Roman" pitchFamily="18" charset="0"/>
              </a:rPr>
              <a:t>«Прятки»</a:t>
            </a:r>
            <a:endParaRPr lang="ru-RU" sz="4800" b="1" dirty="0">
              <a:solidFill>
                <a:schemeClr val="accent2">
                  <a:lumMod val="50000"/>
                </a:schemeClr>
              </a:solidFill>
              <a:latin typeface="Times New Roman" pitchFamily="18" charset="0"/>
              <a:cs typeface="Times New Roman" pitchFamily="18" charset="0"/>
            </a:endParaRPr>
          </a:p>
        </p:txBody>
      </p:sp>
      <p:pic>
        <p:nvPicPr>
          <p:cNvPr id="7" name="Объект 6"/>
          <p:cNvPicPr>
            <a:picLocks noGrp="1" noChangeAspect="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809" y="2924944"/>
            <a:ext cx="4171830" cy="3384376"/>
          </a:xfrm>
        </p:spPr>
      </p:pic>
      <p:sp>
        <p:nvSpPr>
          <p:cNvPr id="6" name="Объект 5"/>
          <p:cNvSpPr>
            <a:spLocks noGrp="1"/>
          </p:cNvSpPr>
          <p:nvPr>
            <p:ph sz="half" idx="2"/>
          </p:nvPr>
        </p:nvSpPr>
        <p:spPr>
          <a:xfrm>
            <a:off x="2483768" y="1196752"/>
            <a:ext cx="6120680" cy="4896545"/>
          </a:xfrm>
        </p:spPr>
        <p:txBody>
          <a:bodyPr>
            <a:noAutofit/>
          </a:bodyPr>
          <a:lstStyle/>
          <a:p>
            <a:pPr marL="0" indent="0" algn="just">
              <a:buNone/>
            </a:pPr>
            <a:r>
              <a:rPr lang="ru-RU" sz="2000" b="1" dirty="0">
                <a:latin typeface="Times New Roman" pitchFamily="18" charset="0"/>
                <a:cs typeface="Times New Roman" pitchFamily="18" charset="0"/>
              </a:rPr>
              <a:t>Пока водящий у стены, дерева, двери или забора (место для </a:t>
            </a:r>
            <a:r>
              <a:rPr lang="ru-RU" sz="2000" b="1" dirty="0" err="1">
                <a:latin typeface="Times New Roman" pitchFamily="18" charset="0"/>
                <a:cs typeface="Times New Roman" pitchFamily="18" charset="0"/>
              </a:rPr>
              <a:t>застукивания</a:t>
            </a:r>
            <a:r>
              <a:rPr lang="ru-RU" sz="2000" b="1" dirty="0">
                <a:latin typeface="Times New Roman" pitchFamily="18" charset="0"/>
                <a:cs typeface="Times New Roman" pitchFamily="18" charset="0"/>
              </a:rPr>
              <a:t>) с закрытыми глазами считает до 50, все прячутся. Как только досчитал, произносит: «Раз-два-три-четыре-пять, я иду искать. Кто не спрятался — я не виноват!» Во время поиска, если водящий замечает кого-то, бежит обратно к месту </a:t>
            </a:r>
            <a:r>
              <a:rPr lang="ru-RU" sz="2000" b="1" dirty="0" err="1">
                <a:latin typeface="Times New Roman" pitchFamily="18" charset="0"/>
                <a:cs typeface="Times New Roman" pitchFamily="18" charset="0"/>
              </a:rPr>
              <a:t>застукивания</a:t>
            </a:r>
            <a:r>
              <a:rPr lang="ru-RU" sz="2000" b="1" dirty="0">
                <a:latin typeface="Times New Roman" pitchFamily="18" charset="0"/>
                <a:cs typeface="Times New Roman" pitchFamily="18" charset="0"/>
              </a:rPr>
              <a:t>, стучит и громко кричит: «Туки-туки (имя) застукан». Водящий должен всех застукать, а те, кто спрятался, — вовремя заметить, что его нашли, и попытаться добежать к месту первым и простучать: «Туки-туки сам за себя». Тот, кто успевает раньше водящего, считается </a:t>
            </a:r>
            <a:r>
              <a:rPr lang="ru-RU" sz="2000" b="1" dirty="0" err="1">
                <a:latin typeface="Times New Roman" pitchFamily="18" charset="0"/>
                <a:cs typeface="Times New Roman" pitchFamily="18" charset="0"/>
              </a:rPr>
              <a:t>незастуканным</a:t>
            </a:r>
            <a:r>
              <a:rPr lang="ru-RU" sz="2000" b="1" dirty="0">
                <a:latin typeface="Times New Roman" pitchFamily="18" charset="0"/>
                <a:cs typeface="Times New Roman" pitchFamily="18" charset="0"/>
              </a:rPr>
              <a:t> и ждет, пока найдут остальных. Кого </a:t>
            </a:r>
            <a:r>
              <a:rPr lang="ru-RU" sz="2000" b="1" dirty="0" err="1">
                <a:latin typeface="Times New Roman" pitchFamily="18" charset="0"/>
                <a:cs typeface="Times New Roman" pitchFamily="18" charset="0"/>
              </a:rPr>
              <a:t>застукалили</a:t>
            </a:r>
            <a:r>
              <a:rPr lang="ru-RU" sz="2000" b="1" dirty="0">
                <a:latin typeface="Times New Roman" pitchFamily="18" charset="0"/>
                <a:cs typeface="Times New Roman" pitchFamily="18" charset="0"/>
              </a:rPr>
              <a:t> первым — становится водящим в следующей игре.</a:t>
            </a:r>
          </a:p>
        </p:txBody>
      </p:sp>
    </p:spTree>
    <p:extLst>
      <p:ext uri="{BB962C8B-B14F-4D97-AF65-F5344CB8AC3E}">
        <p14:creationId xmlns:p14="http://schemas.microsoft.com/office/powerpoint/2010/main" val="65511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19256" cy="778098"/>
          </a:xfrm>
        </p:spPr>
        <p:txBody>
          <a:bodyPr>
            <a:noAutofit/>
          </a:bodyPr>
          <a:lstStyle/>
          <a:p>
            <a:pPr algn="ctr"/>
            <a:r>
              <a:rPr lang="ru-RU" sz="4800" b="1" dirty="0" smtClean="0">
                <a:solidFill>
                  <a:schemeClr val="accent2">
                    <a:lumMod val="50000"/>
                  </a:schemeClr>
                </a:solidFill>
                <a:latin typeface="Times New Roman" pitchFamily="18" charset="0"/>
                <a:cs typeface="Times New Roman" pitchFamily="18" charset="0"/>
              </a:rPr>
              <a:t>«</a:t>
            </a:r>
            <a:r>
              <a:rPr lang="ru-RU" sz="4800" b="1" dirty="0" err="1" smtClean="0">
                <a:solidFill>
                  <a:schemeClr val="accent2">
                    <a:lumMod val="50000"/>
                  </a:schemeClr>
                </a:solidFill>
                <a:latin typeface="Times New Roman" pitchFamily="18" charset="0"/>
                <a:cs typeface="Times New Roman" pitchFamily="18" charset="0"/>
              </a:rPr>
              <a:t>Резиночка</a:t>
            </a:r>
            <a:r>
              <a:rPr lang="ru-RU" sz="4800" b="1" dirty="0" smtClean="0">
                <a:solidFill>
                  <a:schemeClr val="accent2">
                    <a:lumMod val="50000"/>
                  </a:schemeClr>
                </a:solidFill>
                <a:latin typeface="Times New Roman" pitchFamily="18" charset="0"/>
                <a:cs typeface="Times New Roman" pitchFamily="18" charset="0"/>
              </a:rPr>
              <a:t>»</a:t>
            </a:r>
            <a:endParaRPr lang="ru-RU" sz="4800" b="1" dirty="0">
              <a:solidFill>
                <a:schemeClr val="accent2">
                  <a:lumMod val="50000"/>
                </a:schemeClr>
              </a:solidFill>
              <a:latin typeface="Times New Roman" pitchFamily="18" charset="0"/>
              <a:cs typeface="Times New Roman" pitchFamily="18" charset="0"/>
            </a:endParaRPr>
          </a:p>
        </p:txBody>
      </p:sp>
      <p:pic>
        <p:nvPicPr>
          <p:cNvPr id="5" name="Объект 4"/>
          <p:cNvPicPr>
            <a:picLocks noGrp="1" noChangeAspect="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1520" y="3429000"/>
            <a:ext cx="4499250" cy="3266577"/>
          </a:xfrm>
        </p:spPr>
      </p:pic>
      <p:sp>
        <p:nvSpPr>
          <p:cNvPr id="4" name="Объект 3"/>
          <p:cNvSpPr>
            <a:spLocks noGrp="1"/>
          </p:cNvSpPr>
          <p:nvPr>
            <p:ph sz="half" idx="2"/>
          </p:nvPr>
        </p:nvSpPr>
        <p:spPr>
          <a:xfrm>
            <a:off x="1907704" y="1052736"/>
            <a:ext cx="7056784" cy="3888432"/>
          </a:xfrm>
        </p:spPr>
        <p:txBody>
          <a:bodyPr>
            <a:noAutofit/>
          </a:bodyPr>
          <a:lstStyle/>
          <a:p>
            <a:pPr marL="0" indent="0" algn="just">
              <a:buNone/>
            </a:pPr>
            <a:r>
              <a:rPr lang="ru-RU" sz="1600" b="1" dirty="0">
                <a:latin typeface="Times New Roman" pitchFamily="18" charset="0"/>
                <a:cs typeface="Times New Roman" pitchFamily="18" charset="0"/>
              </a:rPr>
              <a:t>Ни одна игра во дворе не пользовалась такой популярностью у девчонок, как </a:t>
            </a:r>
            <a:r>
              <a:rPr lang="ru-RU" sz="1600" b="1" dirty="0" err="1">
                <a:latin typeface="Times New Roman" pitchFamily="18" charset="0"/>
                <a:cs typeface="Times New Roman" pitchFamily="18" charset="0"/>
              </a:rPr>
              <a:t>резиночка</a:t>
            </a:r>
            <a:r>
              <a:rPr lang="ru-RU" sz="1600" b="1" dirty="0">
                <a:latin typeface="Times New Roman" pitchFamily="18" charset="0"/>
                <a:cs typeface="Times New Roman" pitchFamily="18" charset="0"/>
              </a:rPr>
              <a:t>. Прыгали в нее весь день напролет. Для игры нужна та самая </a:t>
            </a:r>
            <a:r>
              <a:rPr lang="ru-RU" sz="1600" b="1" dirty="0" err="1">
                <a:latin typeface="Times New Roman" pitchFamily="18" charset="0"/>
                <a:cs typeface="Times New Roman" pitchFamily="18" charset="0"/>
              </a:rPr>
              <a:t>резиночка</a:t>
            </a:r>
            <a:r>
              <a:rPr lang="ru-RU" sz="1600" b="1" dirty="0">
                <a:latin typeface="Times New Roman" pitchFamily="18" charset="0"/>
                <a:cs typeface="Times New Roman" pitchFamily="18" charset="0"/>
              </a:rPr>
              <a:t> длиной не меньше 4-х метров. Ее нужно завязать в круг, два человека встают в него, ноги поставив на ширине плеч. Остальные прыгают через две натянутые резинки.</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Как прыгать? В этой игре много сложных и очень простых элементов. Наверняка мама знает и помнит, как это делать. Самые простые:</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1) начинаем прыгать на двух ногах, запрыгиваем в середину и выпрыгиваем.</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2) Ноги ставим по обе стороны одной резинки, одним прыжком перепрыгиваем так, чтобы вторая резинка оказалась в такой же позиции, выпрыгиваем.</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3) Запрыгиваем в середину двумя ногами, затем выпрыгиваем двумя ногами из резинок, снова с середину, выпрыгиваем.</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Упражнения выполняются по порядку на разных уровнях. 1-й — резинка находится на уровне щиколоток, 2-й — на уровне колен, и высший пилотаж 3-й и 4-й уровни — резинка на уровне бедер и пояса.</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Переход хода: когда прыгающий ошибается, сбивается, цепляется за резинку, наступает на резинку. Продолжают прыгать всегда с того места, где сбились. Если играют парами, то если один сбился, его может выручить партнер. Но если и он сбился, то пары меняются местами.</a:t>
            </a:r>
            <a:br>
              <a:rPr lang="ru-RU" sz="1600" b="1" dirty="0">
                <a:latin typeface="Times New Roman" pitchFamily="18" charset="0"/>
                <a:cs typeface="Times New Roman" pitchFamily="18" charset="0"/>
              </a:rPr>
            </a:br>
            <a:endParaRPr lang="ru-RU" sz="1600" b="1" dirty="0">
              <a:latin typeface="Times New Roman" pitchFamily="18" charset="0"/>
              <a:cs typeface="Times New Roman" pitchFamily="18" charset="0"/>
            </a:endParaRPr>
          </a:p>
        </p:txBody>
      </p:sp>
    </p:spTree>
    <p:extLst>
      <p:ext uri="{BB962C8B-B14F-4D97-AF65-F5344CB8AC3E}">
        <p14:creationId xmlns:p14="http://schemas.microsoft.com/office/powerpoint/2010/main" val="4239814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248" cy="634082"/>
          </a:xfrm>
        </p:spPr>
        <p:txBody>
          <a:bodyPr>
            <a:noAutofit/>
          </a:bodyPr>
          <a:lstStyle/>
          <a:p>
            <a:pPr algn="ctr"/>
            <a:r>
              <a:rPr lang="ru-RU" sz="4800" b="1" dirty="0" smtClean="0">
                <a:solidFill>
                  <a:schemeClr val="accent2">
                    <a:lumMod val="50000"/>
                  </a:schemeClr>
                </a:solidFill>
                <a:latin typeface="Times New Roman" pitchFamily="18" charset="0"/>
                <a:cs typeface="Times New Roman" pitchFamily="18" charset="0"/>
              </a:rPr>
              <a:t>«Хали-</a:t>
            </a:r>
            <a:r>
              <a:rPr lang="ru-RU" sz="4800" b="1" dirty="0" err="1" smtClean="0">
                <a:solidFill>
                  <a:schemeClr val="accent2">
                    <a:lumMod val="50000"/>
                  </a:schemeClr>
                </a:solidFill>
                <a:latin typeface="Times New Roman" pitchFamily="18" charset="0"/>
                <a:cs typeface="Times New Roman" pitchFamily="18" charset="0"/>
              </a:rPr>
              <a:t>хало</a:t>
            </a:r>
            <a:r>
              <a:rPr lang="ru-RU" sz="4800" b="1" dirty="0" smtClean="0">
                <a:solidFill>
                  <a:schemeClr val="accent2">
                    <a:lumMod val="50000"/>
                  </a:schemeClr>
                </a:solidFill>
                <a:latin typeface="Times New Roman" pitchFamily="18" charset="0"/>
                <a:cs typeface="Times New Roman" pitchFamily="18" charset="0"/>
              </a:rPr>
              <a:t>»</a:t>
            </a:r>
            <a:endParaRPr lang="ru-RU" sz="4800" b="1" dirty="0">
              <a:solidFill>
                <a:schemeClr val="accent2">
                  <a:lumMod val="50000"/>
                </a:schemeClr>
              </a:solidFill>
              <a:latin typeface="Times New Roman" pitchFamily="18" charset="0"/>
              <a:cs typeface="Times New Roman" pitchFamily="18" charset="0"/>
            </a:endParaRPr>
          </a:p>
        </p:txBody>
      </p:sp>
      <p:pic>
        <p:nvPicPr>
          <p:cNvPr id="5" name="Объект 4"/>
          <p:cNvPicPr>
            <a:picLocks noGrp="1" noChangeAspect="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404" y="2827780"/>
            <a:ext cx="4464496" cy="4048623"/>
          </a:xfrm>
        </p:spPr>
      </p:pic>
      <p:sp>
        <p:nvSpPr>
          <p:cNvPr id="4" name="Объект 3"/>
          <p:cNvSpPr>
            <a:spLocks noGrp="1"/>
          </p:cNvSpPr>
          <p:nvPr>
            <p:ph sz="half" idx="2"/>
          </p:nvPr>
        </p:nvSpPr>
        <p:spPr>
          <a:xfrm>
            <a:off x="1403648" y="1124744"/>
            <a:ext cx="7344816" cy="4464496"/>
          </a:xfrm>
        </p:spPr>
        <p:txBody>
          <a:bodyPr>
            <a:noAutofit/>
          </a:bodyPr>
          <a:lstStyle/>
          <a:p>
            <a:pPr marL="0" indent="0" algn="just">
              <a:buNone/>
            </a:pPr>
            <a:r>
              <a:rPr lang="ru-RU" sz="1600" b="1" dirty="0">
                <a:latin typeface="Times New Roman" pitchFamily="18" charset="0"/>
                <a:cs typeface="Times New Roman" pitchFamily="18" charset="0"/>
              </a:rPr>
              <a:t>Ни одна игра во дворе не пользовалась такой популярностью у девчонок, как </a:t>
            </a:r>
            <a:r>
              <a:rPr lang="ru-RU" sz="1600" b="1" dirty="0" err="1">
                <a:latin typeface="Times New Roman" pitchFamily="18" charset="0"/>
                <a:cs typeface="Times New Roman" pitchFamily="18" charset="0"/>
              </a:rPr>
              <a:t>резиночка</a:t>
            </a:r>
            <a:r>
              <a:rPr lang="ru-RU" sz="1600" b="1" dirty="0">
                <a:latin typeface="Times New Roman" pitchFamily="18" charset="0"/>
                <a:cs typeface="Times New Roman" pitchFamily="18" charset="0"/>
              </a:rPr>
              <a:t>. Прыгали в нее весь день напролет. Для игры нужна та самая </a:t>
            </a:r>
            <a:r>
              <a:rPr lang="ru-RU" sz="1600" b="1" dirty="0" err="1">
                <a:latin typeface="Times New Roman" pitchFamily="18" charset="0"/>
                <a:cs typeface="Times New Roman" pitchFamily="18" charset="0"/>
              </a:rPr>
              <a:t>резиночка</a:t>
            </a:r>
            <a:r>
              <a:rPr lang="ru-RU" sz="1600" b="1" dirty="0">
                <a:latin typeface="Times New Roman" pitchFamily="18" charset="0"/>
                <a:cs typeface="Times New Roman" pitchFamily="18" charset="0"/>
              </a:rPr>
              <a:t> длиной не меньше 4-х метров. Ее нужно завязать в круг, два человека встают в него, ноги поставив на ширине плеч. Остальные прыгают через две натянутые резинки.</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Как прыгать? В этой игре много сложных и очень простых элементов. Наверняка мама знает и помнит, как это делать. Самые простые:</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1) начинаем прыгать на двух ногах, запрыгиваем в середину и выпрыгиваем.</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2) Ноги ставим по обе стороны одной резинки, одним прыжком перепрыгиваем так, чтобы вторая резинка оказалась в такой же позиции, выпрыгиваем.</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3) Запрыгиваем в середину двумя ногами, затем выпрыгиваем двумя ногами из резинок, снова с середину, выпрыгиваем.</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Упражнения выполняются по порядку на разных уровнях. 1-й — резинка находится на уровне щиколоток, 2-й — на уровне колен, и высший пилотаж 3-й и 4-й уровни — резинка на уровне бедер и пояса.</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Переход хода: когда прыгающий ошибается, сбивается, цепляется за резинку, наступает на резинку. Продолжают прыгать всегда с того места, где сбились. Если играют парами, то если один сбился, его может выручить партнер. Но если и он сбился, то пары меняются местами</a:t>
            </a:r>
            <a:r>
              <a:rPr lang="ru-RU" sz="1400" b="1" dirty="0">
                <a:latin typeface="Times New Roman" pitchFamily="18" charset="0"/>
                <a:cs typeface="Times New Roman" pitchFamily="18" charset="0"/>
              </a:rPr>
              <a:t>.</a:t>
            </a:r>
            <a:br>
              <a:rPr lang="ru-RU" sz="1400" b="1" dirty="0">
                <a:latin typeface="Times New Roman" pitchFamily="18" charset="0"/>
                <a:cs typeface="Times New Roman" pitchFamily="18" charset="0"/>
              </a:rPr>
            </a:br>
            <a:endParaRPr lang="ru-RU" sz="1400" b="1" dirty="0">
              <a:latin typeface="Times New Roman" pitchFamily="18" charset="0"/>
              <a:cs typeface="Times New Roman" pitchFamily="18" charset="0"/>
            </a:endParaRPr>
          </a:p>
        </p:txBody>
      </p:sp>
    </p:spTree>
    <p:extLst>
      <p:ext uri="{BB962C8B-B14F-4D97-AF65-F5344CB8AC3E}">
        <p14:creationId xmlns:p14="http://schemas.microsoft.com/office/powerpoint/2010/main" val="3794567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7886700" cy="1325563"/>
          </a:xfrm>
        </p:spPr>
        <p:txBody>
          <a:bodyPr>
            <a:normAutofit/>
          </a:bodyPr>
          <a:lstStyle/>
          <a:p>
            <a:pPr algn="ctr"/>
            <a:r>
              <a:rPr lang="ru-RU" sz="4800" b="1" dirty="0" smtClean="0">
                <a:solidFill>
                  <a:schemeClr val="accent2">
                    <a:lumMod val="50000"/>
                  </a:schemeClr>
                </a:solidFill>
                <a:latin typeface="Times New Roman" pitchFamily="18" charset="0"/>
                <a:cs typeface="Times New Roman" pitchFamily="18" charset="0"/>
              </a:rPr>
              <a:t>«Вышибалы»</a:t>
            </a:r>
            <a:endParaRPr lang="ru-RU" sz="4800" b="1" dirty="0">
              <a:solidFill>
                <a:schemeClr val="accent2">
                  <a:lumMod val="50000"/>
                </a:schemeClr>
              </a:solidFill>
              <a:latin typeface="Times New Roman" pitchFamily="18" charset="0"/>
              <a:cs typeface="Times New Roman" pitchFamily="18" charset="0"/>
            </a:endParaRPr>
          </a:p>
        </p:txBody>
      </p:sp>
      <p:pic>
        <p:nvPicPr>
          <p:cNvPr id="5" name="Объект 4"/>
          <p:cNvPicPr>
            <a:picLocks noGrp="1" noChangeAspect="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2348880"/>
            <a:ext cx="3240360" cy="4227165"/>
          </a:xfrm>
        </p:spPr>
      </p:pic>
      <p:sp>
        <p:nvSpPr>
          <p:cNvPr id="4" name="Объект 3"/>
          <p:cNvSpPr>
            <a:spLocks noGrp="1"/>
          </p:cNvSpPr>
          <p:nvPr>
            <p:ph sz="half" idx="2"/>
          </p:nvPr>
        </p:nvSpPr>
        <p:spPr>
          <a:xfrm>
            <a:off x="2411760" y="1196752"/>
            <a:ext cx="6275040" cy="4896544"/>
          </a:xfrm>
        </p:spPr>
        <p:txBody>
          <a:bodyPr>
            <a:normAutofit fontScale="92500" lnSpcReduction="10000"/>
          </a:bodyPr>
          <a:lstStyle/>
          <a:p>
            <a:pPr marL="0" indent="0" algn="just">
              <a:buNone/>
            </a:pPr>
            <a:r>
              <a:rPr lang="ru-RU" sz="2600" b="1" dirty="0">
                <a:latin typeface="Times New Roman" pitchFamily="18" charset="0"/>
                <a:cs typeface="Times New Roman" pitchFamily="18" charset="0"/>
              </a:rPr>
              <a:t>Для этой игры нужна большая площадка, мяч и как можно больше человек.</a:t>
            </a:r>
            <a:br>
              <a:rPr lang="ru-RU" sz="2600" b="1" dirty="0">
                <a:latin typeface="Times New Roman" pitchFamily="18" charset="0"/>
                <a:cs typeface="Times New Roman" pitchFamily="18" charset="0"/>
              </a:rPr>
            </a:br>
            <a:r>
              <a:rPr lang="ru-RU" sz="2600" b="1" dirty="0">
                <a:latin typeface="Times New Roman" pitchFamily="18" charset="0"/>
                <a:cs typeface="Times New Roman" pitchFamily="18" charset="0"/>
              </a:rPr>
              <a:t/>
            </a:r>
            <a:br>
              <a:rPr lang="ru-RU" sz="2600" b="1" dirty="0">
                <a:latin typeface="Times New Roman" pitchFamily="18" charset="0"/>
                <a:cs typeface="Times New Roman" pitchFamily="18" charset="0"/>
              </a:rPr>
            </a:br>
            <a:r>
              <a:rPr lang="ru-RU" sz="2600" b="1" dirty="0">
                <a:latin typeface="Times New Roman" pitchFamily="18" charset="0"/>
                <a:cs typeface="Times New Roman" pitchFamily="18" charset="0"/>
              </a:rPr>
              <a:t>Вышибалы — два человека, которых выбирают считалкой или добровольно, встают с двух сторон площадки. Вышибаемые становятся в центре. Перебрасывая мяч, вышибалы должны попасть в вышибаемых игроков, а они должны пытаться увернуться. В кого попали мячом, выбывает из игры. Но его могут «спасти» друзья, если поймают мяч. Когда на площадке остается один игрок, он должен увернуться от мяча столько раз, сколько ему лет.</a:t>
            </a:r>
            <a:r>
              <a:rPr lang="ru-RU" dirty="0"/>
              <a:t/>
            </a:r>
            <a:br>
              <a:rPr lang="ru-RU" dirty="0"/>
            </a:br>
            <a:endParaRPr lang="ru-RU" dirty="0"/>
          </a:p>
        </p:txBody>
      </p:sp>
    </p:spTree>
    <p:extLst>
      <p:ext uri="{BB962C8B-B14F-4D97-AF65-F5344CB8AC3E}">
        <p14:creationId xmlns:p14="http://schemas.microsoft.com/office/powerpoint/2010/main" val="3061166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800" b="1" dirty="0" smtClean="0">
                <a:solidFill>
                  <a:schemeClr val="accent2">
                    <a:lumMod val="50000"/>
                  </a:schemeClr>
                </a:solidFill>
                <a:latin typeface="Times New Roman" pitchFamily="18" charset="0"/>
                <a:cs typeface="Times New Roman" pitchFamily="18" charset="0"/>
              </a:rPr>
              <a:t>«Классики»</a:t>
            </a:r>
            <a:endParaRPr lang="ru-RU" sz="4800" b="1" dirty="0">
              <a:solidFill>
                <a:schemeClr val="accent2">
                  <a:lumMod val="50000"/>
                </a:schemeClr>
              </a:solidFill>
              <a:latin typeface="Times New Roman" pitchFamily="18" charset="0"/>
              <a:cs typeface="Times New Roman" pitchFamily="18" charset="0"/>
            </a:endParaRPr>
          </a:p>
        </p:txBody>
      </p:sp>
      <p:pic>
        <p:nvPicPr>
          <p:cNvPr id="102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060848"/>
            <a:ext cx="2674938" cy="3744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Объект 3"/>
          <p:cNvSpPr>
            <a:spLocks noGrp="1"/>
          </p:cNvSpPr>
          <p:nvPr>
            <p:ph sz="half" idx="2"/>
          </p:nvPr>
        </p:nvSpPr>
        <p:spPr>
          <a:xfrm>
            <a:off x="3131840" y="1484784"/>
            <a:ext cx="5626968" cy="4925144"/>
          </a:xfrm>
        </p:spPr>
        <p:txBody>
          <a:bodyPr>
            <a:normAutofit fontScale="85000" lnSpcReduction="20000"/>
          </a:bodyPr>
          <a:lstStyle/>
          <a:p>
            <a:pPr marL="0" indent="0" algn="just">
              <a:buNone/>
            </a:pPr>
            <a:r>
              <a:rPr lang="ru-RU" b="1" dirty="0"/>
              <a:t>Схему «простых» классиков рисуем мелом на асфальте. Биту (когда-то это была баночка из-под вазелина, крема для обуви или камушек) бросаем по порядку на каждый квадратик начиная с единицы все дальше и дальше. Где одна клеточка, то прыгаем по ней на одной ноге, где две, то двумя ногами. На 9 — 10 разворачиваемся на 180 градусов на месте. На «обратном пути» нужно наклониться и поднять </a:t>
            </a:r>
            <a:r>
              <a:rPr lang="ru-RU" b="1" dirty="0" smtClean="0"/>
              <a:t>свою биту</a:t>
            </a:r>
            <a:r>
              <a:rPr lang="ru-RU" b="1" dirty="0"/>
              <a:t>.</a:t>
            </a:r>
            <a:br>
              <a:rPr lang="ru-RU" b="1" dirty="0"/>
            </a:br>
            <a:r>
              <a:rPr lang="ru-RU" b="1" dirty="0"/>
              <a:t>Переход хода — если не попал битой в нужный квадрат или прыгнул на линию квадратов. Выигрывает тот, кто первый пройдет всю десятку. Если бита попала в «котел», то сгорает один «класс», надо бросать на один квадрат меньше.</a:t>
            </a:r>
          </a:p>
          <a:p>
            <a:pPr marL="0" indent="0">
              <a:buNone/>
            </a:pPr>
            <a:endParaRPr lang="ru-RU" dirty="0"/>
          </a:p>
        </p:txBody>
      </p:sp>
    </p:spTree>
    <p:extLst>
      <p:ext uri="{BB962C8B-B14F-4D97-AF65-F5344CB8AC3E}">
        <p14:creationId xmlns:p14="http://schemas.microsoft.com/office/powerpoint/2010/main" val="3055569437"/>
      </p:ext>
    </p:extLst>
  </p:cSld>
  <p:clrMapOvr>
    <a:masterClrMapping/>
  </p:clrMapOvr>
</p:sld>
</file>

<file path=ppt/theme/theme1.xml><?xml version="1.0" encoding="utf-8"?>
<a:theme xmlns:a="http://schemas.openxmlformats.org/drawingml/2006/main" name="113">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113</Template>
  <TotalTime>56</TotalTime>
  <Words>640</Words>
  <Application>Microsoft Office PowerPoint</Application>
  <PresentationFormat>Экран (4:3)</PresentationFormat>
  <Paragraphs>24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113</vt:lpstr>
      <vt:lpstr>Консультация для родителей «Во что играть с детьми»</vt:lpstr>
      <vt:lpstr>«Светофор»</vt:lpstr>
      <vt:lpstr>«Цепи-цепи»</vt:lpstr>
      <vt:lpstr>«Казаки - разбойники»</vt:lpstr>
      <vt:lpstr>«Прятки»</vt:lpstr>
      <vt:lpstr>«Резиночка»</vt:lpstr>
      <vt:lpstr>«Хали-хало»</vt:lpstr>
      <vt:lpstr>«Вышибалы»</vt:lpstr>
      <vt:lpstr>«Классики»</vt:lpstr>
      <vt:lpstr>«Горячая картошка»</vt:lpstr>
      <vt:lpstr>Спасибо за внимание! Будьте активны!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 что играть с детьми</dc:title>
  <dc:creator>Татьяна</dc:creator>
  <cp:lastModifiedBy>Татьяна</cp:lastModifiedBy>
  <cp:revision>10</cp:revision>
  <dcterms:created xsi:type="dcterms:W3CDTF">2015-03-15T10:25:01Z</dcterms:created>
  <dcterms:modified xsi:type="dcterms:W3CDTF">2019-12-10T06:06:35Z</dcterms:modified>
</cp:coreProperties>
</file>