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66" r:id="rId3"/>
    <p:sldId id="279" r:id="rId4"/>
    <p:sldId id="269" r:id="rId5"/>
    <p:sldId id="280" r:id="rId6"/>
    <p:sldId id="272" r:id="rId7"/>
    <p:sldId id="284" r:id="rId8"/>
    <p:sldId id="288" r:id="rId9"/>
    <p:sldId id="287" r:id="rId10"/>
    <p:sldId id="286" r:id="rId11"/>
    <p:sldId id="292" r:id="rId12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58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59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323B0-72DB-482B-9DC9-D3CA72916882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FC86D-065D-4CA6-A559-494C5B3A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9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Проектная работа</a:t>
            </a:r>
            <a:r>
              <a:rPr lang="ru-RU" sz="900" b="1" baseline="0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«Старинные меры веса»</a:t>
            </a:r>
            <a:b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900" b="1" dirty="0" smtClean="0">
              <a:solidFill>
                <a:schemeClr val="bg2">
                  <a:lumMod val="2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1200" b="1" dirty="0" smtClean="0">
              <a:solidFill>
                <a:schemeClr val="tx2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200" b="1" dirty="0" smtClean="0">
              <a:solidFill>
                <a:schemeClr val="tx2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1200" b="1" dirty="0" smtClean="0">
              <a:solidFill>
                <a:schemeClr val="tx2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Свой золотник чужого пуда дороже. </a:t>
            </a:r>
          </a:p>
          <a:p>
            <a:pPr algn="l"/>
            <a:r>
              <a:rPr lang="ru-RU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Болезнь входит пудами, а выходит золотниками.</a:t>
            </a:r>
          </a:p>
          <a:p>
            <a:pPr algn="l"/>
            <a:r>
              <a:rPr lang="ru-RU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Слава приходит золотниками, а уходит пудами.</a:t>
            </a:r>
          </a:p>
          <a:p>
            <a:pPr algn="l"/>
            <a:r>
              <a:rPr lang="ru-RU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Фунт пуду должен уступить.</a:t>
            </a:r>
          </a:p>
          <a:p>
            <a:pPr algn="l"/>
            <a:r>
              <a:rPr lang="ru-RU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Семь аршин говядины да три фунта лент.</a:t>
            </a:r>
          </a:p>
          <a:p>
            <a:pPr algn="l"/>
            <a:r>
              <a:rPr lang="ru-RU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Зёрнышко пуд бережёт.</a:t>
            </a:r>
          </a:p>
          <a:p>
            <a:pPr algn="l"/>
            <a:r>
              <a:rPr lang="ru-RU" sz="1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Сено – на пуды, а золото – на золотники.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настоящее время старинные единицы веса перестали использовать в математике, так как они дают неточное измерение. Современный мир требует точных измерений. Небольшая неточность может привести к  катастрофе, особенно если производить расчёты в больших масштабах: градостроительстве, авиации, движении железнодорожного транспорта. Однако знание их необходимо. История мер веса  – это история торговли, ремесел, сельского хозяйства и строительства, а в конечном итоге – это часть истории человечества, нашей Родины.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i="1" dirty="0" smtClean="0"/>
              <a:t>Чем дальше в будущее входим, </a:t>
            </a:r>
            <a:endParaRPr lang="ru-RU" sz="1200" dirty="0" smtClean="0"/>
          </a:p>
          <a:p>
            <a:r>
              <a:rPr lang="ru-RU" sz="1200" i="1" dirty="0" smtClean="0"/>
              <a:t>Тем больше прошлым дорожим,</a:t>
            </a:r>
            <a:endParaRPr lang="ru-RU" sz="1200" dirty="0" smtClean="0"/>
          </a:p>
          <a:p>
            <a:r>
              <a:rPr lang="ru-RU" sz="1200" i="1" dirty="0" smtClean="0"/>
              <a:t>И в старом мудрость мы находим,  </a:t>
            </a:r>
            <a:endParaRPr lang="ru-RU" sz="1200" dirty="0" smtClean="0"/>
          </a:p>
          <a:p>
            <a:r>
              <a:rPr lang="ru-RU" sz="1200" i="1" dirty="0" smtClean="0"/>
              <a:t>Хоть новому принадлежим.   </a:t>
            </a:r>
            <a:endParaRPr lang="ru-RU" sz="1200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Нередко мы слышим слова: «Пуд, фунт, золотник». Однако не понимаем, что они обозначают.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Интересно, а как измеряли вес в старые времена? Почему не используются старинные единицы измерения веса в наше время?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Древнерусская система мер включала в себя единицы для измерения веса. Без них была невозможна торговая деятельность. Существовали различные старинные меры измерения веса: берковец, пуд, фунт, золотник, лот, доля. Основными мерами при взвешивании в древней Руси были пуд и фунт. При взвешивании пользовались весами двух видов: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чашечными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безмен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рычажными или пружинными приборами для определения веса без помощи гирь.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Берковец – эта большая мера веса, употреблялась в оптовой торговле преимущественно для взвешивания воска, мёда и т.д. Берковец – от названия острова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Бьерк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Так на Руси называлась мера веса в 10 пудов, как раз стандартная бочка с воском, которую один человек мог закатить на купеческую ладью, плывущую на этот самый остров, (163 кг 800 г). Известно упоминание берковца в XII веке в уставной грамоте князя Всеволода (Гавриила) Мстиславовича новгородскому купечеству.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Пуд (от лат.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pondus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вес, тяжесть) это не только мера веса, но и устройство для измерения веса. При взвешивании металлов пуд являлся как единицей измерения, так и счётной единицей. Даже когда результаты взвешиваний являлись десяткам и сотням пудов, их не переводили в берковцы. В XI-XII вв. «пуд» – разновидность весов с переменной точкой опоры и неподвижной гирей, 1 пуд=16кг 38 г. Как единица измерения пуд был отменён в Советском Союзе в 1924 году. Однако иногда встречается в материалах о производстве зерновых культур. Пудовые веса по-прежнему используют в гиревом спорте.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Фунт (от латинского слова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pondus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- вес, гиря, тяжесть) – старинная мера веса в розничной торговле. Русский фунт был принят при царе Алексее Михайловиче в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XVII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веке. Фунтами продавали сахар, муку. В дореволюционной России почти в каждой губернии существовал свой фунт: он был равен  от 373 до 450 граммов. Например, были нижегородский, астраханский фунт, отличавшиеся по весу. Для устранения разнобоя был введён единый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торговый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фунт, равный 409,5  грамма. Наряду с торговым фунтом  существовал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аптекарский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фунт, равный 360 граммов.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Золотник – это мера веса, которая использовалась для определения веса металла (чаще всего золота и серебра). Золотником в старину называли маленькую монетку, при помощи которой взвешивали изделия из драгоценных металлов. В соотношении с используемым сегодня граммом один золотник весил 4,3 грамма. На золотники покупали чай. До недавнего времени, маленькая пачка чаю, весом в 50 грамм — называлась «осьмушка» (1/8 фунта). Как единица измерения золотник употреблялся в ювелирном и аптекарском деле, в кулинарии до начала ХХ века.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Лот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старорусская единица измерения веса, равная трём золотникам или 12, 797 граммам. Лот широко применялся при определении почтового сбора. В нашей стране во второй половине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XVIII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начале ХХ века был введён на почте единый тариф в зависимости от веса корреспонденции и расстояния доставки письма. За каждый лот веса письма (12,8 г) взимались за каждые 100 вёрст (1 верста – 1067 км) доставки 2 копейки, менее 100 вёрст – 1 копейка.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Доля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самая мелкая старорусская единица измерения массы, равная 1/96 золотника или 0,044 граммам. Доля – вес зерна полбы – полудикой зерновой культуры, очень популярной в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XVIII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Х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веках. Полба внешне похожа на пшеницу, но в отличие от неё имеет плёнчатое зерно и ломкие колосья.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C86D-065D-4CA6-A559-494C5B3A15A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1F223-6632-408E-9AA8-8CFB064A2D5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EB07F-EA38-4076-8200-DCA326EE1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http://www.mitht.rssi.ru/school/pic/1-29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0981" y="2928934"/>
            <a:ext cx="4661329" cy="3214710"/>
          </a:xfrm>
          <a:prstGeom prst="flowChartPunchedTape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86" y="928670"/>
            <a:ext cx="77153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«Старинные меры веса»</a:t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5400" b="1" dirty="0">
              <a:solidFill>
                <a:schemeClr val="tx2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1500174"/>
            <a:ext cx="764386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Свой золотник чужого пуда дороже. </a:t>
            </a:r>
          </a:p>
          <a:p>
            <a:pPr algn="ctr"/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Болезнь входит пудами, а выходит золотниками.</a:t>
            </a:r>
          </a:p>
          <a:p>
            <a:pPr algn="ctr"/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Слава приходит золотниками, а уходит пудами.</a:t>
            </a:r>
          </a:p>
          <a:p>
            <a:pPr algn="ctr"/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Фунт пуду должен уступить.</a:t>
            </a:r>
          </a:p>
          <a:p>
            <a:pPr algn="ctr"/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Семь аршин говядины да три фунта лент.</a:t>
            </a:r>
          </a:p>
          <a:p>
            <a:pPr algn="ctr"/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Зёрнышко пуд бережёт.</a:t>
            </a:r>
          </a:p>
          <a:p>
            <a:pPr algn="ctr"/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Сено – на пуды, а золото – на золотники.</a:t>
            </a:r>
          </a:p>
          <a:p>
            <a:endParaRPr lang="ru-RU" sz="2800" b="1" dirty="0" smtClean="0">
              <a:solidFill>
                <a:schemeClr val="bg2">
                  <a:lumMod val="2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571480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Пословицы и поговорки  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642918"/>
            <a:ext cx="69294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Спасибо за внимание!</a:t>
            </a:r>
            <a:endParaRPr lang="ru-RU" sz="4000" dirty="0"/>
          </a:p>
        </p:txBody>
      </p:sp>
      <p:pic>
        <p:nvPicPr>
          <p:cNvPr id="10" name="Picture 2" descr="https://ds05.infourok.ru/uploads/ex/0fdb/0007ff1a-af2d3b44/hello_html_6bbd81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500174"/>
            <a:ext cx="2928958" cy="3111678"/>
          </a:xfrm>
          <a:prstGeom prst="round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000100" y="2357430"/>
            <a:ext cx="728667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Times New Roman" pitchFamily="18" charset="0"/>
              </a:rPr>
              <a:t>Нередко мы слышим слова: «Пуд, фунт, золотник». Однако не понимаем, что они обозначают.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  <a:ea typeface="Arial Unicode MS" pitchFamily="34" charset="-128"/>
                <a:cs typeface="Times New Roman" pitchFamily="18" charset="0"/>
              </a:rPr>
              <a:t>Интересно, а как измеряли вес в старые времена? Почему не используются старинные единицы измерения веса в наше время?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642918"/>
            <a:ext cx="49292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Чем дальше в будущее входим, </a:t>
            </a:r>
            <a:endParaRPr lang="ru-RU" sz="2400" dirty="0" smtClean="0"/>
          </a:p>
          <a:p>
            <a:r>
              <a:rPr lang="ru-RU" sz="2400" i="1" dirty="0" smtClean="0"/>
              <a:t>Тем больше прошлым дорожим,</a:t>
            </a:r>
            <a:endParaRPr lang="ru-RU" sz="2400" dirty="0" smtClean="0"/>
          </a:p>
          <a:p>
            <a:r>
              <a:rPr lang="ru-RU" sz="2400" i="1" dirty="0" smtClean="0"/>
              <a:t>И в старом мудрое находим,  </a:t>
            </a:r>
            <a:endParaRPr lang="ru-RU" sz="2400" dirty="0" smtClean="0"/>
          </a:p>
          <a:p>
            <a:r>
              <a:rPr lang="ru-RU" sz="2400" i="1" dirty="0" smtClean="0"/>
              <a:t>Хоть новому принадлежим.   </a:t>
            </a:r>
            <a:endParaRPr lang="ru-RU" sz="2400" dirty="0" smtClean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museum.vzvt.ru/content/images/bezmeny/rimskie-vesy/rimskie-vesy-009-mini.jpg"/>
          <p:cNvPicPr>
            <a:picLocks noChangeAspect="1" noChangeArrowheads="1"/>
          </p:cNvPicPr>
          <p:nvPr/>
        </p:nvPicPr>
        <p:blipFill>
          <a:blip r:embed="rId4">
            <a:lum bright="-10000" contrast="20000"/>
          </a:blip>
          <a:srcRect/>
          <a:stretch>
            <a:fillRect/>
          </a:stretch>
        </p:blipFill>
        <p:spPr bwMode="auto">
          <a:xfrm>
            <a:off x="4572000" y="857232"/>
            <a:ext cx="3476649" cy="2781319"/>
          </a:xfrm>
          <a:prstGeom prst="round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6388" name="Picture 4" descr="http://rti.md/assets/images/General/scales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2357430"/>
            <a:ext cx="3524255" cy="2714629"/>
          </a:xfrm>
          <a:prstGeom prst="round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5214942" y="3714752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Безмен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214950"/>
            <a:ext cx="3429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Чашечные весы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43043" y="1071546"/>
            <a:ext cx="16430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Весы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571480"/>
            <a:ext cx="5500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Берковец </a:t>
            </a:r>
            <a:endParaRPr lang="ru-RU" sz="4000" dirty="0"/>
          </a:p>
        </p:txBody>
      </p:sp>
      <p:pic>
        <p:nvPicPr>
          <p:cNvPr id="17410" name="Picture 2" descr="https://fsd.kopilkaurokov.ru/uploads/user_file_53f85ddb86ade/img_user_file_53f85ddb86ade_1_8.jpg"/>
          <p:cNvPicPr>
            <a:picLocks noChangeAspect="1" noChangeArrowheads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1000100" y="1643050"/>
            <a:ext cx="4753874" cy="3870920"/>
          </a:xfrm>
          <a:prstGeom prst="round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https://otvet.imgsmail.ru/download/30d4b2123c08d8e72585f62db5665083_i-10.jpg"/>
          <p:cNvPicPr/>
          <p:nvPr/>
        </p:nvPicPr>
        <p:blipFill>
          <a:blip r:embed="rId5">
            <a:lum bright="-10000"/>
          </a:blip>
          <a:srcRect/>
          <a:stretch>
            <a:fillRect/>
          </a:stretch>
        </p:blipFill>
        <p:spPr bwMode="auto">
          <a:xfrm>
            <a:off x="6000760" y="3071810"/>
            <a:ext cx="2071702" cy="250033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://museum.vzvt.ru/content/images/starinnye-giri/russkie-giri/russkie-giri-030.jpg"/>
          <p:cNvPicPr/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5572132" y="3500438"/>
            <a:ext cx="2214578" cy="250033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" name="Рисунок 3" descr="https://ds04.infourok.ru/uploads/ex/04bc/000757bb-61dd5d04/img6.jpg"/>
          <p:cNvPicPr/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1142976" y="1643050"/>
            <a:ext cx="3786214" cy="407196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3857620" y="571480"/>
            <a:ext cx="11430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Пуд</a:t>
            </a:r>
          </a:p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928670"/>
            <a:ext cx="428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785794"/>
            <a:ext cx="60007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s://ds04.infourok.ru/uploads/ex/0c66/0007ad85-ef213316/img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2071678"/>
            <a:ext cx="6000792" cy="378621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286116" y="714356"/>
            <a:ext cx="2571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Фунт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s://ds02.infourok.ru/uploads/ex/0383/0005bc5a-afb355a5/img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928802"/>
            <a:ext cx="1285884" cy="135732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357554" y="785794"/>
            <a:ext cx="29289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Золотник</a:t>
            </a:r>
          </a:p>
        </p:txBody>
      </p:sp>
      <p:pic>
        <p:nvPicPr>
          <p:cNvPr id="12290" name="Picture 2" descr="https://ds05.infourok.ru/uploads/ex/0fdb/0007ff1a-af2d3b44/hello_html_6bbd81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1500174"/>
            <a:ext cx="3929090" cy="4816387"/>
          </a:xfrm>
          <a:prstGeom prst="round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https://ds02.infourok.ru/uploads/ex/0383/0005bc5a-afb355a5/img5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1571612"/>
            <a:ext cx="1214446" cy="121444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https://ds02.infourok.ru/uploads/ex/0383/0005bc5a-afb355a5/img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071810"/>
            <a:ext cx="1285884" cy="135732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14744" y="571480"/>
            <a:ext cx="1445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Лот</a:t>
            </a:r>
          </a:p>
        </p:txBody>
      </p:sp>
      <p:pic>
        <p:nvPicPr>
          <p:cNvPr id="11269" name="Picture 5" descr="https://ds04.infourok.ru/uploads/ex/03f6/00186df5-6247f5ee/img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1571612"/>
            <a:ext cx="4143404" cy="4070304"/>
          </a:xfrm>
          <a:prstGeom prst="round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 flipH="1">
            <a:off x="3214678" y="5786454"/>
            <a:ext cx="2643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Гири в лотах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402117/fdeea31a-8edf-41aa-86a0-1020c29cb517/s1200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57620" y="714356"/>
            <a:ext cx="27146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Доля </a:t>
            </a:r>
          </a:p>
        </p:txBody>
      </p:sp>
      <p:pic>
        <p:nvPicPr>
          <p:cNvPr id="10252" name="Picture 12" descr="https://pbs.twimg.com/media/EDm2OXVXsAAHZGi.jpg:large"/>
          <p:cNvPicPr>
            <a:picLocks noChangeAspect="1" noChangeArrowheads="1"/>
          </p:cNvPicPr>
          <p:nvPr/>
        </p:nvPicPr>
        <p:blipFill>
          <a:blip r:embed="rId4">
            <a:lum bright="-10000" contrast="10000"/>
          </a:blip>
          <a:srcRect/>
          <a:stretch>
            <a:fillRect/>
          </a:stretch>
        </p:blipFill>
        <p:spPr bwMode="auto">
          <a:xfrm>
            <a:off x="1643042" y="1809526"/>
            <a:ext cx="6354360" cy="4232458"/>
          </a:xfrm>
          <a:prstGeom prst="round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2082</TotalTime>
  <Words>874</Words>
  <Application>Microsoft Office PowerPoint</Application>
  <PresentationFormat>Экран (4:3)</PresentationFormat>
  <Paragraphs>62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218</cp:revision>
  <dcterms:created xsi:type="dcterms:W3CDTF">2017-05-15T07:28:28Z</dcterms:created>
  <dcterms:modified xsi:type="dcterms:W3CDTF">2019-12-10T19:38:40Z</dcterms:modified>
</cp:coreProperties>
</file>