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60" r:id="rId3"/>
    <p:sldId id="261" r:id="rId4"/>
    <p:sldId id="262" r:id="rId5"/>
    <p:sldId id="264" r:id="rId6"/>
    <p:sldId id="265" r:id="rId7"/>
    <p:sldId id="263" r:id="rId8"/>
    <p:sldId id="266" r:id="rId9"/>
    <p:sldId id="267" r:id="rId10"/>
    <p:sldId id="268" r:id="rId11"/>
    <p:sldId id="258" r:id="rId12"/>
    <p:sldId id="269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3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69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1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7177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893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4465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66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57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21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846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2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6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77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9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0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90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16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3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350475"/>
            <a:ext cx="3600400" cy="222254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500" dirty="0" smtClean="0"/>
              <a:t>  </a:t>
            </a:r>
            <a:r>
              <a:rPr lang="ru-RU" sz="35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Влияние шума на </a:t>
            </a:r>
            <a:r>
              <a:rPr lang="ru-RU" sz="35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учеников</a:t>
            </a:r>
            <a:endParaRPr lang="ru-RU" sz="3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31628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4518898"/>
            <a:ext cx="4572000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/>
              <a:t>Предмет: «Физика»</a:t>
            </a:r>
          </a:p>
          <a:p>
            <a:r>
              <a:rPr lang="ru-RU" sz="1600" dirty="0"/>
              <a:t>Автор: Першина </a:t>
            </a:r>
            <a:r>
              <a:rPr lang="ru-RU" sz="1600" dirty="0" err="1"/>
              <a:t>Дарина</a:t>
            </a:r>
            <a:r>
              <a:rPr lang="ru-RU" sz="1600" dirty="0"/>
              <a:t> Сергеевна</a:t>
            </a:r>
          </a:p>
          <a:p>
            <a:r>
              <a:rPr lang="ru-RU" sz="1600" dirty="0"/>
              <a:t>9 «Б» класс, МОБУ СОШ №2 города Лабинска</a:t>
            </a:r>
          </a:p>
          <a:p>
            <a:endParaRPr lang="ru-RU" sz="1600" dirty="0" smtClean="0"/>
          </a:p>
          <a:p>
            <a:r>
              <a:rPr lang="ru-RU" sz="1600" dirty="0" smtClean="0"/>
              <a:t>Научный </a:t>
            </a:r>
            <a:r>
              <a:rPr lang="ru-RU" sz="1600" dirty="0"/>
              <a:t>руководитель:</a:t>
            </a:r>
          </a:p>
          <a:p>
            <a:r>
              <a:rPr lang="ru-RU" sz="1600" dirty="0" err="1"/>
              <a:t>Ковбанина</a:t>
            </a:r>
            <a:r>
              <a:rPr lang="ru-RU" sz="1600" dirty="0"/>
              <a:t> Евгения Юрьевна,</a:t>
            </a:r>
          </a:p>
          <a:p>
            <a:r>
              <a:rPr lang="ru-RU" sz="1600" dirty="0"/>
              <a:t>учитель физика</a:t>
            </a:r>
          </a:p>
          <a:p>
            <a:r>
              <a:rPr lang="ru-RU" sz="1600" dirty="0"/>
              <a:t>МОБУ СОШ №2 города Лабинска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учеников</a:t>
            </a:r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27584" y="1132338"/>
            <a:ext cx="721943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Раздражает ли вас посторонний шум на уроке?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 – 27 учеников.	Нет – 9 учеников.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Беспокоит ли вас шум на перемене?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 – 14 учеников.	Нет – 22 ученика.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3.Бывает ли, что вы перестаете воспринимать объяснения учителя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уроке из-за посторонних шумов?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 – 25 учеников.	Нет – 11 учеников.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Можете ли вы отвлечься от окружающих шумов?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 – 8 учеников. 	Нет – 28 учеников.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Включаете ли вы музыку, когда делаете уроки?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Да- 9 учеников.	Нет – 27 учеников.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Каким образом вы предпочитаете слушать музыку 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Через наушники – 23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Через динамики – 13 человек.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Эксперимент «Стихотворения»</a:t>
            </a:r>
            <a:endParaRPr lang="ru-RU" dirty="0"/>
          </a:p>
        </p:txBody>
      </p:sp>
      <p:pic>
        <p:nvPicPr>
          <p:cNvPr id="16388" name="Picture 4" descr="Пылесос Philips FC8134: купить, цена, характеристики, отзывы - магазин бытовой техники Техно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2402632" cy="2402632"/>
          </a:xfrm>
          <a:prstGeom prst="rect">
            <a:avLst/>
          </a:prstGeom>
          <a:noFill/>
        </p:spPr>
      </p:pic>
      <p:pic>
        <p:nvPicPr>
          <p:cNvPr id="16392" name="Picture 8" descr="Download магнитофон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293096"/>
            <a:ext cx="3000348" cy="1667867"/>
          </a:xfrm>
          <a:prstGeom prst="rect">
            <a:avLst/>
          </a:prstGeom>
          <a:noFill/>
        </p:spPr>
      </p:pic>
      <p:pic>
        <p:nvPicPr>
          <p:cNvPr id="16390" name="Picture 6" descr="Телевизор BBK LT1930SL, купить телевизор BBK LT1930SL в Черкассах, Черкассы - ТЕХНОРЕАЛ - интернет магазин бытовой техники в Че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221088"/>
            <a:ext cx="3188928" cy="240610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67544" y="4293096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68 дБ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4437112"/>
            <a:ext cx="1867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65-78 дБ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68344" y="5373216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80 дБ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11697"/>
              </p:ext>
            </p:extLst>
          </p:nvPr>
        </p:nvGraphicFramePr>
        <p:xfrm>
          <a:off x="251520" y="2073781"/>
          <a:ext cx="7416824" cy="1859274"/>
        </p:xfrm>
        <a:graphic>
          <a:graphicData uri="http://schemas.openxmlformats.org/drawingml/2006/table">
            <a:tbl>
              <a:tblPr firstRow="1" firstCol="1" bandRow="1"/>
              <a:tblGrid>
                <a:gridCol w="2001700">
                  <a:extLst>
                    <a:ext uri="{9D8B030D-6E8A-4147-A177-3AD203B41FA5}">
                      <a16:colId xmlns:a16="http://schemas.microsoft.com/office/drawing/2014/main" val="1967350061"/>
                    </a:ext>
                  </a:extLst>
                </a:gridCol>
                <a:gridCol w="2666925">
                  <a:extLst>
                    <a:ext uri="{9D8B030D-6E8A-4147-A177-3AD203B41FA5}">
                      <a16:colId xmlns:a16="http://schemas.microsoft.com/office/drawing/2014/main" val="3949899055"/>
                    </a:ext>
                  </a:extLst>
                </a:gridCol>
                <a:gridCol w="2748199">
                  <a:extLst>
                    <a:ext uri="{9D8B030D-6E8A-4147-A177-3AD203B41FA5}">
                      <a16:colId xmlns:a16="http://schemas.microsoft.com/office/drawing/2014/main" val="534801284"/>
                    </a:ext>
                  </a:extLst>
                </a:gridCol>
              </a:tblGrid>
              <a:tr h="111922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Имя испытуемого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Заучивание стихотворения при уровне шума от 40 до 50 дБ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Заучивание стихотворения при уровне шума от 65 до 90 дБ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535004"/>
                  </a:ext>
                </a:extLst>
              </a:tr>
              <a:tr h="3700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мин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мин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277395"/>
                  </a:ext>
                </a:extLst>
              </a:tr>
              <a:tr h="3700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Юлия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15мин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мин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90519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 </a:t>
            </a:r>
            <a:r>
              <a:rPr lang="ru-RU" sz="3100" u="sng" dirty="0" smtClean="0"/>
              <a:t>Гипотеза: шум негативно влияет на учебу  школьника</a:t>
            </a:r>
            <a:r>
              <a:rPr lang="ru-RU" sz="3100" dirty="0" smtClean="0"/>
              <a:t> полностью подтверждена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3352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снижается внимание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3488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ухудшается восприятие учебного материала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573016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увеличивается время на приготовление домашнего задания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869160"/>
            <a:ext cx="4533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снижает работоспособность</a:t>
            </a:r>
            <a:endParaRPr lang="ru-RU" sz="2400" b="1" dirty="0"/>
          </a:p>
        </p:txBody>
      </p:sp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149080"/>
            <a:ext cx="2555776" cy="2489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200800" cy="15841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 здоровье – в наших руках !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0062"/>
            <a:ext cx="78598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0541" cmpd="sng">
                  <a:solidFill>
                    <a:srgbClr val="2DA2BF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2DA2BF">
                        <a:tint val="40000"/>
                        <a:satMod val="250000"/>
                      </a:srgbClr>
                    </a:gs>
                    <a:gs pos="9000">
                      <a:srgbClr val="2DA2BF">
                        <a:tint val="52000"/>
                        <a:satMod val="300000"/>
                      </a:srgbClr>
                    </a:gs>
                    <a:gs pos="50000">
                      <a:srgbClr val="2DA2BF">
                        <a:shade val="20000"/>
                        <a:satMod val="300000"/>
                      </a:srgbClr>
                    </a:gs>
                    <a:gs pos="79000">
                      <a:srgbClr val="2DA2BF">
                        <a:tint val="52000"/>
                        <a:satMod val="300000"/>
                      </a:srgbClr>
                    </a:gs>
                    <a:gs pos="100000">
                      <a:srgbClr val="2DA2B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dirty="0">
              <a:ln w="10541" cmpd="sng">
                <a:solidFill>
                  <a:srgbClr val="2DA2BF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2DA2BF">
                      <a:tint val="40000"/>
                      <a:satMod val="250000"/>
                    </a:srgbClr>
                  </a:gs>
                  <a:gs pos="9000">
                    <a:srgbClr val="2DA2BF">
                      <a:tint val="52000"/>
                      <a:satMod val="300000"/>
                    </a:srgbClr>
                  </a:gs>
                  <a:gs pos="50000">
                    <a:srgbClr val="2DA2BF">
                      <a:shade val="20000"/>
                      <a:satMod val="300000"/>
                    </a:srgbClr>
                  </a:gs>
                  <a:gs pos="79000">
                    <a:srgbClr val="2DA2BF">
                      <a:tint val="52000"/>
                      <a:satMod val="300000"/>
                    </a:srgbClr>
                  </a:gs>
                  <a:gs pos="100000">
                    <a:srgbClr val="2DA2B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004238"/>
            <a:ext cx="4873449" cy="1405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4100" dirty="0" smtClean="0">
                <a:solidFill>
                  <a:schemeClr val="accent2">
                    <a:lumMod val="50000"/>
                  </a:schemeClr>
                </a:solidFill>
              </a:rPr>
              <a:t>Берегите уши</a:t>
            </a:r>
          </a:p>
          <a:p>
            <a:pPr lvl="0" algn="ct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4100" dirty="0" smtClean="0">
                <a:solidFill>
                  <a:schemeClr val="accent2">
                    <a:lumMod val="50000"/>
                  </a:schemeClr>
                </a:solidFill>
              </a:rPr>
              <a:t> от сильного шума!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930226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6600"/>
                </a:solidFill>
              </a:rPr>
              <a:t>Когда – то человечество будет вынуждено бороться с шумом настолько же решительно, как оно борется с холерой или чумой </a:t>
            </a:r>
            <a:br>
              <a:rPr lang="ru-RU" sz="2800" b="1" dirty="0" smtClean="0">
                <a:solidFill>
                  <a:srgbClr val="006600"/>
                </a:solidFill>
              </a:rPr>
            </a:br>
            <a:r>
              <a:rPr lang="ru-RU" sz="2800" b="1" dirty="0" smtClean="0">
                <a:solidFill>
                  <a:srgbClr val="006600"/>
                </a:solidFill>
              </a:rPr>
              <a:t>Роберт  Кох</a:t>
            </a: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3" name="Рисунок 2" descr="i.jp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492896"/>
            <a:ext cx="4580189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3768" y="548680"/>
            <a:ext cx="6120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Здоровье – это не всё, 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но без здоровья всё – ничто!</a:t>
            </a:r>
          </a:p>
          <a:p>
            <a:pPr algn="r"/>
            <a:r>
              <a:rPr lang="ru-RU" sz="2800" b="1" dirty="0" smtClean="0">
                <a:solidFill>
                  <a:schemeClr val="tx2"/>
                </a:solidFill>
              </a:rPr>
              <a:t>Сократ ок.496 г.до н.э.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2800" dirty="0" smtClean="0"/>
              <a:t>Шум. Влияние школьного шума на внимание и память школьников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84784"/>
            <a:ext cx="779155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изучить влияние шума на внимание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память учеников младшего школьного возраста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232720"/>
            <a:ext cx="79928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Проанализировать научную литературу по проблеме исследования.                                                                                  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 Выяснить, что такое шум.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3.Узнать, как устроен орган слуха человека.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Выяснить влияние шума на память и внимание школьников.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анкетирование учащихся и педагогов школы.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Предложить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рекомендации для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учащихся.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92896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Задачи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32656"/>
            <a:ext cx="60548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Гипотеза: шум негативно влияет </a:t>
            </a:r>
          </a:p>
          <a:p>
            <a:r>
              <a:rPr lang="ru-RU" sz="2800" b="1" dirty="0" smtClean="0"/>
              <a:t>на учёбу школьника.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шум?</a:t>
            </a:r>
            <a:endParaRPr lang="ru-RU" dirty="0"/>
          </a:p>
        </p:txBody>
      </p:sp>
      <p:pic>
        <p:nvPicPr>
          <p:cNvPr id="3" name="Рисунок 2" descr="i.jpg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149080"/>
            <a:ext cx="3571642" cy="2370559"/>
          </a:xfrm>
          <a:prstGeom prst="rect">
            <a:avLst/>
          </a:prstGeom>
        </p:spPr>
      </p:pic>
      <p:pic>
        <p:nvPicPr>
          <p:cNvPr id="4" name="Рисунок 3" descr="i.jp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3761287" cy="2370559"/>
          </a:xfrm>
          <a:prstGeom prst="rect">
            <a:avLst/>
          </a:prstGeom>
        </p:spPr>
      </p:pic>
      <p:pic>
        <p:nvPicPr>
          <p:cNvPr id="5" name="Рисунок 4" descr="i.jpg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556792"/>
            <a:ext cx="3615762" cy="2327744"/>
          </a:xfrm>
          <a:prstGeom prst="rect">
            <a:avLst/>
          </a:prstGeom>
        </p:spPr>
      </p:pic>
      <p:pic>
        <p:nvPicPr>
          <p:cNvPr id="18434" name="Picture 2" descr="Как влияет школьный шум на организм подростка?"/>
          <p:cNvPicPr>
            <a:picLocks noChangeAspect="1" noChangeArrowheads="1"/>
          </p:cNvPicPr>
          <p:nvPr/>
        </p:nvPicPr>
        <p:blipFill>
          <a:blip r:embed="rId5" cstate="print"/>
          <a:srcRect t="5218" b="9632"/>
          <a:stretch>
            <a:fillRect/>
          </a:stretch>
        </p:blipFill>
        <p:spPr bwMode="auto">
          <a:xfrm>
            <a:off x="4788024" y="4149080"/>
            <a:ext cx="374441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akzdorovo.ru/images/46/081/fd0a1e1df99d45203485877a44c/img.jpg"/>
          <p:cNvPicPr/>
          <p:nvPr/>
        </p:nvPicPr>
        <p:blipFill>
          <a:blip r:embed="rId2" cstate="print"/>
          <a:srcRect r="-1064" b="5556"/>
          <a:stretch>
            <a:fillRect/>
          </a:stretch>
        </p:blipFill>
        <p:spPr bwMode="auto">
          <a:xfrm>
            <a:off x="323528" y="764704"/>
            <a:ext cx="684076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32656"/>
            <a:ext cx="6529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Схема устройства органа слуха человека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.jpg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836712"/>
            <a:ext cx="2700300" cy="180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2564904"/>
            <a:ext cx="52615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</a:t>
            </a:r>
            <a:r>
              <a:rPr lang="ru-RU" sz="3600" dirty="0" smtClean="0">
                <a:solidFill>
                  <a:srgbClr val="FF0000"/>
                </a:solidFill>
              </a:rPr>
              <a:t>лишком громкий шум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вызывает гибель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чувствительных клеток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качать колокольчики музыкальный инструмент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/>
          <a:srcRect l="13854" t="16257" r="7928" b="24384"/>
          <a:stretch>
            <a:fillRect/>
          </a:stretch>
        </p:blipFill>
        <p:spPr bwMode="auto">
          <a:xfrm>
            <a:off x="4499992" y="1844824"/>
            <a:ext cx="3896940" cy="2218019"/>
          </a:xfrm>
          <a:prstGeom prst="rect">
            <a:avLst/>
          </a:prstGeom>
          <a:noFill/>
        </p:spPr>
      </p:pic>
      <p:pic>
        <p:nvPicPr>
          <p:cNvPr id="3" name="Picture 2" descr="Скачать колокольчики музыкальный инструмент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/>
          <a:srcRect l="13854" t="16257" r="7928" b="24384"/>
          <a:stretch>
            <a:fillRect/>
          </a:stretch>
        </p:blipFill>
        <p:spPr bwMode="auto">
          <a:xfrm>
            <a:off x="539552" y="1916832"/>
            <a:ext cx="3896940" cy="22180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Белл в переводе с английского     означает «колокольчик», а «деци» значит десять.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1506" name="Picture 2" descr="ФИЗИКА, ХИМИЯ, ТЕХНИКА - ЭНЦИКЛОПЕДИЯ ОБО ВСЕМ НА СВЕТЕ - Каталог статей - Тинейдже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908720"/>
            <a:ext cx="6019800" cy="490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Шелест падающих листьев – 10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шёпот – 20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тиканье часов – 30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обычная беседа – 60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движущийся автомобиль – до 90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err="1" smtClean="0">
                <a:solidFill>
                  <a:srgbClr val="006600"/>
                </a:solidFill>
              </a:rPr>
              <a:t>радиоречь</a:t>
            </a:r>
            <a:r>
              <a:rPr lang="ru-RU" sz="2400" dirty="0" smtClean="0">
                <a:solidFill>
                  <a:srgbClr val="006600"/>
                </a:solidFill>
              </a:rPr>
              <a:t> – 70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хлопанье дверью – 78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плач грудного ребенка – 80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уличный шум – 80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дорожное движение - - 110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err="1" smtClean="0">
                <a:solidFill>
                  <a:srgbClr val="006600"/>
                </a:solidFill>
              </a:rPr>
              <a:t>рокмузыка</a:t>
            </a:r>
            <a:r>
              <a:rPr lang="ru-RU" sz="2400" dirty="0" smtClean="0">
                <a:solidFill>
                  <a:srgbClr val="006600"/>
                </a:solidFill>
              </a:rPr>
              <a:t> – 120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двигатель реактивного самолета – 140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>Шум на уроке в пределах от 50 до 80 дБ</a:t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>
                <a:solidFill>
                  <a:srgbClr val="006600"/>
                </a:solidFill>
              </a:rPr>
              <a:t/>
            </a:r>
            <a:br>
              <a:rPr lang="ru-RU" sz="2400" dirty="0" smtClean="0">
                <a:solidFill>
                  <a:srgbClr val="0066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dirty="0" smtClean="0"/>
              <a:t>Замеры «школьного шума»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410231"/>
              </p:ext>
            </p:extLst>
          </p:nvPr>
        </p:nvGraphicFramePr>
        <p:xfrm>
          <a:off x="827583" y="1107770"/>
          <a:ext cx="6192689" cy="4910517"/>
        </p:xfrm>
        <a:graphic>
          <a:graphicData uri="http://schemas.openxmlformats.org/drawingml/2006/table">
            <a:tbl>
              <a:tblPr firstRow="1" firstCol="1" bandRow="1"/>
              <a:tblGrid>
                <a:gridCol w="997640">
                  <a:extLst>
                    <a:ext uri="{9D8B030D-6E8A-4147-A177-3AD203B41FA5}">
                      <a16:colId xmlns:a16="http://schemas.microsoft.com/office/drawing/2014/main" val="2474213989"/>
                    </a:ext>
                  </a:extLst>
                </a:gridCol>
                <a:gridCol w="3809968">
                  <a:extLst>
                    <a:ext uri="{9D8B030D-6E8A-4147-A177-3AD203B41FA5}">
                      <a16:colId xmlns:a16="http://schemas.microsoft.com/office/drawing/2014/main" val="3373177345"/>
                    </a:ext>
                  </a:extLst>
                </a:gridCol>
                <a:gridCol w="1385081">
                  <a:extLst>
                    <a:ext uri="{9D8B030D-6E8A-4147-A177-3AD203B41FA5}">
                      <a16:colId xmlns:a16="http://schemas.microsoft.com/office/drawing/2014/main" val="2756480910"/>
                    </a:ext>
                  </a:extLst>
                </a:gridCol>
              </a:tblGrid>
              <a:tr h="796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п\п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Источники шума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дБ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211724"/>
                  </a:ext>
                </a:extLst>
              </a:tr>
              <a:tr h="12139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Шум на перемене в начальной школе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80 - 100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300836"/>
                  </a:ext>
                </a:extLst>
              </a:tr>
              <a:tr h="8150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Шум на перемене в основной школе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80 - 97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181605"/>
                  </a:ext>
                </a:extLst>
              </a:tr>
              <a:tr h="4040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Шум на уроке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45-60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956643"/>
                  </a:ext>
                </a:extLst>
              </a:tr>
              <a:tr h="796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Шум в школьной столовой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75 - 83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82355"/>
                  </a:ext>
                </a:extLst>
              </a:tr>
              <a:tr h="8150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Шум на уроке в спортивном зале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50 - 58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14301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Анкетирование педагогов 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1" y="548680"/>
            <a:ext cx="8532440" cy="612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Влияет ли шум в школе на Ваше самочувствие в течение дня? Если да, то как?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-8 человек	 Нет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человек.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появляется усталость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человек;	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болит голова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человека;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В)появляется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раздрожительность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человек.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Испытываете ли Вы во время перемен дискомфорт из-за шума детей?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человек.	Нет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человека.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Какова, на Ваш взгляд, оптимальная наполняемость класса, при которой на уроках не будет шумно?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25 человек;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20 человек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педагогов;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15 человек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педагога;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не влияет на шум в классе- 1 педагог.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Влияет ли шум на работоспособность ученика и учителя?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 человек. Нет- 0.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Ваш совет ученикам, как повысить работоспособность: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Соблюдать режим дня; кушать витамины; заниматься физкультурой; быть внимательными к окружающим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шуметь и не перебивать собеседника; знать приёмы релаксации; уметь регулировать своё самочувствие.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</TotalTime>
  <Words>394</Words>
  <Application>Microsoft Office PowerPoint</Application>
  <PresentationFormat>Экран (4:3)</PresentationFormat>
  <Paragraphs>106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Когда – то человечество будет вынуждено бороться с шумом настолько же решительно, как оно борется с холерой или чумой  Роберт  Кох</vt:lpstr>
      <vt:lpstr> Шум. Влияние школьного шума на внимание и память школьников</vt:lpstr>
      <vt:lpstr>Что такое шум?</vt:lpstr>
      <vt:lpstr>Презентация PowerPoint</vt:lpstr>
      <vt:lpstr>Презентация PowerPoint</vt:lpstr>
      <vt:lpstr>Шелест падающих листьев – 10 дБ шёпот – 20 дБ тиканье часов – 30 дБ обычная беседа – 60 дБ движущийся автомобиль – до 90 дБ радиоречь – 70 дБ хлопанье дверью – 78 дБ плач грудного ребенка – 80 дБ уличный шум – 80 дБ дорожное движение - - 110 дБ рокмузыка – 120 дБ двигатель реактивного самолета – 140 дБ  Шум на уроке в пределах от 50 до 80 дБ   </vt:lpstr>
      <vt:lpstr>Замеры «школьного шума»</vt:lpstr>
      <vt:lpstr>Анкетирование педагогов </vt:lpstr>
      <vt:lpstr>Анкетирование учеников</vt:lpstr>
      <vt:lpstr>Эксперимент «Стихотворения»</vt:lpstr>
      <vt:lpstr> Гипотеза: шум негативно влияет на учебу  школьника полностью подтверждена </vt:lpstr>
      <vt:lpstr>Наше здоровье – в наших руках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NewUser</cp:lastModifiedBy>
  <cp:revision>31</cp:revision>
  <dcterms:modified xsi:type="dcterms:W3CDTF">2019-05-17T08:02:01Z</dcterms:modified>
</cp:coreProperties>
</file>