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2" r:id="rId1"/>
  </p:sldMasterIdLst>
  <p:sldIdLst>
    <p:sldId id="256" r:id="rId2"/>
    <p:sldId id="257" r:id="rId3"/>
    <p:sldId id="258" r:id="rId4"/>
    <p:sldId id="260" r:id="rId5"/>
    <p:sldId id="261" r:id="rId6"/>
    <p:sldId id="262" r:id="rId7"/>
    <p:sldId id="263" r:id="rId8"/>
    <p:sldId id="264"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0" d="100"/>
          <a:sy n="50" d="100"/>
        </p:scale>
        <p:origin x="-96" y="-13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ink/ink1.xml><?xml version="1.0" encoding="utf-8"?>
<inkml:ink xmlns:inkml="http://www.w3.org/2003/InkML">
  <inkml:definitions>
    <inkml:context xml:id="ctx0">
      <inkml:inkSource xml:id="inkSrc0">
        <inkml:traceFormat>
          <inkml:channel name="X" type="integer" max="1920" units="cm"/>
          <inkml:channel name="Y" type="integer" max="1080" units="cm"/>
          <inkml:channel name="T" type="integer" max="2.14748E9" units="dev"/>
        </inkml:traceFormat>
        <inkml:channelProperties>
          <inkml:channelProperty channel="X" name="resolution" value="36.43264" units="1/cm"/>
          <inkml:channelProperty channel="Y" name="resolution" value="36.48649" units="1/cm"/>
          <inkml:channelProperty channel="T" name="resolution" value="1" units="1/dev"/>
        </inkml:channelProperties>
      </inkml:inkSource>
      <inkml:timestamp xml:id="ts0" timeString="2019-05-16T12:24:10.090"/>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2C9E59A8-1B33-4482-8CA5-2F3C47D8615A}" emma:medium="tactile" emma:mode="ink">
          <msink:context xmlns:msink="http://schemas.microsoft.com/ink/2010/main" type="writingRegion" rotatedBoundingBox="12724,14873 12739,14873 12739,14888 12724,14888"/>
        </emma:interpretation>
      </emma:emma>
    </inkml:annotationXML>
    <inkml:traceGroup>
      <inkml:annotationXML>
        <emma:emma xmlns:emma="http://www.w3.org/2003/04/emma" version="1.0">
          <emma:interpretation id="{A053358B-4560-4DFB-BEFE-1CBC125C7156}" emma:medium="tactile" emma:mode="ink">
            <msink:context xmlns:msink="http://schemas.microsoft.com/ink/2010/main" type="paragraph" rotatedBoundingBox="12724,14873 12739,14873 12739,14888 12724,14888" alignmentLevel="1"/>
          </emma:interpretation>
        </emma:emma>
      </inkml:annotationXML>
      <inkml:traceGroup>
        <inkml:annotationXML>
          <emma:emma xmlns:emma="http://www.w3.org/2003/04/emma" version="1.0">
            <emma:interpretation id="{30BE0EA3-FF20-4092-A88A-9B58D13BECC5}" emma:medium="tactile" emma:mode="ink">
              <msink:context xmlns:msink="http://schemas.microsoft.com/ink/2010/main" type="line" rotatedBoundingBox="12724,14873 12739,14873 12739,14888 12724,14888"/>
            </emma:interpretation>
          </emma:emma>
        </inkml:annotationXML>
        <inkml:traceGroup>
          <inkml:annotationXML>
            <emma:emma xmlns:emma="http://www.w3.org/2003/04/emma" version="1.0">
              <emma:interpretation id="{8E541A97-7ECE-46B7-A9DE-3FBC4392515A}" emma:medium="tactile" emma:mode="ink">
                <msink:context xmlns:msink="http://schemas.microsoft.com/ink/2010/main" type="inkWord" rotatedBoundingBox="12724,14873 12739,14873 12739,14888 12724,14888"/>
              </emma:interpretation>
              <emma:one-of disjunction-type="recognition" id="oneOf0">
                <emma:interpretation id="interp0" emma:lang="" emma:confidence="0">
                  <emma:literal>.</emma:literal>
                </emma:interpretation>
                <emma:interpretation id="interp1" emma:lang="" emma:confidence="0">
                  <emma:literal>:</emma:literal>
                </emma:interpretation>
                <emma:interpretation id="interp2" emma:lang="" emma:confidence="0">
                  <emma:literal>'</emma:literal>
                </emma:interpretation>
                <emma:interpretation id="interp3" emma:lang="" emma:confidence="0">
                  <emma:literal>,</emma:literal>
                </emma:interpretation>
                <emma:interpretation id="interp4" emma:lang="" emma:confidence="0">
                  <emma:literal>1</emma:literal>
                </emma:interpretation>
              </emma:one-of>
            </emma:emma>
          </inkml:annotationXML>
          <inkml:trace contextRef="#ctx0" brushRef="#br0">0 0 0</inkml:trace>
        </inkml:traceGroup>
      </inkml:traceGroup>
    </inkml:traceGroup>
  </inkml:traceGroup>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BC88AAD4-8BF2-4F55-A851-A058091B97BF}" type="datetimeFigureOut">
              <a:rPr lang="ru-RU" smtClean="0"/>
              <a:t>10.12.2019</a:t>
            </a:fld>
            <a:endParaRPr lang="ru-RU"/>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76F67E39-0553-4F42-A282-2B2AD4A2C02B}" type="slidenum">
              <a:rPr lang="ru-RU" smtClean="0"/>
              <a:t>‹#›</a:t>
            </a:fld>
            <a:endParaRPr lang="ru-RU"/>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9564628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C88AAD4-8BF2-4F55-A851-A058091B97BF}" type="datetimeFigureOut">
              <a:rPr lang="ru-RU" smtClean="0"/>
              <a:t>10.12.2019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6F67E39-0553-4F42-A282-2B2AD4A2C02B}" type="slidenum">
              <a:rPr lang="ru-RU" smtClean="0"/>
              <a:t>‹#›</a:t>
            </a:fld>
            <a:endParaRPr lang="ru-RU"/>
          </a:p>
        </p:txBody>
      </p:sp>
    </p:spTree>
    <p:extLst>
      <p:ext uri="{BB962C8B-B14F-4D97-AF65-F5344CB8AC3E}">
        <p14:creationId xmlns:p14="http://schemas.microsoft.com/office/powerpoint/2010/main" val="3951869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C88AAD4-8BF2-4F55-A851-A058091B97BF}" type="datetimeFigureOut">
              <a:rPr lang="ru-RU" smtClean="0"/>
              <a:t>10.12.2019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6F67E39-0553-4F42-A282-2B2AD4A2C02B}" type="slidenum">
              <a:rPr lang="ru-RU" smtClean="0"/>
              <a:t>‹#›</a:t>
            </a:fld>
            <a:endParaRPr lang="ru-RU"/>
          </a:p>
        </p:txBody>
      </p:sp>
    </p:spTree>
    <p:extLst>
      <p:ext uri="{BB962C8B-B14F-4D97-AF65-F5344CB8AC3E}">
        <p14:creationId xmlns:p14="http://schemas.microsoft.com/office/powerpoint/2010/main" val="3651473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C88AAD4-8BF2-4F55-A851-A058091B97BF}" type="datetimeFigureOut">
              <a:rPr lang="ru-RU" smtClean="0"/>
              <a:t>10.12.2019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6F67E39-0553-4F42-A282-2B2AD4A2C02B}" type="slidenum">
              <a:rPr lang="ru-RU" smtClean="0"/>
              <a:t>‹#›</a:t>
            </a:fld>
            <a:endParaRPr lang="ru-RU"/>
          </a:p>
        </p:txBody>
      </p:sp>
    </p:spTree>
    <p:extLst>
      <p:ext uri="{BB962C8B-B14F-4D97-AF65-F5344CB8AC3E}">
        <p14:creationId xmlns:p14="http://schemas.microsoft.com/office/powerpoint/2010/main" val="534467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ru-RU" smtClean="0"/>
              <a:t>Образец заголовка</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C88AAD4-8BF2-4F55-A851-A058091B97BF}" type="datetimeFigureOut">
              <a:rPr lang="ru-RU" smtClean="0"/>
              <a:t>10.12.2019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6F67E39-0553-4F42-A282-2B2AD4A2C02B}" type="slidenum">
              <a:rPr lang="ru-RU" smtClean="0"/>
              <a:t>‹#›</a:t>
            </a:fld>
            <a:endParaRPr lang="ru-RU"/>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07742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C88AAD4-8BF2-4F55-A851-A058091B97BF}" type="datetimeFigureOut">
              <a:rPr lang="ru-RU" smtClean="0"/>
              <a:t>10.12.2019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6F67E39-0553-4F42-A282-2B2AD4A2C02B}" type="slidenum">
              <a:rPr lang="ru-RU" smtClean="0"/>
              <a:t>‹#›</a:t>
            </a:fld>
            <a:endParaRPr lang="ru-RU"/>
          </a:p>
        </p:txBody>
      </p:sp>
    </p:spTree>
    <p:extLst>
      <p:ext uri="{BB962C8B-B14F-4D97-AF65-F5344CB8AC3E}">
        <p14:creationId xmlns:p14="http://schemas.microsoft.com/office/powerpoint/2010/main" val="2107076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ru-RU" smtClean="0"/>
              <a:t>Образец текста</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C88AAD4-8BF2-4F55-A851-A058091B97BF}" type="datetimeFigureOut">
              <a:rPr lang="ru-RU" smtClean="0"/>
              <a:t>10.12.2019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6F67E39-0553-4F42-A282-2B2AD4A2C02B}" type="slidenum">
              <a:rPr lang="ru-RU" smtClean="0"/>
              <a:t>‹#›</a:t>
            </a:fld>
            <a:endParaRPr lang="ru-RU"/>
          </a:p>
        </p:txBody>
      </p:sp>
    </p:spTree>
    <p:extLst>
      <p:ext uri="{BB962C8B-B14F-4D97-AF65-F5344CB8AC3E}">
        <p14:creationId xmlns:p14="http://schemas.microsoft.com/office/powerpoint/2010/main" val="880521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C88AAD4-8BF2-4F55-A851-A058091B97BF}" type="datetimeFigureOut">
              <a:rPr lang="ru-RU" smtClean="0"/>
              <a:t>10.12.2019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6F67E39-0553-4F42-A282-2B2AD4A2C02B}" type="slidenum">
              <a:rPr lang="ru-RU" smtClean="0"/>
              <a:t>‹#›</a:t>
            </a:fld>
            <a:endParaRPr lang="ru-RU"/>
          </a:p>
        </p:txBody>
      </p:sp>
    </p:spTree>
    <p:extLst>
      <p:ext uri="{BB962C8B-B14F-4D97-AF65-F5344CB8AC3E}">
        <p14:creationId xmlns:p14="http://schemas.microsoft.com/office/powerpoint/2010/main" val="38338212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88AAD4-8BF2-4F55-A851-A058091B97BF}" type="datetimeFigureOut">
              <a:rPr lang="ru-RU" smtClean="0"/>
              <a:t>10.12.2019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6F67E39-0553-4F42-A282-2B2AD4A2C02B}" type="slidenum">
              <a:rPr lang="ru-RU" smtClean="0"/>
              <a:t>‹#›</a:t>
            </a:fld>
            <a:endParaRPr lang="ru-RU"/>
          </a:p>
        </p:txBody>
      </p:sp>
    </p:spTree>
    <p:extLst>
      <p:ext uri="{BB962C8B-B14F-4D97-AF65-F5344CB8AC3E}">
        <p14:creationId xmlns:p14="http://schemas.microsoft.com/office/powerpoint/2010/main" val="4095501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ru-RU" smtClean="0"/>
              <a:t>Образец заголовка</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C88AAD4-8BF2-4F55-A851-A058091B97BF}" type="datetimeFigureOut">
              <a:rPr lang="ru-RU" smtClean="0"/>
              <a:t>10.12.2019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6F67E39-0553-4F42-A282-2B2AD4A2C02B}" type="slidenum">
              <a:rPr lang="ru-RU" smtClean="0"/>
              <a:t>‹#›</a:t>
            </a:fld>
            <a:endParaRPr lang="ru-RU"/>
          </a:p>
        </p:txBody>
      </p:sp>
    </p:spTree>
    <p:extLst>
      <p:ext uri="{BB962C8B-B14F-4D97-AF65-F5344CB8AC3E}">
        <p14:creationId xmlns:p14="http://schemas.microsoft.com/office/powerpoint/2010/main" val="3760487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0" y="0"/>
            <a:ext cx="11292840" cy="5128923"/>
          </a:xfrm>
          <a:blipFill>
            <a:blip r:embed="rId2"/>
            <a:stretch>
              <a:fillRect/>
            </a:stretch>
          </a:blip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C88AAD4-8BF2-4F55-A851-A058091B97BF}" type="datetimeFigureOut">
              <a:rPr lang="ru-RU" smtClean="0"/>
              <a:t>10.12.2019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6F67E39-0553-4F42-A282-2B2AD4A2C02B}" type="slidenum">
              <a:rPr lang="ru-RU" smtClean="0"/>
              <a:t>‹#›</a:t>
            </a:fld>
            <a:endParaRPr lang="ru-RU"/>
          </a:p>
        </p:txBody>
      </p:sp>
    </p:spTree>
    <p:extLst>
      <p:ext uri="{BB962C8B-B14F-4D97-AF65-F5344CB8AC3E}">
        <p14:creationId xmlns:p14="http://schemas.microsoft.com/office/powerpoint/2010/main" val="1366633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BC88AAD4-8BF2-4F55-A851-A058091B97BF}" type="datetimeFigureOut">
              <a:rPr lang="ru-RU" smtClean="0"/>
              <a:t>10.12.2019</a:t>
            </a:fld>
            <a:endParaRPr lang="ru-RU"/>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ru-RU"/>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76F67E39-0553-4F42-A282-2B2AD4A2C02B}" type="slidenum">
              <a:rPr lang="ru-RU" smtClean="0"/>
              <a:t>‹#›</a:t>
            </a:fld>
            <a:endParaRPr lang="ru-RU"/>
          </a:p>
        </p:txBody>
      </p:sp>
    </p:spTree>
    <p:extLst>
      <p:ext uri="{BB962C8B-B14F-4D97-AF65-F5344CB8AC3E}">
        <p14:creationId xmlns:p14="http://schemas.microsoft.com/office/powerpoint/2010/main" val="759144816"/>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customXml" Target="../ink/ink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95754" y="659422"/>
            <a:ext cx="9187961" cy="2611315"/>
          </a:xfrm>
        </p:spPr>
        <p:txBody>
          <a:bodyPr>
            <a:noAutofit/>
          </a:bodyPr>
          <a:lstStyle/>
          <a:p>
            <a:pPr algn="ctr"/>
            <a:r>
              <a:rPr lang="ru-RU" sz="1400" dirty="0" smtClean="0">
                <a:latin typeface="Times New Roman" panose="02020603050405020304" pitchFamily="18" charset="0"/>
                <a:cs typeface="Times New Roman" panose="02020603050405020304" pitchFamily="18" charset="0"/>
              </a:rPr>
              <a:t>Государственное бюджетное профессиональное образовательное учреждение </a:t>
            </a:r>
            <a:br>
              <a:rPr lang="ru-RU" sz="1400" dirty="0" smtClean="0">
                <a:latin typeface="Times New Roman" panose="02020603050405020304" pitchFamily="18" charset="0"/>
                <a:cs typeface="Times New Roman" panose="02020603050405020304" pitchFamily="18" charset="0"/>
              </a:rPr>
            </a:br>
            <a:r>
              <a:rPr lang="ru-RU" sz="1400" dirty="0" smtClean="0">
                <a:latin typeface="Times New Roman" panose="02020603050405020304" pitchFamily="18" charset="0"/>
                <a:cs typeface="Times New Roman" panose="02020603050405020304" pitchFamily="18" charset="0"/>
              </a:rPr>
              <a:t>Воронежской области</a:t>
            </a:r>
            <a:br>
              <a:rPr lang="ru-RU" sz="1400" dirty="0" smtClean="0">
                <a:latin typeface="Times New Roman" panose="02020603050405020304" pitchFamily="18" charset="0"/>
                <a:cs typeface="Times New Roman" panose="02020603050405020304" pitchFamily="18" charset="0"/>
              </a:rPr>
            </a:br>
            <a:r>
              <a:rPr lang="ru-RU" sz="1400" dirty="0" err="1" smtClean="0">
                <a:latin typeface="Times New Roman" panose="02020603050405020304" pitchFamily="18" charset="0"/>
                <a:cs typeface="Times New Roman" panose="02020603050405020304" pitchFamily="18" charset="0"/>
              </a:rPr>
              <a:t>Лискинский</a:t>
            </a:r>
            <a:r>
              <a:rPr lang="ru-RU" sz="1400" dirty="0" smtClean="0">
                <a:latin typeface="Times New Roman" panose="02020603050405020304" pitchFamily="18" charset="0"/>
                <a:cs typeface="Times New Roman" panose="02020603050405020304" pitchFamily="18" charset="0"/>
              </a:rPr>
              <a:t> аграрно-технологический техникум</a:t>
            </a:r>
            <a:br>
              <a:rPr lang="ru-RU" sz="1400" dirty="0" smtClean="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r>
            <a:br>
              <a:rPr lang="ru-RU" sz="1400" dirty="0">
                <a:latin typeface="Times New Roman" panose="02020603050405020304" pitchFamily="18" charset="0"/>
                <a:cs typeface="Times New Roman" panose="02020603050405020304" pitchFamily="18" charset="0"/>
              </a:rPr>
            </a:br>
            <a:r>
              <a:rPr lang="ru-RU" sz="1400" dirty="0" smtClean="0">
                <a:latin typeface="Times New Roman" panose="02020603050405020304" pitchFamily="18" charset="0"/>
                <a:cs typeface="Times New Roman" panose="02020603050405020304" pitchFamily="18" charset="0"/>
              </a:rPr>
              <a:t/>
            </a:r>
            <a:br>
              <a:rPr lang="ru-RU" sz="1400" dirty="0" smtClean="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r>
            <a:br>
              <a:rPr lang="ru-RU" sz="1400" dirty="0">
                <a:latin typeface="Times New Roman" panose="02020603050405020304" pitchFamily="18" charset="0"/>
                <a:cs typeface="Times New Roman" panose="02020603050405020304" pitchFamily="18" charset="0"/>
              </a:rPr>
            </a:br>
            <a:r>
              <a:rPr lang="ru-RU" sz="1400" dirty="0" smtClean="0">
                <a:latin typeface="Times New Roman" panose="02020603050405020304" pitchFamily="18" charset="0"/>
                <a:cs typeface="Times New Roman" panose="02020603050405020304" pitchFamily="18" charset="0"/>
              </a:rPr>
              <a:t/>
            </a:r>
            <a:br>
              <a:rPr lang="ru-RU" sz="1400" dirty="0" smtClean="0">
                <a:latin typeface="Times New Roman" panose="02020603050405020304" pitchFamily="18" charset="0"/>
                <a:cs typeface="Times New Roman" panose="02020603050405020304" pitchFamily="18" charset="0"/>
              </a:rPr>
            </a:br>
            <a:r>
              <a:rPr lang="ru-RU" sz="1400" dirty="0" smtClean="0">
                <a:latin typeface="Times New Roman" panose="02020603050405020304" pitchFamily="18" charset="0"/>
                <a:cs typeface="Times New Roman" panose="02020603050405020304" pitchFamily="18" charset="0"/>
              </a:rPr>
              <a:t>Тема: Значение влажности воздуха при хранении кормов</a:t>
            </a:r>
            <a:r>
              <a:rPr lang="ru-RU" sz="1400" dirty="0">
                <a:latin typeface="Times New Roman" panose="02020603050405020304" pitchFamily="18" charset="0"/>
                <a:cs typeface="Times New Roman" panose="02020603050405020304" pitchFamily="18" charset="0"/>
              </a:rPr>
              <a:t/>
            </a:r>
            <a:br>
              <a:rPr lang="ru-RU" sz="1400" dirty="0">
                <a:latin typeface="Times New Roman" panose="02020603050405020304" pitchFamily="18" charset="0"/>
                <a:cs typeface="Times New Roman" panose="02020603050405020304" pitchFamily="18" charset="0"/>
              </a:rPr>
            </a:br>
            <a:endParaRPr lang="ru-RU" sz="14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8009792" y="5090746"/>
            <a:ext cx="4659923" cy="2720341"/>
          </a:xfrm>
        </p:spPr>
        <p:txBody>
          <a:bodyPr>
            <a:normAutofit/>
          </a:bodyPr>
          <a:lstStyle/>
          <a:p>
            <a:r>
              <a:rPr lang="ru-RU" sz="1400" dirty="0" smtClean="0">
                <a:latin typeface="Times New Roman" panose="02020603050405020304" pitchFamily="18" charset="0"/>
                <a:cs typeface="Times New Roman" panose="02020603050405020304" pitchFamily="18" charset="0"/>
              </a:rPr>
              <a:t>Выполнил: Голубева Виктория Александровна</a:t>
            </a:r>
          </a:p>
          <a:p>
            <a:r>
              <a:rPr lang="ru-RU" sz="1400" dirty="0" smtClean="0">
                <a:latin typeface="Times New Roman" panose="02020603050405020304" pitchFamily="18" charset="0"/>
                <a:cs typeface="Times New Roman" panose="02020603050405020304" pitchFamily="18" charset="0"/>
              </a:rPr>
              <a:t>Научный руководитель: Ремизова О.И</a:t>
            </a:r>
            <a:endParaRPr lang="ru-RU" sz="1400" dirty="0">
              <a:latin typeface="Times New Roman" panose="02020603050405020304" pitchFamily="18" charset="0"/>
              <a:cs typeface="Times New Roman" panose="02020603050405020304" pitchFamily="18" charset="0"/>
            </a:endParaRPr>
          </a:p>
        </p:txBody>
      </p:sp>
      <mc:AlternateContent xmlns:mc="http://schemas.openxmlformats.org/markup-compatibility/2006" xmlns:p14="http://schemas.microsoft.com/office/powerpoint/2010/main">
        <mc:Choice Requires="p14">
          <p:contentPart p14:bwMode="auto" r:id="rId2">
            <p14:nvContentPartPr>
              <p14:cNvPr id="5" name="Рукописный ввод 4"/>
              <p14:cNvContentPartPr/>
              <p14:nvPr/>
            </p14:nvContentPartPr>
            <p14:xfrm>
              <a:off x="4501564" y="5345668"/>
              <a:ext cx="360" cy="360"/>
            </p14:xfrm>
          </p:contentPart>
        </mc:Choice>
        <mc:Fallback xmlns="">
          <p:pic>
            <p:nvPicPr>
              <p:cNvPr id="5" name="Рукописный ввод 4"/>
              <p:cNvPicPr/>
              <p:nvPr/>
            </p:nvPicPr>
            <p:blipFill>
              <a:blip r:embed="rId3"/>
              <a:stretch>
                <a:fillRect/>
              </a:stretch>
            </p:blipFill>
            <p:spPr>
              <a:xfrm>
                <a:off x="4489684" y="5333788"/>
                <a:ext cx="24120" cy="24120"/>
              </a:xfrm>
              <a:prstGeom prst="rect">
                <a:avLst/>
              </a:prstGeom>
            </p:spPr>
          </p:pic>
        </mc:Fallback>
      </mc:AlternateContent>
      <p:sp>
        <p:nvSpPr>
          <p:cNvPr id="8" name="TextBox 7"/>
          <p:cNvSpPr txBox="1"/>
          <p:nvPr/>
        </p:nvSpPr>
        <p:spPr>
          <a:xfrm>
            <a:off x="4791808" y="6143139"/>
            <a:ext cx="2567354" cy="307777"/>
          </a:xfrm>
          <a:prstGeom prst="rect">
            <a:avLst/>
          </a:prstGeom>
          <a:noFill/>
        </p:spPr>
        <p:txBody>
          <a:bodyPr wrap="square" rtlCol="0">
            <a:spAutoFit/>
          </a:bodyPr>
          <a:lstStyle/>
          <a:p>
            <a:r>
              <a:rPr lang="ru-RU" sz="1400" dirty="0" smtClean="0">
                <a:latin typeface="Times New Roman" panose="02020603050405020304" pitchFamily="18" charset="0"/>
                <a:cs typeface="Times New Roman" panose="02020603050405020304" pitchFamily="18" charset="0"/>
              </a:rPr>
              <a:t>Лиски 2019 год.</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294763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82915" y="-325315"/>
            <a:ext cx="6822127" cy="1260817"/>
          </a:xfrm>
        </p:spPr>
        <p:txBody>
          <a:bodyPr>
            <a:normAutofit/>
          </a:bodyPr>
          <a:lstStyle/>
          <a:p>
            <a:r>
              <a:rPr lang="ru-RU" sz="1800" dirty="0">
                <a:solidFill>
                  <a:srgbClr val="000000"/>
                </a:solidFill>
                <a:latin typeface="Times New Roman" panose="02020603050405020304" pitchFamily="18" charset="0"/>
                <a:cs typeface="Times New Roman" panose="02020603050405020304" pitchFamily="18" charset="0"/>
              </a:rPr>
              <a:t>Водяные пары.</a:t>
            </a:r>
            <a:r>
              <a:rPr lang="ru-RU" sz="1400" dirty="0">
                <a:solidFill>
                  <a:srgbClr val="000000"/>
                </a:solidFill>
                <a:latin typeface="Times New Roman" panose="02020603050405020304" pitchFamily="18" charset="0"/>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945350" y="1019907"/>
            <a:ext cx="9315274" cy="6031523"/>
          </a:xfrm>
        </p:spPr>
        <p:txBody>
          <a:bodyPr/>
          <a:lstStyle/>
          <a:p>
            <a:r>
              <a:rPr lang="ru-RU" sz="1400" dirty="0">
                <a:latin typeface="Times New Roman" panose="02020603050405020304" pitchFamily="18" charset="0"/>
                <a:cs typeface="Times New Roman" panose="02020603050405020304" pitchFamily="18" charset="0"/>
              </a:rPr>
              <a:t>В сочетании с температурой влажность воздуха оказывает значительное влияние на состояние здоровья животных, и их продуктивность. Водяные пары в воздухе помещений изменяют его теплоемкость и теплопроводность. В животноводческих помещениях водяных паров содержится значительно больше, чем в атмосфере. Источники поступления водяных паров в помещениях: вентиляционный наружный воздух (10-15 %), испарения с пола, стен, потолка, кормушек (10-25 %), выделения с поверхности кожи животного, со слизистых оболочек дыхательных путей и ротовой полости, а также с выдыхаемым воздухом (60-70 %). Например, в помещении на 200 коров выделяется в сутки от 1,5 до 5 т влаги, на 100 свиней - до 2 т водяного пара.</a:t>
            </a:r>
            <a:r>
              <a:rPr lang="ru-RU" dirty="0"/>
              <a:t/>
            </a:r>
            <a:br>
              <a:rPr lang="ru-RU" dirty="0"/>
            </a:b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7292" y="2957147"/>
            <a:ext cx="4478215" cy="2985477"/>
          </a:xfrm>
          <a:prstGeom prst="rect">
            <a:avLst/>
          </a:prstGeom>
        </p:spPr>
      </p:pic>
    </p:spTree>
    <p:extLst>
      <p:ext uri="{BB962C8B-B14F-4D97-AF65-F5344CB8AC3E}">
        <p14:creationId xmlns:p14="http://schemas.microsoft.com/office/powerpoint/2010/main" val="2382697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83976" y="-504678"/>
            <a:ext cx="7085897" cy="1252025"/>
          </a:xfrm>
        </p:spPr>
        <p:txBody>
          <a:bodyPr>
            <a:normAutofit/>
          </a:bodyPr>
          <a:lstStyle/>
          <a:p>
            <a:r>
              <a:rPr lang="ru-RU" sz="1800" dirty="0">
                <a:solidFill>
                  <a:srgbClr val="000000"/>
                </a:solidFill>
                <a:latin typeface="Times New Roman" panose="02020603050405020304" pitchFamily="18" charset="0"/>
                <a:cs typeface="Times New Roman" panose="02020603050405020304" pitchFamily="18" charset="0"/>
              </a:rPr>
              <a:t>Роль влажности воздуха. </a:t>
            </a:r>
            <a:endParaRPr lang="ru-RU" sz="18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940777" y="747346"/>
            <a:ext cx="8793362" cy="4914899"/>
          </a:xfrm>
        </p:spPr>
        <p:txBody>
          <a:bodyPr/>
          <a:lstStyle/>
          <a:p>
            <a:r>
              <a:rPr lang="ru-RU" sz="1400" dirty="0">
                <a:latin typeface="Times New Roman" panose="02020603050405020304" pitchFamily="18" charset="0"/>
                <a:cs typeface="Times New Roman" panose="02020603050405020304" pitchFamily="18" charset="0"/>
              </a:rPr>
              <a:t>Влажность окружающей среды влияет на терморегуляцию животного организма и, в частности, на теплоотдачу. Роль влажности воздуха в теплообмене определяется ее влиянием на степень испарения влаги из организма через кожу и дыхательные пути. Через кожу влага выделяется преимущественно в виде пота и в газообразной форме. Степень испарения влаги из организма зависит главным образом от температуры, влажности, скорости движения и состояния самого животного</a:t>
            </a:r>
            <a:r>
              <a:rPr lang="ru-RU" sz="1400" dirty="0" smtClean="0">
                <a:latin typeface="Times New Roman" panose="02020603050405020304" pitchFamily="18" charset="0"/>
                <a:cs typeface="Times New Roman" panose="02020603050405020304" pitchFamily="18" charset="0"/>
              </a:rPr>
              <a:t>.</a:t>
            </a:r>
          </a:p>
          <a:p>
            <a:pPr lvl="0">
              <a:buClr>
                <a:srgbClr val="6F6F74"/>
              </a:buClr>
            </a:pPr>
            <a:r>
              <a:rPr lang="ru-RU" sz="1400" dirty="0">
                <a:solidFill>
                  <a:srgbClr val="000000"/>
                </a:solidFill>
                <a:latin typeface="Times New Roman" panose="02020603050405020304" pitchFamily="18" charset="0"/>
                <a:cs typeface="Times New Roman" panose="02020603050405020304" pitchFamily="18" charset="0"/>
              </a:rPr>
              <a:t>Высокая влажность воздуха отрицательно действует на кормовые смеси как при низких, так и при высоких температурах окружающей среды. В воздухе с большим содержанием водяных паров практически невозможна теплоотдача путем испарения, поэтому повышенная влажность, высокая температура и малая понижает качество кормовой смеси. </a:t>
            </a:r>
            <a:r>
              <a:rPr lang="ru-RU" dirty="0">
                <a:solidFill>
                  <a:srgbClr val="000000"/>
                </a:solidFill>
              </a:rPr>
              <a:t/>
            </a:r>
            <a:br>
              <a:rPr lang="ru-RU" dirty="0">
                <a:solidFill>
                  <a:srgbClr val="000000"/>
                </a:solidFill>
              </a:rPr>
            </a:br>
            <a:r>
              <a:rPr lang="ru-RU" dirty="0">
                <a:solidFill>
                  <a:srgbClr val="000000"/>
                </a:solidFill>
              </a:rPr>
              <a:t/>
            </a:r>
            <a:br>
              <a:rPr lang="ru-RU" dirty="0">
                <a:solidFill>
                  <a:srgbClr val="000000"/>
                </a:solidFill>
              </a:rPr>
            </a:br>
            <a:endParaRPr lang="ru-RU" dirty="0">
              <a:solidFill>
                <a:srgbClr val="000000"/>
              </a:solidFill>
            </a:endParaRPr>
          </a:p>
          <a:p>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pic>
        <p:nvPicPr>
          <p:cNvPr id="1026" name="Picture 2" descr="https://pp.userapi.com/c844721/v844721003/20b1c8/-Gu7a8e6Xu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0116" y="2741250"/>
            <a:ext cx="5064370" cy="3472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30688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99094" y="-595240"/>
            <a:ext cx="2751992" cy="1331155"/>
          </a:xfrm>
        </p:spPr>
        <p:txBody>
          <a:bodyPr>
            <a:normAutofit/>
          </a:bodyPr>
          <a:lstStyle/>
          <a:p>
            <a:r>
              <a:rPr lang="ru-RU" sz="1800" dirty="0">
                <a:solidFill>
                  <a:srgbClr val="000000"/>
                </a:solidFill>
                <a:latin typeface="Times New Roman" panose="02020603050405020304" pitchFamily="18" charset="0"/>
                <a:cs typeface="Times New Roman" panose="02020603050405020304" pitchFamily="18" charset="0"/>
              </a:rPr>
              <a:t>Хранение </a:t>
            </a:r>
            <a:r>
              <a:rPr lang="ru-RU" sz="1800" dirty="0" err="1" smtClean="0">
                <a:solidFill>
                  <a:srgbClr val="000000"/>
                </a:solidFill>
                <a:latin typeface="Times New Roman" panose="02020603050405020304" pitchFamily="18" charset="0"/>
                <a:cs typeface="Times New Roman" panose="02020603050405020304" pitchFamily="18" charset="0"/>
              </a:rPr>
              <a:t>комбиркормов</a:t>
            </a:r>
            <a:r>
              <a:rPr lang="ru-RU" sz="1800" dirty="0">
                <a:solidFill>
                  <a:srgbClr val="000000"/>
                </a:solidFill>
                <a:latin typeface="Times New Roman" panose="02020603050405020304" pitchFamily="18" charset="0"/>
                <a:cs typeface="Times New Roman" panose="02020603050405020304" pitchFamily="18" charset="0"/>
              </a:rPr>
              <a:t>.</a:t>
            </a:r>
            <a:endParaRPr lang="ru-RU" sz="18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00452" y="665577"/>
            <a:ext cx="8595360" cy="4351337"/>
          </a:xfrm>
        </p:spPr>
        <p:txBody>
          <a:bodyPr>
            <a:normAutofit/>
          </a:bodyPr>
          <a:lstStyle/>
          <a:p>
            <a:r>
              <a:rPr lang="ru-RU" sz="1400" dirty="0">
                <a:latin typeface="Times New Roman" panose="02020603050405020304" pitchFamily="18" charset="0"/>
                <a:cs typeface="Times New Roman" panose="02020603050405020304" pitchFamily="18" charset="0"/>
              </a:rPr>
              <a:t>Хранение комбикормов при пониженной температуре и влажности меньше критической значительно увеличивает срок безопасного их хранения. При низкой температуре не могут активно развиваться ни микроорганизмы, ни насекомые, а также менее интенсивно протекают в комбикормах и различные окислительные процессы, приводящие к потере их свежести.</a:t>
            </a:r>
            <a:br>
              <a:rPr lang="ru-RU" sz="1400" dirty="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r>
            <a:br>
              <a:rPr lang="ru-RU" sz="1400" dirty="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Сложность хранения комбикормов объясняется также большой их сорбционной емкостью. Обладая гигроскопическими свойствами, комбикорма существенно изменяют свою влажность. Особенно быстро это происходит в рассыпных кормах. Сорбция и десорбция водяных паров наиболее интенсивно происходит в течение первых 3 </a:t>
            </a:r>
            <a:r>
              <a:rPr lang="ru-RU" sz="1400" dirty="0" smtClean="0">
                <a:latin typeface="Times New Roman" panose="02020603050405020304" pitchFamily="18" charset="0"/>
                <a:cs typeface="Times New Roman" panose="02020603050405020304" pitchFamily="18" charset="0"/>
              </a:rPr>
              <a:t>суток </a:t>
            </a:r>
            <a:r>
              <a:rPr lang="ru-RU" sz="1400" dirty="0">
                <a:latin typeface="Times New Roman" panose="02020603050405020304" pitchFamily="18" charset="0"/>
                <a:cs typeface="Times New Roman" panose="02020603050405020304" pitchFamily="18" charset="0"/>
              </a:rPr>
              <a:t>и заканчивается через 10...14сут. В комбикормах на складе или в силосе процессы сорбции и десорбции интенсивно происходят в верхнем слое насыпи. Скорость проникновения влаги в насыпь зависит от гранулометрического состава комбикорма и его скважистости.</a:t>
            </a:r>
            <a:br>
              <a:rPr lang="ru-RU" sz="1400" dirty="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Для защиты от сорбционного увлажнения хранят комбикорма в сухих складах. Относительная влажность воздуха в них не должна превышать 70...75 %.</a:t>
            </a:r>
            <a:br>
              <a:rPr lang="ru-RU" sz="1400" dirty="0">
                <a:latin typeface="Times New Roman" panose="02020603050405020304" pitchFamily="18" charset="0"/>
                <a:cs typeface="Times New Roman" panose="02020603050405020304" pitchFamily="18" charset="0"/>
              </a:rPr>
            </a:br>
            <a:endParaRPr lang="ru-RU" sz="1400" dirty="0">
              <a:latin typeface="Times New Roman" panose="02020603050405020304" pitchFamily="18" charset="0"/>
              <a:cs typeface="Times New Roman" panose="02020603050405020304" pitchFamily="18" charset="0"/>
            </a:endParaRPr>
          </a:p>
        </p:txBody>
      </p:sp>
      <p:pic>
        <p:nvPicPr>
          <p:cNvPr id="3076" name="Picture 4" descr="https://svoimi-rykami.ru/wp-content/uploads/2018/12/12-31-e154410110732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0655" y="3608830"/>
            <a:ext cx="5028870" cy="2816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1042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98376" y="-351692"/>
            <a:ext cx="1160585" cy="1005840"/>
          </a:xfrm>
        </p:spPr>
        <p:txBody>
          <a:bodyPr>
            <a:normAutofit/>
          </a:bodyPr>
          <a:lstStyle/>
          <a:p>
            <a:r>
              <a:rPr lang="ru-RU" sz="1800" dirty="0" smtClean="0">
                <a:solidFill>
                  <a:srgbClr val="000000"/>
                </a:solidFill>
                <a:latin typeface="Times New Roman" panose="02020603050405020304" pitchFamily="18" charset="0"/>
                <a:cs typeface="Times New Roman" panose="02020603050405020304" pitchFamily="18" charset="0"/>
              </a:rPr>
              <a:t>Сенаж.</a:t>
            </a:r>
            <a:endParaRPr lang="ru-RU" sz="18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52855" y="654148"/>
            <a:ext cx="8623494" cy="3627706"/>
          </a:xfrm>
        </p:spPr>
        <p:txBody>
          <a:bodyPr>
            <a:normAutofit fontScale="92500" lnSpcReduction="20000"/>
          </a:bodyPr>
          <a:lstStyle/>
          <a:p>
            <a:r>
              <a:rPr lang="ru-RU" sz="1600" dirty="0">
                <a:latin typeface="Times New Roman" panose="02020603050405020304" pitchFamily="18" charset="0"/>
                <a:cs typeface="Times New Roman" panose="02020603050405020304" pitchFamily="18" charset="0"/>
              </a:rPr>
              <a:t>Хочу сделать акцент на хранении одного из разновидности кормов.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Это сенаж.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Для тех кто не знает</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Сенаж – это корм, приготовленный из трав, убранных в ранние фазы вегетации, провяленных до влажности 45…55% и </a:t>
            </a:r>
            <a:r>
              <a:rPr lang="ru-RU" sz="1500" dirty="0">
                <a:latin typeface="Times New Roman" panose="02020603050405020304" pitchFamily="18" charset="0"/>
                <a:cs typeface="Times New Roman" panose="02020603050405020304" pitchFamily="18" charset="0"/>
              </a:rPr>
              <a:t>сохраненный</a:t>
            </a:r>
            <a:r>
              <a:rPr lang="ru-RU" sz="1600" dirty="0">
                <a:latin typeface="Times New Roman" panose="02020603050405020304" pitchFamily="18" charset="0"/>
                <a:cs typeface="Times New Roman" panose="02020603050405020304" pitchFamily="18" charset="0"/>
              </a:rPr>
              <a:t> в анаэробных условиях. Консервирование сенажа достигается в результате недостаточного содержания воды в провяленных растениях, когда большинство бактерий из-за физиологической сухости среды не могут извлечь воду, необходимую для интенсивного развития. Вследствие этого кислотообразование в сенаже ограниченно, слабо развиваются гнилостные и </a:t>
            </a:r>
            <a:r>
              <a:rPr lang="ru-RU" sz="1600" dirty="0" err="1">
                <a:latin typeface="Times New Roman" panose="02020603050405020304" pitchFamily="18" charset="0"/>
                <a:cs typeface="Times New Roman" panose="02020603050405020304" pitchFamily="18" charset="0"/>
              </a:rPr>
              <a:t>масляно</a:t>
            </a:r>
            <a:r>
              <a:rPr lang="ru-RU" sz="1600" dirty="0">
                <a:latin typeface="Times New Roman" panose="02020603050405020304" pitchFamily="18" charset="0"/>
                <a:cs typeface="Times New Roman" panose="02020603050405020304" pitchFamily="18" charset="0"/>
              </a:rPr>
              <a:t> – кислые бактерии, что способствует лучшему сохранению питательных веществ и, прежде всего, сахара. Поэтому важно, чтобы влажность корма была в пределах 45…55%, тогда вода корма является недоступной для бактерий. Водоудерживающая сила растительных клеток составляет при влажности 50…55% – 52 </a:t>
            </a:r>
            <a:r>
              <a:rPr lang="ru-RU" sz="1600" dirty="0" err="1">
                <a:latin typeface="Times New Roman" panose="02020603050405020304" pitchFamily="18" charset="0"/>
                <a:cs typeface="Times New Roman" panose="02020603050405020304" pitchFamily="18" charset="0"/>
              </a:rPr>
              <a:t>атм</a:t>
            </a:r>
            <a:r>
              <a:rPr lang="ru-RU" sz="1600" dirty="0">
                <a:latin typeface="Times New Roman" panose="02020603050405020304" pitchFamily="18" charset="0"/>
                <a:cs typeface="Times New Roman" panose="02020603050405020304" pitchFamily="18" charset="0"/>
              </a:rPr>
              <a:t>, а максимальная же сосущая сила большинства бактерий составляет около 50 </a:t>
            </a:r>
            <a:r>
              <a:rPr lang="ru-RU" sz="1600" dirty="0" err="1">
                <a:latin typeface="Times New Roman" panose="02020603050405020304" pitchFamily="18" charset="0"/>
                <a:cs typeface="Times New Roman" panose="02020603050405020304" pitchFamily="18" charset="0"/>
              </a:rPr>
              <a:t>атм</a:t>
            </a:r>
            <a:r>
              <a:rPr lang="ru-RU" sz="1600" dirty="0">
                <a:latin typeface="Times New Roman" panose="02020603050405020304" pitchFamily="18" charset="0"/>
                <a:cs typeface="Times New Roman" panose="02020603050405020304" pitchFamily="18" charset="0"/>
              </a:rPr>
              <a:t> [11]. Но если при такой влажности не могут развиваться гнилостные и другие бактерии, то интенсивно развиваются плесени, которые обладают сосущей силой свыше 200 атм. Их развитие можно предотвратить только тщательной изоляцией массы от воздуха. Без доступа воздуха прекращается также дыхание растительных клеток и устраняется возможность развития термофильных бактерий, вызывающих сильное нагревание массы.</a:t>
            </a:r>
            <a:r>
              <a:rPr lang="ru-RU" dirty="0"/>
              <a:t/>
            </a:r>
            <a:br>
              <a:rPr lang="ru-RU" dirty="0"/>
            </a:br>
            <a:endParaRPr lang="ru-RU" dirty="0"/>
          </a:p>
        </p:txBody>
      </p:sp>
      <p:pic>
        <p:nvPicPr>
          <p:cNvPr id="4098" name="Picture 2" descr="https://avatars.mds.yandex.net/get-pdb/1480943/71e66b3e-51f9-4ffa-979c-1905a9355571/s1200?webp=fals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14698" y="3898509"/>
            <a:ext cx="4141177" cy="2778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6712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59823" y="365760"/>
            <a:ext cx="7420004" cy="606100"/>
          </a:xfrm>
        </p:spPr>
        <p:txBody>
          <a:bodyPr>
            <a:normAutofit/>
          </a:bodyPr>
          <a:lstStyle/>
          <a:p>
            <a:r>
              <a:rPr lang="ru-RU" sz="2000" dirty="0" smtClean="0">
                <a:latin typeface="Times New Roman" panose="02020603050405020304" pitchFamily="18" charset="0"/>
                <a:cs typeface="Times New Roman" panose="02020603050405020304" pitchFamily="18" charset="0"/>
              </a:rPr>
              <a:t>Производство.</a:t>
            </a:r>
            <a:endParaRPr lang="ru-RU" sz="2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30823" y="971860"/>
            <a:ext cx="9312109" cy="3156597"/>
          </a:xfrm>
        </p:spPr>
        <p:txBody>
          <a:bodyPr>
            <a:normAutofit/>
          </a:bodyPr>
          <a:lstStyle/>
          <a:p>
            <a:r>
              <a:rPr lang="ru-RU" sz="1400" dirty="0">
                <a:solidFill>
                  <a:srgbClr val="000000"/>
                </a:solidFill>
                <a:latin typeface="Times New Roman" panose="02020603050405020304" pitchFamily="18" charset="0"/>
                <a:cs typeface="Times New Roman" panose="02020603050405020304" pitchFamily="18" charset="0"/>
              </a:rPr>
              <a:t>Производство силоса – это наиболее простой и эффективный способ заготовки кормов для крупного рогатого скота, который по своей питательности приравнивается к свежим зеленым травам и хорошо сочетается с </a:t>
            </a:r>
            <a:r>
              <a:rPr lang="ru-RU" sz="1400" dirty="0" smtClean="0">
                <a:solidFill>
                  <a:srgbClr val="000000"/>
                </a:solidFill>
                <a:latin typeface="Times New Roman" panose="02020603050405020304" pitchFamily="18" charset="0"/>
                <a:cs typeface="Times New Roman" panose="02020603050405020304" pitchFamily="18" charset="0"/>
              </a:rPr>
              <a:t>сеном.</a:t>
            </a:r>
            <a:r>
              <a:rPr lang="ru-RU" sz="1400" dirty="0" smtClean="0">
                <a:latin typeface="Times New Roman" panose="02020603050405020304" pitchFamily="18" charset="0"/>
                <a:cs typeface="Times New Roman" panose="02020603050405020304" pitchFamily="18" charset="0"/>
              </a:rPr>
              <a:t> </a:t>
            </a:r>
            <a:r>
              <a:rPr lang="ru-RU" sz="1400" dirty="0" smtClean="0">
                <a:solidFill>
                  <a:srgbClr val="000000"/>
                </a:solidFill>
                <a:latin typeface="Times New Roman" panose="02020603050405020304" pitchFamily="18" charset="0"/>
                <a:cs typeface="Times New Roman" panose="02020603050405020304" pitchFamily="18" charset="0"/>
              </a:rPr>
              <a:t>На </a:t>
            </a:r>
            <a:r>
              <a:rPr lang="ru-RU" sz="1400" dirty="0">
                <a:solidFill>
                  <a:srgbClr val="000000"/>
                </a:solidFill>
                <a:latin typeface="Times New Roman" panose="02020603050405020304" pitchFamily="18" charset="0"/>
                <a:cs typeface="Times New Roman" panose="02020603050405020304" pitchFamily="18" charset="0"/>
              </a:rPr>
              <a:t>самом деле процесс силосования представляет собой исключительно биологический способ консервирования кормовых растений, при котором внутри силосуемой массы создаются благоприятные условия для развития полезных микроорганизмов и питательных </a:t>
            </a:r>
            <a:r>
              <a:rPr lang="ru-RU" sz="1400" dirty="0" smtClean="0">
                <a:solidFill>
                  <a:srgbClr val="000000"/>
                </a:solidFill>
                <a:latin typeface="Times New Roman" panose="02020603050405020304" pitchFamily="18" charset="0"/>
                <a:cs typeface="Times New Roman" panose="02020603050405020304" pitchFamily="18" charset="0"/>
              </a:rPr>
              <a:t>элементов.</a:t>
            </a:r>
            <a:r>
              <a:rPr lang="ru-RU" sz="1400" dirty="0" smtClean="0">
                <a:latin typeface="Times New Roman" panose="02020603050405020304" pitchFamily="18" charset="0"/>
                <a:cs typeface="Times New Roman" panose="02020603050405020304" pitchFamily="18" charset="0"/>
              </a:rPr>
              <a:t> </a:t>
            </a:r>
            <a:r>
              <a:rPr lang="ru-RU" sz="1400" dirty="0" smtClean="0">
                <a:solidFill>
                  <a:srgbClr val="000000"/>
                </a:solidFill>
                <a:latin typeface="Times New Roman" panose="02020603050405020304" pitchFamily="18" charset="0"/>
                <a:cs typeface="Times New Roman" panose="02020603050405020304" pitchFamily="18" charset="0"/>
              </a:rPr>
              <a:t>Заготовка </a:t>
            </a:r>
            <a:r>
              <a:rPr lang="ru-RU" sz="1400" dirty="0">
                <a:solidFill>
                  <a:srgbClr val="000000"/>
                </a:solidFill>
                <a:latin typeface="Times New Roman" panose="02020603050405020304" pitchFamily="18" charset="0"/>
                <a:cs typeface="Times New Roman" panose="02020603050405020304" pitchFamily="18" charset="0"/>
              </a:rPr>
              <a:t>силоса позволяет обеспечить домашних животных кормами во время длительного зимнего стойлового периода. Готовят его из травы, произрастающей на лугах, корнеплодов, свекольной ботвы, кормовой капусты, кукурузы, картофеля (клубни) и прочих культурных растений.</a:t>
            </a:r>
            <a:r>
              <a:rPr lang="ru-RU" sz="1400" dirty="0"/>
              <a:t/>
            </a:r>
            <a:br>
              <a:rPr lang="ru-RU" sz="1400" dirty="0"/>
            </a:br>
            <a:endParaRPr lang="ru-RU" sz="1400" dirty="0"/>
          </a:p>
        </p:txBody>
      </p:sp>
      <p:pic>
        <p:nvPicPr>
          <p:cNvPr id="1026" name="Picture 2" descr="https://pp.userapi.com/c856120/v856120461/4df3a/FfpnClOKh9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1412" y="2980982"/>
            <a:ext cx="4941520" cy="3295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08641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41303" y="-434340"/>
            <a:ext cx="9692640" cy="1325562"/>
          </a:xfrm>
        </p:spPr>
        <p:txBody>
          <a:bodyPr>
            <a:normAutofit/>
          </a:bodyPr>
          <a:lstStyle/>
          <a:p>
            <a:r>
              <a:rPr lang="ru-RU" sz="2000" dirty="0" smtClean="0">
                <a:latin typeface="Times New Roman" panose="02020603050405020304" pitchFamily="18" charset="0"/>
                <a:cs typeface="Times New Roman" panose="02020603050405020304" pitchFamily="18" charset="0"/>
              </a:rPr>
              <a:t>Изготовление силоса.</a:t>
            </a:r>
            <a:endParaRPr lang="ru-RU" sz="2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55204" y="984738"/>
            <a:ext cx="8595360" cy="4351337"/>
          </a:xfrm>
        </p:spPr>
        <p:txBody>
          <a:bodyPr>
            <a:normAutofit/>
          </a:bodyPr>
          <a:lstStyle/>
          <a:p>
            <a:r>
              <a:rPr lang="ru-RU" sz="1400" dirty="0">
                <a:solidFill>
                  <a:srgbClr val="000000"/>
                </a:solidFill>
                <a:latin typeface="Times New Roman" panose="02020603050405020304" pitchFamily="18" charset="0"/>
                <a:cs typeface="Times New Roman" panose="02020603050405020304" pitchFamily="18" charset="0"/>
              </a:rPr>
              <a:t>На одно взрослое животное (корову) требуется около десяти тонн силоса, чтобы обеспечить кормом молодняк достаточно около трех тонн данного продукта.</a:t>
            </a:r>
            <a:r>
              <a:rPr lang="ru-RU" sz="1400" dirty="0">
                <a:latin typeface="Times New Roman" panose="02020603050405020304" pitchFamily="18" charset="0"/>
                <a:cs typeface="Times New Roman" panose="02020603050405020304" pitchFamily="18" charset="0"/>
              </a:rPr>
              <a:t/>
            </a:r>
            <a:br>
              <a:rPr lang="ru-RU" sz="1400" dirty="0">
                <a:latin typeface="Times New Roman" panose="02020603050405020304" pitchFamily="18" charset="0"/>
                <a:cs typeface="Times New Roman" panose="02020603050405020304" pitchFamily="18" charset="0"/>
              </a:rPr>
            </a:br>
            <a:r>
              <a:rPr lang="ru-RU" sz="1400" dirty="0" smtClean="0">
                <a:solidFill>
                  <a:srgbClr val="000000"/>
                </a:solidFill>
                <a:latin typeface="Times New Roman" panose="02020603050405020304" pitchFamily="18" charset="0"/>
                <a:cs typeface="Times New Roman" panose="02020603050405020304" pitchFamily="18" charset="0"/>
              </a:rPr>
              <a:t>Как </a:t>
            </a:r>
            <a:r>
              <a:rPr lang="ru-RU" sz="1400" dirty="0">
                <a:solidFill>
                  <a:srgbClr val="000000"/>
                </a:solidFill>
                <a:latin typeface="Times New Roman" panose="02020603050405020304" pitchFamily="18" charset="0"/>
                <a:cs typeface="Times New Roman" panose="02020603050405020304" pitchFamily="18" charset="0"/>
              </a:rPr>
              <a:t>правило, силос в хозяйствах заготавливают либо в специально предназначенных для этого хранилищах (башнях из бетонных колец или выложенных из кирпича), либо используют для этой цели глубокие и широкие траншеи. Второй способ из-за его дешевизны и возможности заготавливать большие объемы силоса применяется чаще </a:t>
            </a:r>
            <a:r>
              <a:rPr lang="ru-RU" sz="1400" dirty="0" smtClean="0">
                <a:solidFill>
                  <a:srgbClr val="000000"/>
                </a:solidFill>
                <a:latin typeface="Times New Roman" panose="02020603050405020304" pitchFamily="18" charset="0"/>
                <a:cs typeface="Times New Roman" panose="02020603050405020304" pitchFamily="18" charset="0"/>
              </a:rPr>
              <a:t>всего.</a:t>
            </a:r>
            <a:r>
              <a:rPr lang="ru-RU" sz="1400" dirty="0" smtClean="0">
                <a:latin typeface="Times New Roman" panose="02020603050405020304" pitchFamily="18" charset="0"/>
                <a:cs typeface="Times New Roman" panose="02020603050405020304" pitchFamily="18" charset="0"/>
              </a:rPr>
              <a:t> </a:t>
            </a:r>
            <a:r>
              <a:rPr lang="ru-RU" sz="1400" dirty="0" smtClean="0">
                <a:solidFill>
                  <a:srgbClr val="000000"/>
                </a:solidFill>
                <a:latin typeface="Times New Roman" panose="02020603050405020304" pitchFamily="18" charset="0"/>
                <a:cs typeface="Times New Roman" panose="02020603050405020304" pitchFamily="18" charset="0"/>
              </a:rPr>
              <a:t>Траншею </a:t>
            </a:r>
            <a:r>
              <a:rPr lang="ru-RU" sz="1400" dirty="0">
                <a:solidFill>
                  <a:srgbClr val="000000"/>
                </a:solidFill>
                <a:latin typeface="Times New Roman" panose="02020603050405020304" pitchFamily="18" charset="0"/>
                <a:cs typeface="Times New Roman" panose="02020603050405020304" pitchFamily="18" charset="0"/>
              </a:rPr>
              <a:t>под силос обычно бетонируют, либо обкладывают кирпичом или бутовым камнем.</a:t>
            </a:r>
            <a:endParaRPr lang="ru-RU" sz="1400" dirty="0">
              <a:latin typeface="Times New Roman" panose="02020603050405020304" pitchFamily="18" charset="0"/>
              <a:cs typeface="Times New Roman" panose="02020603050405020304" pitchFamily="18" charset="0"/>
            </a:endParaRPr>
          </a:p>
        </p:txBody>
      </p:sp>
      <p:pic>
        <p:nvPicPr>
          <p:cNvPr id="2050" name="Picture 2" descr="https://pp.userapi.com/c848520/v848520461/197d6f/NCZz3jMsRF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0827" y="2688445"/>
            <a:ext cx="5341912" cy="3575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02346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48706" y="1693397"/>
            <a:ext cx="7974623" cy="1559755"/>
          </a:xfrm>
        </p:spPr>
        <p:txBody>
          <a:bodyPr>
            <a:normAutofit/>
          </a:bodyPr>
          <a:lstStyle/>
          <a:p>
            <a:r>
              <a:rPr lang="ru-RU" sz="4000" dirty="0" smtClean="0">
                <a:latin typeface="Times New Roman" panose="02020603050405020304" pitchFamily="18" charset="0"/>
                <a:cs typeface="Times New Roman" panose="02020603050405020304" pitchFamily="18" charset="0"/>
              </a:rPr>
              <a:t>Спасибо за внимание!</a:t>
            </a:r>
            <a:endParaRPr lang="ru-RU"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6323918"/>
      </p:ext>
    </p:extLst>
  </p:cSld>
  <p:clrMapOvr>
    <a:masterClrMapping/>
  </p:clrMapOvr>
  <p:timing>
    <p:tnLst>
      <p:par>
        <p:cTn id="1" dur="indefinite" restart="never" nodeType="tmRoot"/>
      </p:par>
    </p:tnLst>
  </p:timing>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xmlns="" name="View" id="{BA0EB5A6-F2D4-4F82-977B-64ADEE4A2A69}" vid="{3969A8A2-35DB-4E3B-8885-16FD20568674}"/>
    </a:ext>
  </a:extLst>
</a:theme>
</file>

<file path=docProps/app.xml><?xml version="1.0" encoding="utf-8"?>
<Properties xmlns="http://schemas.openxmlformats.org/officeDocument/2006/extended-properties" xmlns:vt="http://schemas.openxmlformats.org/officeDocument/2006/docPropsVTypes">
  <Template>TM03457515[[fn=Вид]]</Template>
  <TotalTime>133</TotalTime>
  <Words>456</Words>
  <Application>Microsoft Office PowerPoint</Application>
  <PresentationFormat>Произвольный</PresentationFormat>
  <Paragraphs>19</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View</vt:lpstr>
      <vt:lpstr>Государственное бюджетное профессиональное образовательное учреждение  Воронежской области Лискинский аграрно-технологический техникум     Тема: Значение влажности воздуха при хранении кормов </vt:lpstr>
      <vt:lpstr>Водяные пары. </vt:lpstr>
      <vt:lpstr>Роль влажности воздуха. </vt:lpstr>
      <vt:lpstr>Хранение комбиркормов.</vt:lpstr>
      <vt:lpstr>Сенаж.</vt:lpstr>
      <vt:lpstr>Производство.</vt:lpstr>
      <vt:lpstr>Изготовление силоса.</vt:lpstr>
      <vt:lpstr>Спасибо за внимание!</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Государственное бюджетное профессиональное образовательное учреждение  Воронежской области Лискинский аграрно-технологический техникум</dc:title>
  <dc:creator>Пользователь</dc:creator>
  <cp:lastModifiedBy>Алексей</cp:lastModifiedBy>
  <cp:revision>17</cp:revision>
  <dcterms:created xsi:type="dcterms:W3CDTF">2019-05-16T12:10:03Z</dcterms:created>
  <dcterms:modified xsi:type="dcterms:W3CDTF">2019-12-10T17:55:07Z</dcterms:modified>
</cp:coreProperties>
</file>