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8" r:id="rId7"/>
    <p:sldId id="279" r:id="rId8"/>
    <p:sldId id="280" r:id="rId9"/>
    <p:sldId id="261" r:id="rId10"/>
    <p:sldId id="262" r:id="rId11"/>
    <p:sldId id="263" r:id="rId12"/>
    <p:sldId id="264" r:id="rId13"/>
    <p:sldId id="281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3" r:id="rId22"/>
    <p:sldId id="272" r:id="rId23"/>
    <p:sldId id="274" r:id="rId24"/>
    <p:sldId id="275" r:id="rId25"/>
    <p:sldId id="276" r:id="rId26"/>
    <p:sldId id="277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12/11/2019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385828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12/11/2019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12/11/2019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12/11/2019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12/11/2019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12/11/2019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12/11/2019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12/11/2019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12/11/2019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13"/>
          <a:stretch/>
        </p:blipFill>
        <p:spPr>
          <a:xfrm>
            <a:off x="8000197" y="0"/>
            <a:ext cx="1603387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99"/>
          <a:stretch/>
        </p:blipFill>
        <p:spPr>
          <a:xfrm>
            <a:off x="8609012" y="6092866"/>
            <a:ext cx="993734" cy="76513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12/11/2019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09502" y="262943"/>
            <a:ext cx="8825658" cy="3329581"/>
          </a:xfrm>
        </p:spPr>
        <p:txBody>
          <a:bodyPr/>
          <a:lstStyle/>
          <a:p>
            <a:pPr algn="ctr"/>
            <a:r>
              <a:rPr lang="ru-RU" smtClean="0"/>
              <a:t>Соединение столярных </a:t>
            </a:r>
            <a:r>
              <a:rPr lang="ru-RU" dirty="0" smtClean="0"/>
              <a:t>деталей клеем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5 класс  </a:t>
            </a:r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сош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№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473 Калининского района СПб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: Иванов Валерий Сергеевич.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658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500" y="571500"/>
            <a:ext cx="5715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0106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89397" y="896798"/>
            <a:ext cx="1125613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EFEFEF"/>
                </a:solidFill>
                <a:latin typeface="Arial" panose="020B0604020202020204" pitchFamily="34" charset="0"/>
              </a:rPr>
              <a:t>Казеиновый клей.</a:t>
            </a:r>
            <a:br>
              <a:rPr lang="ru-RU" sz="3600" b="1" dirty="0">
                <a:solidFill>
                  <a:srgbClr val="EFEFEF"/>
                </a:solidFill>
                <a:latin typeface="Arial" panose="020B0604020202020204" pitchFamily="34" charset="0"/>
              </a:rPr>
            </a:br>
            <a:r>
              <a:rPr lang="ru-RU" sz="3600" dirty="0">
                <a:solidFill>
                  <a:srgbClr val="EFEFEF"/>
                </a:solidFill>
                <a:latin typeface="Arial" panose="020B0604020202020204" pitchFamily="34" charset="0"/>
              </a:rPr>
              <a:t>В мебельной и деревообрабатывающей промышленности мездровый и костяной клеи почти полностью вытеснены казеиновым главным образом потому, что он растворяется в холодном виде, а это очень удобно для производственных условий и домашнему столяру, когда клей нужен тотчас и в небольшом количестве.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650600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1143000"/>
            <a:ext cx="6096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896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3335" y="101477"/>
            <a:ext cx="11809927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EFEFEF"/>
                </a:solidFill>
                <a:latin typeface="Arial" panose="020B0604020202020204" pitchFamily="34" charset="0"/>
              </a:rPr>
              <a:t>Казеиновый клей изготовляется из отходов молочной промышленности и представляет собой в сухом виде сероватый порошок, похожий на светлый цемент. Его разводят в плоской, лучше стеклянной, посуде холодной водой при соотношении 1 часть порошка на 1—2 части воды по объему или весу, в зависимости от назначения. Для склеивания твердых пород дерева применяется более жидкий состав, для мягких — погуще</a:t>
            </a:r>
            <a:r>
              <a:rPr lang="ru-RU" sz="2800" dirty="0" smtClean="0">
                <a:solidFill>
                  <a:srgbClr val="EFEFEF"/>
                </a:solidFill>
                <a:latin typeface="Arial" panose="020B0604020202020204" pitchFamily="34" charset="0"/>
              </a:rPr>
              <a:t>. </a:t>
            </a:r>
            <a:r>
              <a:rPr lang="ru-RU" sz="2800" dirty="0"/>
              <a:t>Клей с водой тщательно беспрерывно перемешивают в течение 15—20 мин до получения однородной массы без комков, по своей консистенции напоминающей сметану. После этого он готов к употреблению. Но сохранность его в жидком виде невелика: казеин начинает густеть (подсыхать) уже через час после составления, поэтому его разводят водой малыми порциями. Через 2— 3 ч клеевой состав становится полностью непригодным.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928182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21217" y="474345"/>
            <a:ext cx="1125613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Синтетические клеи нашли более широкое распространение и выпускаются уже готовыми к применению. Из синтетических клеев в школьных мастерских применяют </a:t>
            </a:r>
            <a:r>
              <a:rPr lang="ru-RU" sz="2400" b="1" dirty="0"/>
              <a:t>клей ПВА</a:t>
            </a:r>
            <a:r>
              <a:rPr lang="ru-RU" sz="2400" dirty="0"/>
              <a:t>. Преимущество синтетических клеев состоит в том, что ими можно склеивать не только деревянные детали.</a:t>
            </a:r>
          </a:p>
          <a:p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/>
              <a:t>Клей ПВА</a:t>
            </a:r>
            <a:r>
              <a:rPr lang="ru-RU" sz="2400" dirty="0"/>
              <a:t> — вязкая жидкость белого цвета. Наносится на склеиваемые поверхности кистью или тампоном. </a:t>
            </a:r>
          </a:p>
        </p:txBody>
      </p:sp>
    </p:spTree>
    <p:extLst>
      <p:ext uri="{BB962C8B-B14F-4D97-AF65-F5344CB8AC3E}">
        <p14:creationId xmlns:p14="http://schemas.microsoft.com/office/powerpoint/2010/main" val="393089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00" y="-1333500"/>
            <a:ext cx="9525000" cy="952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5676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9245" y="751344"/>
            <a:ext cx="1126901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latin typeface="Verdana" panose="020B0604030504040204" pitchFamily="34" charset="0"/>
              </a:rPr>
              <a:t>Этапы склеивания деревянных деталей.</a:t>
            </a:r>
            <a:endParaRPr lang="ru-RU" sz="2400" dirty="0">
              <a:latin typeface="Verdana" panose="020B0604030504040204" pitchFamily="34" charset="0"/>
            </a:endParaRPr>
          </a:p>
          <a:p>
            <a:pPr algn="just"/>
            <a:r>
              <a:rPr lang="ru-RU" sz="2400" dirty="0">
                <a:latin typeface="Verdana" panose="020B0604030504040204" pitchFamily="34" charset="0"/>
              </a:rPr>
              <a:t>1.Подобрать клей, кисточку;</a:t>
            </a:r>
          </a:p>
          <a:p>
            <a:pPr algn="just"/>
            <a:r>
              <a:rPr lang="ru-RU" sz="2400" dirty="0">
                <a:latin typeface="Verdana" panose="020B0604030504040204" pitchFamily="34" charset="0"/>
              </a:rPr>
              <a:t>2.Верстак закрыть картоном или фанерой;</a:t>
            </a:r>
          </a:p>
          <a:p>
            <a:pPr algn="just"/>
            <a:r>
              <a:rPr lang="ru-RU" sz="2400" dirty="0">
                <a:latin typeface="Verdana" panose="020B0604030504040204" pitchFamily="34" charset="0"/>
              </a:rPr>
              <a:t>3.Очистить склеиваемые места от грязи и пыли;</a:t>
            </a:r>
          </a:p>
          <a:p>
            <a:pPr algn="just"/>
            <a:r>
              <a:rPr lang="ru-RU" sz="2400" dirty="0">
                <a:latin typeface="Verdana" panose="020B0604030504040204" pitchFamily="34" charset="0"/>
              </a:rPr>
              <a:t>4.Поверхности склеивания сделать шероховатыми для лучшего сцепления деталей;</a:t>
            </a:r>
          </a:p>
          <a:p>
            <a:pPr algn="just"/>
            <a:r>
              <a:rPr lang="ru-RU" sz="2400" dirty="0">
                <a:latin typeface="Verdana" panose="020B0604030504040204" pitchFamily="34" charset="0"/>
              </a:rPr>
              <a:t>5.Тонким слоем нанести клей на склеиваемые поверхности;</a:t>
            </a:r>
          </a:p>
          <a:p>
            <a:pPr algn="just"/>
            <a:r>
              <a:rPr lang="ru-RU" sz="2400" dirty="0">
                <a:latin typeface="Verdana" panose="020B0604030504040204" pitchFamily="34" charset="0"/>
              </a:rPr>
              <a:t>6.После того, как первый слой впитался, повторить операцию;</a:t>
            </a:r>
          </a:p>
          <a:p>
            <a:pPr algn="just"/>
            <a:r>
              <a:rPr lang="ru-RU" sz="2400" dirty="0">
                <a:latin typeface="Verdana" panose="020B0604030504040204" pitchFamily="34" charset="0"/>
              </a:rPr>
              <a:t>7.Сжатие склеиваемых деталей при помощи струбцин или зажимов (для максимального приближения поверхностей друг к другу, выдавливание воздуха и лишнего клея). Чтобы не деформировать детали используем прокладочный материал;</a:t>
            </a:r>
          </a:p>
          <a:p>
            <a:pPr algn="just"/>
            <a:r>
              <a:rPr lang="ru-RU" sz="2400" dirty="0">
                <a:latin typeface="Verdana" panose="020B0604030504040204" pitchFamily="34" charset="0"/>
              </a:rPr>
              <a:t>8.Удаляем излишки клея ветошью;</a:t>
            </a:r>
          </a:p>
          <a:p>
            <a:pPr algn="just"/>
            <a:r>
              <a:rPr lang="ru-RU" sz="2400" dirty="0">
                <a:latin typeface="Verdana" panose="020B0604030504040204" pitchFamily="34" charset="0"/>
              </a:rPr>
              <a:t>9</a:t>
            </a:r>
            <a:r>
              <a:rPr lang="ru-RU" sz="2400" dirty="0" smtClean="0">
                <a:latin typeface="Verdana" panose="020B0604030504040204" pitchFamily="34" charset="0"/>
              </a:rPr>
              <a:t>.</a:t>
            </a:r>
            <a:r>
              <a:rPr lang="ru-RU" sz="2400" dirty="0">
                <a:latin typeface="Verdana" panose="020B0604030504040204" pitchFamily="34" charset="0"/>
              </a:rPr>
              <a:t> Убираем рабочее место, </a:t>
            </a:r>
            <a:r>
              <a:rPr lang="ru-RU" sz="2400" dirty="0" smtClean="0">
                <a:latin typeface="Verdana" panose="020B0604030504040204" pitchFamily="34" charset="0"/>
              </a:rPr>
              <a:t>моем кисточку.</a:t>
            </a:r>
            <a:endParaRPr lang="ru-RU" sz="2400" dirty="0">
              <a:latin typeface="Verdana" panose="020B0604030504040204" pitchFamily="34" charset="0"/>
            </a:endParaRPr>
          </a:p>
          <a:p>
            <a:pPr algn="just"/>
            <a:r>
              <a:rPr lang="ru-RU" sz="2400" dirty="0">
                <a:latin typeface="Verdana" panose="020B0604030504040204" pitchFamily="34" charset="0"/>
              </a:rPr>
              <a:t>10</a:t>
            </a:r>
            <a:r>
              <a:rPr lang="ru-RU" sz="2400" dirty="0" smtClean="0">
                <a:latin typeface="Verdana" panose="020B0604030504040204" pitchFamily="34" charset="0"/>
              </a:rPr>
              <a:t>.</a:t>
            </a:r>
            <a:r>
              <a:rPr lang="ru-RU" sz="2400" dirty="0">
                <a:latin typeface="Verdana" panose="020B0604030504040204" pitchFamily="34" charset="0"/>
              </a:rPr>
              <a:t> </a:t>
            </a:r>
            <a:r>
              <a:rPr lang="ru-RU" sz="2400" dirty="0" smtClean="0">
                <a:latin typeface="Verdana" panose="020B0604030504040204" pitchFamily="34" charset="0"/>
              </a:rPr>
              <a:t>Выдерживаем </a:t>
            </a:r>
            <a:r>
              <a:rPr lang="ru-RU" sz="2400" dirty="0">
                <a:latin typeface="Verdana" panose="020B0604030504040204" pitchFamily="34" charset="0"/>
              </a:rPr>
              <a:t>в сжатом состоянии </a:t>
            </a:r>
            <a:r>
              <a:rPr lang="ru-RU" sz="2400" dirty="0" smtClean="0">
                <a:latin typeface="Verdana" panose="020B0604030504040204" pitchFamily="34" charset="0"/>
              </a:rPr>
              <a:t>сутки.</a:t>
            </a:r>
            <a:endParaRPr lang="ru-RU" sz="2400" b="0" i="0" dirty="0"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80256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9397" y="197346"/>
            <a:ext cx="1132053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Техника безопасности во время склеивания древесины.</a:t>
            </a:r>
          </a:p>
          <a:p>
            <a:endParaRPr lang="ru-RU" sz="2400" dirty="0"/>
          </a:p>
          <a:p>
            <a:r>
              <a:rPr lang="ru-RU" sz="2400" dirty="0"/>
              <a:t>1. Склеивать детали необходимо только с использованием подкладного материала.</a:t>
            </a:r>
          </a:p>
          <a:p>
            <a:endParaRPr lang="ru-RU" sz="2400" dirty="0"/>
          </a:p>
          <a:p>
            <a:r>
              <a:rPr lang="ru-RU" sz="2400" dirty="0"/>
              <a:t>2.Не дотрагиваться до горячей </a:t>
            </a:r>
            <a:r>
              <a:rPr lang="ru-RU" sz="2400" dirty="0" err="1"/>
              <a:t>клееварки</a:t>
            </a:r>
            <a:r>
              <a:rPr lang="ru-RU" sz="2400" dirty="0"/>
              <a:t>.</a:t>
            </a:r>
          </a:p>
          <a:p>
            <a:endParaRPr lang="ru-RU" sz="2400" dirty="0"/>
          </a:p>
          <a:p>
            <a:r>
              <a:rPr lang="ru-RU" sz="2400" dirty="0"/>
              <a:t>3.При работе избегать попадания клея на руки и в глаза.</a:t>
            </a:r>
          </a:p>
          <a:p>
            <a:endParaRPr lang="ru-RU" sz="2400" dirty="0"/>
          </a:p>
          <a:p>
            <a:r>
              <a:rPr lang="ru-RU" sz="2400" dirty="0"/>
              <a:t>4.После работы тщательно вымыть руки с мылом.</a:t>
            </a:r>
          </a:p>
          <a:p>
            <a:endParaRPr lang="ru-RU" sz="2400" dirty="0"/>
          </a:p>
          <a:p>
            <a:r>
              <a:rPr lang="ru-RU" sz="2400" dirty="0"/>
              <a:t>5.Если клей попал на одежду, удаляем его мокрой тряпкой.</a:t>
            </a:r>
          </a:p>
          <a:p>
            <a:endParaRPr lang="ru-RU" sz="2400" dirty="0"/>
          </a:p>
          <a:p>
            <a:r>
              <a:rPr lang="ru-RU" sz="2400" dirty="0"/>
              <a:t>6.Запрещено применение открытого огня. Помещение должно быть оборудовано приточной и вытяжной вентиляцией.</a:t>
            </a:r>
          </a:p>
          <a:p>
            <a:endParaRPr lang="ru-RU" sz="2400" dirty="0"/>
          </a:p>
          <a:p>
            <a:r>
              <a:rPr lang="ru-RU" sz="2400" dirty="0"/>
              <a:t>7.При нанесении клея на поверхность, использовать кисти, деревянные и металлические шпатели.</a:t>
            </a:r>
          </a:p>
        </p:txBody>
      </p:sp>
    </p:spTree>
    <p:extLst>
      <p:ext uri="{BB962C8B-B14F-4D97-AF65-F5344CB8AC3E}">
        <p14:creationId xmlns:p14="http://schemas.microsoft.com/office/powerpoint/2010/main" val="31134859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8000" b="1" dirty="0" smtClean="0"/>
              <a:t>Вопросы для повторения.</a:t>
            </a:r>
            <a:endParaRPr lang="ru-RU" sz="8000" b="1" dirty="0"/>
          </a:p>
        </p:txBody>
      </p:sp>
    </p:spTree>
    <p:extLst>
      <p:ext uri="{BB962C8B-B14F-4D97-AF65-F5344CB8AC3E}">
        <p14:creationId xmlns:p14="http://schemas.microsoft.com/office/powerpoint/2010/main" val="647809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4980" y="3244334"/>
            <a:ext cx="682590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1.Какие клеи </a:t>
            </a:r>
            <a:r>
              <a:rPr lang="ru-RU" sz="4000" dirty="0" smtClean="0"/>
              <a:t>применяют</a:t>
            </a:r>
          </a:p>
          <a:p>
            <a:r>
              <a:rPr lang="ru-RU" sz="4000" dirty="0" smtClean="0"/>
              <a:t> </a:t>
            </a:r>
            <a:r>
              <a:rPr lang="ru-RU" sz="4000" dirty="0"/>
              <a:t>в школьных мастерских?</a:t>
            </a:r>
          </a:p>
        </p:txBody>
      </p:sp>
    </p:spTree>
    <p:extLst>
      <p:ext uri="{BB962C8B-B14F-4D97-AF65-F5344CB8AC3E}">
        <p14:creationId xmlns:p14="http://schemas.microsoft.com/office/powerpoint/2010/main" val="2345227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Цель урока: </a:t>
            </a:r>
            <a:r>
              <a:rPr lang="ru-RU" sz="6000" dirty="0" smtClean="0"/>
              <a:t>объяснить учащимся приемы </a:t>
            </a:r>
            <a:r>
              <a:rPr lang="ru-RU" sz="6000" dirty="0"/>
              <a:t>склеивания и окончательной обработки (зачистке) изделий из дерева.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665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3105835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dirty="0">
                <a:latin typeface="Verdana" panose="020B0604030504040204" pitchFamily="34" charset="0"/>
              </a:rPr>
              <a:t>2.Как подготавливают поверхности деталей из древесины перед склеиванием?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995650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30310" y="3244334"/>
            <a:ext cx="1041426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latin typeface="Verdana" panose="020B0604030504040204" pitchFamily="34" charset="0"/>
              </a:rPr>
              <a:t>3.Как готовится </a:t>
            </a:r>
            <a:r>
              <a:rPr lang="ru-RU" sz="4000" dirty="0" smtClean="0">
                <a:latin typeface="Verdana" panose="020B0604030504040204" pitchFamily="34" charset="0"/>
              </a:rPr>
              <a:t>столярный</a:t>
            </a:r>
          </a:p>
          <a:p>
            <a:pPr algn="ctr"/>
            <a:r>
              <a:rPr lang="ru-RU" sz="4000" dirty="0" smtClean="0">
                <a:latin typeface="Verdana" panose="020B0604030504040204" pitchFamily="34" charset="0"/>
              </a:rPr>
              <a:t> </a:t>
            </a:r>
            <a:r>
              <a:rPr lang="ru-RU" sz="4000" dirty="0">
                <a:latin typeface="Verdana" panose="020B0604030504040204" pitchFamily="34" charset="0"/>
              </a:rPr>
              <a:t>клей?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206411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3105835"/>
            <a:ext cx="6096000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400" dirty="0">
                <a:latin typeface="Verdana" panose="020B0604030504040204" pitchFamily="34" charset="0"/>
              </a:rPr>
              <a:t>4.Перечислите этапы приготовления казеинового клея?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031504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9246" y="3244334"/>
            <a:ext cx="1090840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>
                <a:latin typeface="Verdana" panose="020B0604030504040204" pitchFamily="34" charset="0"/>
              </a:rPr>
              <a:t>5.Из чего </a:t>
            </a:r>
            <a:r>
              <a:rPr lang="ru-RU" sz="5400" dirty="0" smtClean="0">
                <a:latin typeface="Verdana" panose="020B0604030504040204" pitchFamily="34" charset="0"/>
              </a:rPr>
              <a:t>изготавливают</a:t>
            </a:r>
          </a:p>
          <a:p>
            <a:r>
              <a:rPr lang="ru-RU" sz="5400" dirty="0" smtClean="0">
                <a:latin typeface="Verdana" panose="020B0604030504040204" pitchFamily="34" charset="0"/>
              </a:rPr>
              <a:t> </a:t>
            </a:r>
            <a:r>
              <a:rPr lang="ru-RU" sz="5400" dirty="0">
                <a:latin typeface="Verdana" panose="020B0604030504040204" pitchFamily="34" charset="0"/>
              </a:rPr>
              <a:t>костный клей?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5458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93454" y="1112777"/>
            <a:ext cx="6096000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400" dirty="0">
                <a:latin typeface="Verdana" panose="020B0604030504040204" pitchFamily="34" charset="0"/>
              </a:rPr>
              <a:t>6.Как вы думаете, почему намазанные клеем детали нужно перед склеиванием выдержать на воздухе?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92476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4855" y="1519707"/>
            <a:ext cx="9865217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>
                <a:latin typeface="Verdana" panose="020B0604030504040204" pitchFamily="34" charset="0"/>
              </a:rPr>
              <a:t>7.Почему необходимо плотно сжимать склеиваемые поверхности?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2508572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000" dirty="0" smtClean="0"/>
              <a:t>Рефлексия.</a:t>
            </a:r>
            <a:endParaRPr lang="ru-RU" sz="6000" dirty="0"/>
          </a:p>
        </p:txBody>
      </p:sp>
      <p:pic>
        <p:nvPicPr>
          <p:cNvPr id="1026" name="Picture 2" descr="https://avatars.mds.yandex.net/get-zen_doc/1888335/pub_5cc820c924de2d00b2ddce67_5cc8230c3e66cc00af04a2e4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037" y="2434107"/>
            <a:ext cx="2793687" cy="3318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m0-tub-ru.yandex.net/i?id=fb87d96d8d4f19d3ff9e677ad036f077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1817" y="2515673"/>
            <a:ext cx="291465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avatars.mds.yandex.net/get-pdb/1658707/7927b0da-c256-4e98-a8e9-f6f3f05bab85/s1200?webp=fals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9194" y="2515672"/>
            <a:ext cx="2544291" cy="304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913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Соединение деталей в изделие называется -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СБОРКА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0182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56823" y="58847"/>
            <a:ext cx="10663707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1.Чем отличается соединение деревянных деталей при помощи </a:t>
            </a:r>
            <a:r>
              <a:rPr lang="ru-RU" sz="2000" dirty="0" err="1"/>
              <a:t>саморезов</a:t>
            </a:r>
            <a:r>
              <a:rPr lang="ru-RU" sz="2000" dirty="0"/>
              <a:t> от соединения гвоздями?</a:t>
            </a:r>
          </a:p>
          <a:p>
            <a:endParaRPr lang="ru-RU" sz="2000" dirty="0"/>
          </a:p>
          <a:p>
            <a:r>
              <a:rPr lang="ru-RU" sz="2000" dirty="0"/>
              <a:t>2.Можно ли </a:t>
            </a:r>
            <a:r>
              <a:rPr lang="ru-RU" sz="2000" dirty="0" err="1"/>
              <a:t>саморезы</a:t>
            </a:r>
            <a:r>
              <a:rPr lang="ru-RU" sz="2000" dirty="0"/>
              <a:t> забивать молотком и вытаскивать клещами?</a:t>
            </a:r>
          </a:p>
          <a:p>
            <a:endParaRPr lang="ru-RU" sz="2000" dirty="0"/>
          </a:p>
          <a:p>
            <a:r>
              <a:rPr lang="ru-RU" sz="2000" dirty="0"/>
              <a:t>3.Что такое шлиц и какой формы он бывает?</a:t>
            </a:r>
          </a:p>
          <a:p>
            <a:endParaRPr lang="ru-RU" sz="2000" dirty="0"/>
          </a:p>
          <a:p>
            <a:r>
              <a:rPr lang="ru-RU" sz="2000" dirty="0"/>
              <a:t>4.Почему шурупы, смазанные машинным маслом или мылом, легче завинчиваются в деталь?</a:t>
            </a:r>
          </a:p>
          <a:p>
            <a:endParaRPr lang="ru-RU" sz="2000" dirty="0"/>
          </a:p>
          <a:p>
            <a:r>
              <a:rPr lang="ru-RU" sz="2000" dirty="0"/>
              <a:t>5.Почему </a:t>
            </a:r>
            <a:r>
              <a:rPr lang="ru-RU" sz="2000" dirty="0" smtClean="0"/>
              <a:t>лучше не  </a:t>
            </a:r>
            <a:r>
              <a:rPr lang="ru-RU" sz="2000" dirty="0"/>
              <a:t>закручивать </a:t>
            </a:r>
            <a:r>
              <a:rPr lang="ru-RU" sz="2000" dirty="0" err="1"/>
              <a:t>саморезы</a:t>
            </a:r>
            <a:r>
              <a:rPr lang="ru-RU" sz="2000" dirty="0"/>
              <a:t> без предварительного выполнения отверстий в детали?</a:t>
            </a:r>
          </a:p>
          <a:p>
            <a:endParaRPr lang="ru-RU" sz="2000" dirty="0"/>
          </a:p>
          <a:p>
            <a:r>
              <a:rPr lang="ru-RU" sz="2000" dirty="0"/>
              <a:t>6.В каком случае отверстие под </a:t>
            </a:r>
            <a:r>
              <a:rPr lang="ru-RU" sz="2000" dirty="0" err="1"/>
              <a:t>саморез</a:t>
            </a:r>
            <a:r>
              <a:rPr lang="ru-RU" sz="2000" dirty="0"/>
              <a:t> надо сверлить двумя свёрлами?</a:t>
            </a:r>
          </a:p>
          <a:p>
            <a:endParaRPr lang="ru-RU" sz="2000" dirty="0"/>
          </a:p>
          <a:p>
            <a:r>
              <a:rPr lang="ru-RU" sz="2000" dirty="0"/>
              <a:t>7.С какой целью выполняется операция </a:t>
            </a:r>
            <a:r>
              <a:rPr lang="ru-RU" sz="2000" dirty="0" err="1"/>
              <a:t>зенкование</a:t>
            </a:r>
            <a:r>
              <a:rPr lang="ru-RU" sz="2000" dirty="0"/>
              <a:t>?</a:t>
            </a:r>
          </a:p>
          <a:p>
            <a:endParaRPr lang="ru-RU" sz="2000" dirty="0"/>
          </a:p>
          <a:p>
            <a:r>
              <a:rPr lang="ru-RU" sz="2000" dirty="0"/>
              <a:t>8.Какие правила безопасной работы нужно выполнять при соединении деталей </a:t>
            </a:r>
            <a:r>
              <a:rPr lang="ru-RU" sz="2000" dirty="0" err="1"/>
              <a:t>саморезами</a:t>
            </a:r>
            <a:r>
              <a:rPr lang="ru-RU" sz="20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5163888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584891"/>
            <a:ext cx="1232508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i="1" dirty="0"/>
              <a:t>Клеем</a:t>
            </a:r>
            <a:r>
              <a:rPr lang="ru-RU" sz="3200" dirty="0"/>
              <a:t> называют вязкое вещество, которое при затвердевании </a:t>
            </a:r>
            <a:endParaRPr lang="ru-RU" sz="3200" dirty="0" smtClean="0"/>
          </a:p>
          <a:p>
            <a:pPr algn="just"/>
            <a:r>
              <a:rPr lang="ru-RU" sz="3200" dirty="0" smtClean="0"/>
              <a:t>образует </a:t>
            </a:r>
            <a:r>
              <a:rPr lang="ru-RU" sz="3200" dirty="0"/>
              <a:t>прочную пленку, соединяющую склеиваемые поверхности </a:t>
            </a:r>
            <a:endParaRPr lang="ru-RU" sz="3200" dirty="0" smtClean="0"/>
          </a:p>
          <a:p>
            <a:pPr algn="just"/>
            <a:r>
              <a:rPr lang="ru-RU" sz="3200" dirty="0" smtClean="0"/>
              <a:t>деталей</a:t>
            </a:r>
            <a:r>
              <a:rPr lang="ru-RU" sz="3200" dirty="0"/>
              <a:t>. Прочность соединения зависит от площади </a:t>
            </a:r>
            <a:endParaRPr lang="ru-RU" sz="3200" dirty="0" smtClean="0"/>
          </a:p>
          <a:p>
            <a:pPr algn="just"/>
            <a:r>
              <a:rPr lang="ru-RU" sz="3200" dirty="0" smtClean="0"/>
              <a:t>склеиваемых </a:t>
            </a:r>
            <a:r>
              <a:rPr lang="ru-RU" sz="3200" dirty="0"/>
              <a:t>поверхностей – чем она больше, тем прочнее соединение.</a:t>
            </a:r>
            <a:endParaRPr lang="ru-RU" sz="3200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75511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09363" y="2967335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rgbClr val="EFEFEF"/>
                </a:solidFill>
                <a:latin typeface="Arial" panose="020B0604020202020204" pitchFamily="34" charset="0"/>
              </a:rPr>
              <a:t>Клеи</a:t>
            </a:r>
            <a:r>
              <a:rPr lang="ru-RU" sz="3600" dirty="0">
                <a:solidFill>
                  <a:srgbClr val="EFEFEF"/>
                </a:solidFill>
                <a:latin typeface="Arial" panose="020B0604020202020204" pitchFamily="34" charset="0"/>
              </a:rPr>
              <a:t> бывают </a:t>
            </a:r>
            <a:r>
              <a:rPr lang="ru-RU" sz="3600" b="1" i="1" dirty="0">
                <a:solidFill>
                  <a:srgbClr val="EFEFEF"/>
                </a:solidFill>
                <a:latin typeface="Arial" panose="020B0604020202020204" pitchFamily="34" charset="0"/>
              </a:rPr>
              <a:t>природные и синтетические</a:t>
            </a:r>
            <a:r>
              <a:rPr lang="ru-RU" dirty="0">
                <a:solidFill>
                  <a:srgbClr val="EFEFEF"/>
                </a:solidFill>
                <a:latin typeface="Arial" panose="020B0604020202020204" pitchFamily="34" charset="0"/>
              </a:rPr>
              <a:t>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98647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3944" y="-2394269"/>
            <a:ext cx="11011436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i="1" dirty="0" smtClean="0">
              <a:solidFill>
                <a:srgbClr val="EFEFEF"/>
              </a:solidFill>
              <a:latin typeface="Arial" panose="020B0604020202020204" pitchFamily="34" charset="0"/>
            </a:endParaRPr>
          </a:p>
          <a:p>
            <a:endParaRPr lang="ru-RU" sz="3200" b="1" i="1" dirty="0">
              <a:solidFill>
                <a:srgbClr val="EFEFEF"/>
              </a:solidFill>
              <a:latin typeface="Arial" panose="020B0604020202020204" pitchFamily="34" charset="0"/>
            </a:endParaRPr>
          </a:p>
          <a:p>
            <a:endParaRPr lang="ru-RU" sz="3200" b="1" i="1" dirty="0" smtClean="0">
              <a:solidFill>
                <a:srgbClr val="EFEFEF"/>
              </a:solidFill>
              <a:latin typeface="Arial" panose="020B0604020202020204" pitchFamily="34" charset="0"/>
            </a:endParaRPr>
          </a:p>
          <a:p>
            <a:endParaRPr lang="ru-RU" sz="3200" b="1" i="1" dirty="0">
              <a:solidFill>
                <a:srgbClr val="EFEFEF"/>
              </a:solidFill>
              <a:latin typeface="Arial" panose="020B0604020202020204" pitchFamily="34" charset="0"/>
            </a:endParaRPr>
          </a:p>
          <a:p>
            <a:endParaRPr lang="ru-RU" sz="3200" b="1" i="1" dirty="0" smtClean="0">
              <a:solidFill>
                <a:srgbClr val="EFEFEF"/>
              </a:solidFill>
              <a:latin typeface="Arial" panose="020B0604020202020204" pitchFamily="34" charset="0"/>
            </a:endParaRPr>
          </a:p>
          <a:p>
            <a:r>
              <a:rPr lang="ru-RU" sz="3200" b="1" i="1" dirty="0" smtClean="0">
                <a:solidFill>
                  <a:srgbClr val="EFEFEF"/>
                </a:solidFill>
                <a:latin typeface="Arial" panose="020B0604020202020204" pitchFamily="34" charset="0"/>
              </a:rPr>
              <a:t>Столярный </a:t>
            </a:r>
            <a:r>
              <a:rPr lang="ru-RU" sz="3200" b="1" i="1" dirty="0">
                <a:solidFill>
                  <a:srgbClr val="EFEFEF"/>
                </a:solidFill>
                <a:latin typeface="Arial" panose="020B0604020202020204" pitchFamily="34" charset="0"/>
              </a:rPr>
              <a:t>клей. </a:t>
            </a:r>
            <a:br>
              <a:rPr lang="ru-RU" sz="3200" b="1" i="1" dirty="0">
                <a:solidFill>
                  <a:srgbClr val="EFEFEF"/>
                </a:solidFill>
                <a:latin typeface="Arial" panose="020B0604020202020204" pitchFamily="34" charset="0"/>
              </a:rPr>
            </a:br>
            <a:r>
              <a:rPr lang="ru-RU" sz="3200" dirty="0">
                <a:solidFill>
                  <a:srgbClr val="EFEFEF"/>
                </a:solidFill>
                <a:latin typeface="Arial" panose="020B0604020202020204" pitchFamily="34" charset="0"/>
              </a:rPr>
              <a:t/>
            </a:r>
            <a:br>
              <a:rPr lang="ru-RU" sz="3200" dirty="0">
                <a:solidFill>
                  <a:srgbClr val="EFEFEF"/>
                </a:solidFill>
                <a:latin typeface="Arial" panose="020B0604020202020204" pitchFamily="34" charset="0"/>
              </a:rPr>
            </a:br>
            <a:r>
              <a:rPr lang="ru-RU" sz="3200" dirty="0">
                <a:solidFill>
                  <a:srgbClr val="EFEFEF"/>
                </a:solidFill>
                <a:latin typeface="Arial" panose="020B0604020202020204" pitchFamily="34" charset="0"/>
              </a:rPr>
              <a:t>Столярный клей применяется исключительно в горячем, подогретом до 60 — 70° виде. Поскольку клей нельзя варить на открытом огне (подгорев, он приходит в негодность), то для приготовления его нужна водяная баня (клеянка</a:t>
            </a:r>
            <a:r>
              <a:rPr lang="ru-RU" sz="3200" dirty="0" smtClean="0">
                <a:solidFill>
                  <a:srgbClr val="EFEFEF"/>
                </a:solidFill>
                <a:latin typeface="Arial" panose="020B0604020202020204" pitchFamily="34" charset="0"/>
              </a:rPr>
              <a:t>) — </a:t>
            </a:r>
            <a:r>
              <a:rPr lang="ru-RU" sz="3200" dirty="0">
                <a:solidFill>
                  <a:srgbClr val="EFEFEF"/>
                </a:solidFill>
                <a:latin typeface="Arial" panose="020B0604020202020204" pitchFamily="34" charset="0"/>
              </a:rPr>
              <a:t>сюда за 10—12 ч до варки засыпают гранулированный или измельченный плиточный клей и заливают кипяченой водой настолько, чтобы она полностью прикрыла сухой клей.</a:t>
            </a:r>
            <a:endParaRPr lang="ru-RU" sz="3200" b="0" i="0" dirty="0">
              <a:solidFill>
                <a:srgbClr val="EFEFEF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4858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5307" y="1720840"/>
            <a:ext cx="1093416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EFEFEF"/>
                </a:solidFill>
                <a:latin typeface="Arial" panose="020B0604020202020204" pitchFamily="34" charset="0"/>
              </a:rPr>
              <a:t>Столярный клей (</a:t>
            </a:r>
            <a:r>
              <a:rPr lang="ru-RU" sz="2400" i="1" dirty="0">
                <a:solidFill>
                  <a:srgbClr val="EFEFEF"/>
                </a:solidFill>
                <a:latin typeface="Arial" panose="020B0604020202020204" pitchFamily="34" charset="0"/>
              </a:rPr>
              <a:t>мездровый и костяной</a:t>
            </a:r>
            <a:r>
              <a:rPr lang="ru-RU" sz="2400" dirty="0">
                <a:solidFill>
                  <a:srgbClr val="EFEFEF"/>
                </a:solidFill>
                <a:latin typeface="Arial" panose="020B0604020202020204" pitchFamily="34" charset="0"/>
              </a:rPr>
              <a:t>) универсален. Добавляя различные вещества, его можно сделать не загустевающим в течение длительного времени, водоупорным, пригодным для склеивания не только дерева, но и других материалов.</a:t>
            </a:r>
          </a:p>
          <a:p>
            <a:r>
              <a:rPr lang="ru-RU" sz="2400" dirty="0">
                <a:solidFill>
                  <a:srgbClr val="EFEFEF"/>
                </a:solidFill>
                <a:latin typeface="Arial" panose="020B0604020202020204" pitchFamily="34" charset="0"/>
              </a:rPr>
              <a:t/>
            </a:r>
            <a:br>
              <a:rPr lang="ru-RU" sz="2400" dirty="0">
                <a:solidFill>
                  <a:srgbClr val="EFEFEF"/>
                </a:solidFill>
                <a:latin typeface="Arial" panose="020B0604020202020204" pitchFamily="34" charset="0"/>
              </a:rPr>
            </a:br>
            <a:r>
              <a:rPr lang="ru-RU" sz="2400" dirty="0">
                <a:solidFill>
                  <a:srgbClr val="EFEFEF"/>
                </a:solidFill>
                <a:latin typeface="Arial" panose="020B0604020202020204" pitchFamily="34" charset="0"/>
              </a:rPr>
              <a:t>Так, если добавить всего 1/50 часть глицерина, то он будет пригоден для склеивания кожи.</a:t>
            </a:r>
          </a:p>
          <a:p>
            <a:r>
              <a:rPr lang="ru-RU" sz="2400" dirty="0">
                <a:solidFill>
                  <a:srgbClr val="EFEFEF"/>
                </a:solidFill>
                <a:latin typeface="Arial" panose="020B0604020202020204" pitchFamily="34" charset="0"/>
              </a:rPr>
              <a:t/>
            </a:r>
            <a:br>
              <a:rPr lang="ru-RU" sz="2400" dirty="0">
                <a:solidFill>
                  <a:srgbClr val="EFEFEF"/>
                </a:solidFill>
                <a:latin typeface="Arial" panose="020B0604020202020204" pitchFamily="34" charset="0"/>
              </a:rPr>
            </a:br>
            <a:r>
              <a:rPr lang="ru-RU" sz="2400" dirty="0">
                <a:solidFill>
                  <a:srgbClr val="EFEFEF"/>
                </a:solidFill>
                <a:latin typeface="Arial" panose="020B0604020202020204" pitchFamily="34" charset="0"/>
              </a:rPr>
              <a:t>А если к костяному клею перед варкой добавить 10% по весу </a:t>
            </a:r>
            <a:r>
              <a:rPr lang="ru-RU" sz="2400" dirty="0" err="1">
                <a:solidFill>
                  <a:srgbClr val="EFEFEF"/>
                </a:solidFill>
                <a:latin typeface="Arial" panose="020B0604020202020204" pitchFamily="34" charset="0"/>
              </a:rPr>
              <a:t>двухромокиcлого</a:t>
            </a:r>
            <a:r>
              <a:rPr lang="ru-RU" sz="2400" dirty="0">
                <a:solidFill>
                  <a:srgbClr val="EFEFEF"/>
                </a:solidFill>
                <a:latin typeface="Arial" panose="020B0604020202020204" pitchFamily="34" charset="0"/>
              </a:rPr>
              <a:t> калия или 15% скипидара, то он станет более водостойким.</a:t>
            </a:r>
            <a:endParaRPr lang="ru-RU" sz="2400" b="0" i="0" dirty="0">
              <a:solidFill>
                <a:srgbClr val="EFEFEF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7433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00" y="257175"/>
            <a:ext cx="9525000" cy="634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2450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Ion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5A2F9111-B2DB-470C-BA56-608F9B658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123</TotalTime>
  <Words>579</Words>
  <Application>Microsoft Office PowerPoint</Application>
  <PresentationFormat>Широкоэкранный</PresentationFormat>
  <Paragraphs>78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2" baseType="lpstr">
      <vt:lpstr>Arial</vt:lpstr>
      <vt:lpstr>Century Gothic</vt:lpstr>
      <vt:lpstr>Times New Roman</vt:lpstr>
      <vt:lpstr>Verdana</vt:lpstr>
      <vt:lpstr>Wingdings 3</vt:lpstr>
      <vt:lpstr>Ион</vt:lpstr>
      <vt:lpstr>Соединение столярных деталей клеем</vt:lpstr>
      <vt:lpstr>Цель урока: объяснить учащимся приемы склеивания и окончательной обработки (зачистке) изделий из дерева. </vt:lpstr>
      <vt:lpstr>Соединение деталей в изделие называется -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Вопросы для повторения.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Рефлексия.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Соединение деталей клеем</dc:title>
  <dc:creator>Валерий</dc:creator>
  <cp:lastModifiedBy>Валерий</cp:lastModifiedBy>
  <cp:revision>11</cp:revision>
  <dcterms:created xsi:type="dcterms:W3CDTF">2019-12-07T08:04:14Z</dcterms:created>
  <dcterms:modified xsi:type="dcterms:W3CDTF">2019-12-11T16:56:44Z</dcterms:modified>
</cp:coreProperties>
</file>