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91" r:id="rId3"/>
    <p:sldId id="267" r:id="rId4"/>
    <p:sldId id="259" r:id="rId5"/>
    <p:sldId id="261" r:id="rId6"/>
    <p:sldId id="262" r:id="rId7"/>
    <p:sldId id="264" r:id="rId8"/>
    <p:sldId id="265" r:id="rId9"/>
    <p:sldId id="268" r:id="rId10"/>
    <p:sldId id="269" r:id="rId11"/>
    <p:sldId id="292" r:id="rId12"/>
    <p:sldId id="270" r:id="rId13"/>
    <p:sldId id="271" r:id="rId14"/>
    <p:sldId id="272" r:id="rId15"/>
    <p:sldId id="273" r:id="rId16"/>
    <p:sldId id="274" r:id="rId17"/>
    <p:sldId id="298" r:id="rId18"/>
    <p:sldId id="26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2D59C15-A151-4965-A30C-B17097062449}">
          <p14:sldIdLst>
            <p14:sldId id="256"/>
            <p14:sldId id="291"/>
            <p14:sldId id="267"/>
            <p14:sldId id="259"/>
            <p14:sldId id="261"/>
            <p14:sldId id="262"/>
            <p14:sldId id="264"/>
            <p14:sldId id="265"/>
            <p14:sldId id="268"/>
            <p14:sldId id="269"/>
            <p14:sldId id="292"/>
            <p14:sldId id="270"/>
            <p14:sldId id="271"/>
            <p14:sldId id="272"/>
            <p14:sldId id="273"/>
            <p14:sldId id="274"/>
            <p14:sldId id="298"/>
            <p14:sldId id="26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Ирина" initials="И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2" autoAdjust="0"/>
    <p:restoredTop sz="66279" autoAdjust="0"/>
  </p:normalViewPr>
  <p:slideViewPr>
    <p:cSldViewPr>
      <p:cViewPr varScale="1">
        <p:scale>
          <a:sx n="56" d="100"/>
          <a:sy n="56" d="100"/>
        </p:scale>
        <p:origin x="-9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2-06T23:03:04.922" idx="1">
    <p:pos x="4967" y="30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40A6D-0FB0-47B1-A5A1-6D7CD15D5E1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488B5-70B0-4C8B-92ED-0653070B6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82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audio" Target="../media/audio1.wav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gif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audio" Target="../media/audio5.wav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microsoft.com/office/2007/relationships/hdphoto" Target="../media/hdphoto1.wdp"/><Relationship Id="rId15" Type="http://schemas.openxmlformats.org/officeDocument/2006/relationships/audio" Target="../media/audio1.wav"/><Relationship Id="rId10" Type="http://schemas.openxmlformats.org/officeDocument/2006/relationships/image" Target="../media/image11.png"/><Relationship Id="rId4" Type="http://schemas.openxmlformats.org/officeDocument/2006/relationships/image" Target="../media/image4.jpe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4.png"/><Relationship Id="rId18" Type="http://schemas.openxmlformats.org/officeDocument/2006/relationships/audio" Target="../media/audio1.wav"/><Relationship Id="rId3" Type="http://schemas.openxmlformats.org/officeDocument/2006/relationships/audio" Target="../media/audio5.wav"/><Relationship Id="rId7" Type="http://schemas.openxmlformats.org/officeDocument/2006/relationships/image" Target="../media/image15.png"/><Relationship Id="rId12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11" Type="http://schemas.openxmlformats.org/officeDocument/2006/relationships/image" Target="../media/image18.png"/><Relationship Id="rId5" Type="http://schemas.microsoft.com/office/2007/relationships/hdphoto" Target="../media/hdphoto1.wdp"/><Relationship Id="rId10" Type="http://schemas.openxmlformats.org/officeDocument/2006/relationships/image" Target="../media/image17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4.png"/><Relationship Id="rId3" Type="http://schemas.openxmlformats.org/officeDocument/2006/relationships/audio" Target="../media/audio5.wav"/><Relationship Id="rId7" Type="http://schemas.openxmlformats.org/officeDocument/2006/relationships/image" Target="../media/image15.png"/><Relationship Id="rId12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11" Type="http://schemas.openxmlformats.org/officeDocument/2006/relationships/image" Target="../media/image18.png"/><Relationship Id="rId5" Type="http://schemas.microsoft.com/office/2007/relationships/hdphoto" Target="../media/hdphoto1.wdp"/><Relationship Id="rId15" Type="http://schemas.openxmlformats.org/officeDocument/2006/relationships/image" Target="../media/image20.png"/><Relationship Id="rId10" Type="http://schemas.openxmlformats.org/officeDocument/2006/relationships/image" Target="../media/image17.png"/><Relationship Id="rId19" Type="http://schemas.openxmlformats.org/officeDocument/2006/relationships/audio" Target="../media/audio1.wav"/><Relationship Id="rId4" Type="http://schemas.openxmlformats.org/officeDocument/2006/relationships/image" Target="../media/image4.jpeg"/><Relationship Id="rId9" Type="http://schemas.openxmlformats.org/officeDocument/2006/relationships/image" Target="../media/image10.png"/><Relationship Id="rId1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3.png"/><Relationship Id="rId3" Type="http://schemas.openxmlformats.org/officeDocument/2006/relationships/audio" Target="../media/audio5.wav"/><Relationship Id="rId7" Type="http://schemas.openxmlformats.org/officeDocument/2006/relationships/image" Target="../media/image21.png"/><Relationship Id="rId12" Type="http://schemas.openxmlformats.org/officeDocument/2006/relationships/image" Target="../media/image18.png"/><Relationship Id="rId17" Type="http://schemas.openxmlformats.org/officeDocument/2006/relationships/image" Target="../media/image22.gif"/><Relationship Id="rId2" Type="http://schemas.openxmlformats.org/officeDocument/2006/relationships/audio" Target="../media/audio1.wav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11" Type="http://schemas.openxmlformats.org/officeDocument/2006/relationships/image" Target="../media/image17.png"/><Relationship Id="rId5" Type="http://schemas.openxmlformats.org/officeDocument/2006/relationships/image" Target="../media/image5.jpeg"/><Relationship Id="rId15" Type="http://schemas.openxmlformats.org/officeDocument/2006/relationships/image" Target="../media/image19.png"/><Relationship Id="rId10" Type="http://schemas.openxmlformats.org/officeDocument/2006/relationships/image" Target="../media/image10.png"/><Relationship Id="rId19" Type="http://schemas.openxmlformats.org/officeDocument/2006/relationships/audio" Target="../media/audio1.wav"/><Relationship Id="rId4" Type="http://schemas.openxmlformats.org/officeDocument/2006/relationships/audio" Target="../media/audio6.wav"/><Relationship Id="rId9" Type="http://schemas.openxmlformats.org/officeDocument/2006/relationships/image" Target="../media/image16.png"/><Relationship Id="rId1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iddle-middle.ru/zagadki/otvety/%D0%81%D0%BB%D0%BA%D0%B0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otvet.mail.ru/question/83456651" TargetMode="External"/><Relationship Id="rId5" Type="http://schemas.openxmlformats.org/officeDocument/2006/relationships/hyperlink" Target="http://russianpoetry.ru/stihi/zajac-i-lisa-basnja.html" TargetMode="External"/><Relationship Id="rId4" Type="http://schemas.openxmlformats.org/officeDocument/2006/relationships/hyperlink" Target="http://gov.cap.ru/SiteMap.aspx?gov_id=81&amp;id=13170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4.jpeg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audio" Target="../media/audio1.wav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comments" Target="../comments/commen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audio" Target="../media/audio1.wav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audio" Target="../media/audio1.wav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audio" Target="../media/audio1.wav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audio" Target="../media/audio1.wav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audio" Target="../media/audio1.wav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005064"/>
            <a:ext cx="6855296" cy="1143000"/>
          </a:xfrm>
        </p:spPr>
        <p:txBody>
          <a:bodyPr>
            <a:noAutofit/>
          </a:bodyPr>
          <a:lstStyle/>
          <a:p>
            <a:r>
              <a:rPr lang="ru-RU" sz="24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Нехлюдова Ирина </a:t>
            </a:r>
          </a:p>
          <a:p>
            <a:pPr lvl="0">
              <a:buClr>
                <a:srgbClr val="C0504D"/>
              </a:buClr>
            </a:pPr>
            <a:r>
              <a:rPr lang="ru-RU" sz="24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</a:t>
            </a:r>
            <a:r>
              <a:rPr lang="ru-RU" sz="2400" b="1" spc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Анатольевна, </a:t>
            </a:r>
          </a:p>
          <a:p>
            <a:pPr lvl="0">
              <a:buClr>
                <a:srgbClr val="C0504D"/>
              </a:buClr>
            </a:pPr>
            <a:r>
              <a:rPr lang="ru-RU" sz="2400" b="1" spc="0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400" b="1" spc="0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                      </a:t>
            </a:r>
            <a:r>
              <a:rPr lang="ru-RU" sz="24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4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учитель начальных классов</a:t>
            </a: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646312"/>
            <a:ext cx="8305800" cy="19812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0"/>
          </a:effectLst>
        </p:spPr>
        <p:txBody>
          <a:bodyPr>
            <a:normAutofit fontScale="90000"/>
          </a:bodyPr>
          <a:lstStyle/>
          <a:p>
            <a:pPr lvl="0">
              <a:spcBef>
                <a:spcPts val="600"/>
              </a:spcBef>
            </a:pPr>
            <a:r>
              <a:rPr lang="ru-RU" sz="2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>КОГОАУ СШ </a:t>
            </a:r>
            <a:r>
              <a:rPr lang="ru-RU" sz="2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>г. Лузы </a:t>
            </a:r>
            <a:r>
              <a:rPr lang="ru-RU" sz="2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/>
            </a:r>
            <a:br>
              <a:rPr lang="ru-RU" sz="2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</a:br>
            <a:r>
              <a:rPr lang="ru-RU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/>
            </a:r>
            <a:br>
              <a:rPr lang="ru-RU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</a:br>
            <a:r>
              <a:rPr lang="ru-RU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/>
            </a:r>
            <a:br>
              <a:rPr lang="ru-RU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</a:br>
            <a:r>
              <a:rPr lang="ru-RU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>дидактическая игра</a:t>
            </a:r>
            <a:br>
              <a:rPr lang="ru-RU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</a:b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>«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>устные приемы сложения и вычитания</a:t>
            </a:r>
            <a:b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</a:b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>в пределах  100.»</a:t>
            </a:r>
            <a: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  <a:t/>
            </a:r>
            <a:br>
              <a:rPr lang="ru-RU" sz="2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+mn-cs"/>
              </a:rPr>
            </a:br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2636912"/>
            <a:ext cx="1331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2 класс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74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457200" y="457200"/>
            <a:ext cx="6131024" cy="5562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Ёлочка –красавица украшена шарами!</a:t>
            </a:r>
          </a:p>
          <a:p>
            <a:pPr lvl="0">
              <a:buClr>
                <a:srgbClr val="C0504D"/>
              </a:buClr>
            </a:pPr>
            <a:r>
              <a:rPr lang="ru-RU" dirty="0">
                <a:solidFill>
                  <a:srgbClr val="1F497D"/>
                </a:solidFill>
              </a:rPr>
              <a:t>Соберём </a:t>
            </a:r>
            <a:r>
              <a:rPr lang="ru-RU" dirty="0" smtClean="0">
                <a:solidFill>
                  <a:srgbClr val="1F497D"/>
                </a:solidFill>
              </a:rPr>
              <a:t>гостей весёлых в дружный хоровод!</a:t>
            </a:r>
          </a:p>
          <a:p>
            <a:pPr lvl="0">
              <a:buClr>
                <a:srgbClr val="C0504D"/>
              </a:buClr>
            </a:pPr>
            <a:r>
              <a:rPr lang="ru-RU" dirty="0" smtClean="0">
                <a:solidFill>
                  <a:srgbClr val="1F497D"/>
                </a:solidFill>
              </a:rPr>
              <a:t>Потому что очень скоро </a:t>
            </a:r>
            <a:r>
              <a:rPr lang="ru-RU" dirty="0">
                <a:solidFill>
                  <a:srgbClr val="1F497D"/>
                </a:solidFill>
              </a:rPr>
              <a:t>будет </a:t>
            </a:r>
            <a:r>
              <a:rPr lang="ru-RU" dirty="0" smtClean="0">
                <a:solidFill>
                  <a:srgbClr val="1F497D"/>
                </a:solidFill>
              </a:rPr>
              <a:t>Новый год!</a:t>
            </a:r>
          </a:p>
          <a:p>
            <a:r>
              <a:rPr lang="ru-RU" dirty="0" smtClean="0"/>
              <a:t>А друзей чтобы собрать, важно правильно считать!</a:t>
            </a:r>
          </a:p>
          <a:p>
            <a:endParaRPr lang="ru-RU" sz="1800" dirty="0" smtClean="0"/>
          </a:p>
        </p:txBody>
      </p:sp>
      <p:sp>
        <p:nvSpPr>
          <p:cNvPr id="6" name="Блок-схема: узел 5"/>
          <p:cNvSpPr/>
          <p:nvPr/>
        </p:nvSpPr>
        <p:spPr>
          <a:xfrm>
            <a:off x="1535088" y="2132856"/>
            <a:ext cx="372616" cy="372616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1306488" y="2873772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65819" y="3614936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1907704" y="3433465"/>
            <a:ext cx="457200" cy="457200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077888" y="4521696"/>
            <a:ext cx="457200" cy="457200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986740" y="4293096"/>
            <a:ext cx="457200" cy="457200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54094" y="2967335"/>
            <a:ext cx="3635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</a:t>
            </a:r>
            <a:r>
              <a:rPr lang="ru-RU" sz="5400" b="1" dirty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r>
              <a:rPr lang="ru-RU" sz="5400" b="1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580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4" b="5454"/>
          <a:stretch>
            <a:fillRect/>
          </a:stretch>
        </p:blipFill>
        <p:spPr>
          <a:xfrm>
            <a:off x="395536" y="476672"/>
            <a:ext cx="8324850" cy="5976664"/>
          </a:xfrm>
        </p:spPr>
      </p:pic>
      <p:sp>
        <p:nvSpPr>
          <p:cNvPr id="9" name="TextBox 8"/>
          <p:cNvSpPr txBox="1"/>
          <p:nvPr/>
        </p:nvSpPr>
        <p:spPr>
          <a:xfrm>
            <a:off x="1331640" y="2106487"/>
            <a:ext cx="66820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2614318"/>
            <a:ext cx="4752528" cy="1534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rgbClr val="FFFF00"/>
                </a:solidFill>
              </a:rPr>
              <a:t>РЕШЕНИЕ </a:t>
            </a:r>
          </a:p>
          <a:p>
            <a:pPr algn="ctr"/>
            <a:r>
              <a:rPr lang="ru-RU" sz="4800" dirty="0">
                <a:solidFill>
                  <a:srgbClr val="FFFF00"/>
                </a:solidFill>
              </a:rPr>
              <a:t>ВЫРАЖЕНИЙ</a:t>
            </a:r>
          </a:p>
        </p:txBody>
      </p:sp>
    </p:spTree>
    <p:extLst>
      <p:ext uri="{BB962C8B-B14F-4D97-AF65-F5344CB8AC3E}">
        <p14:creationId xmlns:p14="http://schemas.microsoft.com/office/powerpoint/2010/main" val="3745548790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179512" y="116632"/>
            <a:ext cx="8784976" cy="6480720"/>
          </a:xfrm>
        </p:spPr>
      </p:pic>
      <p:sp>
        <p:nvSpPr>
          <p:cNvPr id="6" name="Блок-схема: узел 5"/>
          <p:cNvSpPr/>
          <p:nvPr/>
        </p:nvSpPr>
        <p:spPr>
          <a:xfrm>
            <a:off x="1365152" y="3053703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1785796" y="2219570"/>
            <a:ext cx="372616" cy="372616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2158412" y="3697201"/>
            <a:ext cx="457200" cy="457200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07952" y="4004150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1428900" y="4844363"/>
            <a:ext cx="457200" cy="457200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2843164" y="4609008"/>
            <a:ext cx="457200" cy="457200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1268760"/>
            <a:ext cx="2808312" cy="7899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dirty="0" smtClean="0">
                <a:solidFill>
                  <a:schemeClr val="tx1"/>
                </a:solidFill>
              </a:rPr>
              <a:t>50-(15</a:t>
            </a:r>
            <a:r>
              <a:rPr lang="ru-RU" sz="4000" dirty="0" smtClean="0">
                <a:solidFill>
                  <a:prstClr val="black"/>
                </a:solidFill>
              </a:rPr>
              <a:t> </a:t>
            </a:r>
            <a:r>
              <a:rPr lang="ru-RU" sz="4000" dirty="0">
                <a:solidFill>
                  <a:prstClr val="black"/>
                </a:solidFill>
              </a:rPr>
              <a:t>-</a:t>
            </a:r>
            <a:r>
              <a:rPr lang="ru-RU" sz="4000" dirty="0" smtClean="0">
                <a:solidFill>
                  <a:prstClr val="black"/>
                </a:solidFill>
              </a:rPr>
              <a:t> 8)=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6056" y="29870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876080" y="2591009"/>
            <a:ext cx="914400" cy="6068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42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576663" y="3022104"/>
            <a:ext cx="914400" cy="666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43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452320" y="3070424"/>
            <a:ext cx="914400" cy="575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 smtClean="0">
                <a:solidFill>
                  <a:prstClr val="black"/>
                </a:solidFill>
              </a:rPr>
              <a:t>44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33280" y="40041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508104" y="4609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article952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151808"/>
            <a:ext cx="1994520" cy="201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58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85185E-6 L 0.09218 -0.2307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1" y="-1155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323528" y="240815"/>
            <a:ext cx="8496944" cy="6309692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803" y="4356965"/>
            <a:ext cx="19939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414337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384" y="2971005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197" y="3614191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671" y="3863252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954" y="4890641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762" y="4794721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Ирина\Desktop\0_b201c_ce362906_S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03127" y="4718584"/>
            <a:ext cx="1512168" cy="163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9269" y="26955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1340768"/>
            <a:ext cx="2933907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dirty="0" smtClean="0">
                <a:solidFill>
                  <a:prstClr val="black"/>
                </a:solidFill>
              </a:rPr>
              <a:t>60+(12– 4) </a:t>
            </a:r>
            <a:r>
              <a:rPr lang="ru-RU" sz="4000" dirty="0">
                <a:solidFill>
                  <a:prstClr val="black"/>
                </a:solidFill>
              </a:rPr>
              <a:t>=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2792094"/>
            <a:ext cx="914400" cy="6093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69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40051" y="3064888"/>
            <a:ext cx="914400" cy="6101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68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64288" y="3217862"/>
            <a:ext cx="914400" cy="6431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52434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0.16649 -0.1909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16" y="-956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359366" y="286866"/>
            <a:ext cx="8352928" cy="6282680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381995"/>
            <a:ext cx="19939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588" y="2346071"/>
            <a:ext cx="414337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285" y="3186361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895" y="3618631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272" y="4311351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228" y="4865827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805064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Ирина\Desktop\0_b201c_ce362906_S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11960" y="5051919"/>
            <a:ext cx="1584176" cy="152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рина\Desktop\0_a7b7e_5953b662_S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79911"/>
            <a:ext cx="1432793" cy="150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95936" y="876436"/>
            <a:ext cx="2808312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dirty="0" smtClean="0">
                <a:solidFill>
                  <a:prstClr val="black"/>
                </a:solidFill>
              </a:rPr>
              <a:t>100-(13-7) </a:t>
            </a:r>
            <a:r>
              <a:rPr lang="ru-RU" sz="4000" dirty="0">
                <a:solidFill>
                  <a:prstClr val="black"/>
                </a:solidFill>
              </a:rPr>
              <a:t>=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1756" y="2603178"/>
            <a:ext cx="914400" cy="5831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84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02932" y="2782113"/>
            <a:ext cx="914400" cy="6260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92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452320" y="2782113"/>
            <a:ext cx="914400" cy="6260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94</a:t>
            </a:r>
          </a:p>
        </p:txBody>
      </p:sp>
    </p:spTree>
    <p:extLst>
      <p:ext uri="{BB962C8B-B14F-4D97-AF65-F5344CB8AC3E}">
        <p14:creationId xmlns:p14="http://schemas.microsoft.com/office/powerpoint/2010/main" val="320190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-0.06562 -0.2349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" y="-117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2.96296E-6 L -0.01199 0.01227 L 0.0052 0.04745 L -5.27778E-6 -2.96296E-6 Z " pathEditMode="relative" ptsTypes="AAAA">
                                      <p:cBhvr>
                                        <p:cTn id="4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539552" y="457708"/>
            <a:ext cx="8435280" cy="621216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143" y="4662480"/>
            <a:ext cx="19939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20888"/>
            <a:ext cx="414337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425" y="3221142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111" y="3841941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184" y="4101581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749" y="4949080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949080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Ирина\Desktop\0_b201c_ce362906_S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27884" y="5195936"/>
            <a:ext cx="1512168" cy="148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Ирина\Desktop\0_a7b7e_5953b662_S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482" y="4101581"/>
            <a:ext cx="1331139" cy="158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Ирина\Desktop\0_a7b78_a6c9cdaf_S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36096" y="3243808"/>
            <a:ext cx="1715334" cy="258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69876" y="1124744"/>
            <a:ext cx="2818347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dirty="0" smtClean="0">
                <a:solidFill>
                  <a:prstClr val="black"/>
                </a:solidFill>
              </a:rPr>
              <a:t> 50-(5+8) </a:t>
            </a:r>
            <a:r>
              <a:rPr lang="ru-RU" sz="4000" dirty="0">
                <a:solidFill>
                  <a:prstClr val="black"/>
                </a:solidFill>
              </a:rPr>
              <a:t>=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69877" y="2996953"/>
            <a:ext cx="914400" cy="5668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37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70195" y="2996953"/>
            <a:ext cx="914400" cy="5668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5</a:t>
            </a:r>
            <a:r>
              <a:rPr lang="ru-RU" sz="3600" dirty="0" smtClean="0">
                <a:solidFill>
                  <a:prstClr val="black"/>
                </a:solidFill>
              </a:rPr>
              <a:t>3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40352" y="2828875"/>
            <a:ext cx="914400" cy="6617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271678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7.40741E-7 L 0.30538 -0.240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60" y="-1203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-0.0118 0.01065 " pathEditMode="relative" ptsTypes="AA">
                                      <p:cBhvr>
                                        <p:cTn id="1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59259E-6 L 0.00538 -0.00695 C 0.00938 -0.02454 0.00573 -0.01042 0.00799 0.02454 C 0.00816 0.02639 0.00938 0.02801 0.00938 0.02986 C 0.00972 0.04028 0.00938 0.05092 0.00938 0.06134 L 0.00139 -0.01759 " pathEditMode="relative" ptsTypes="AfffAA">
                                      <p:cBhvr>
                                        <p:cTn id="1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312980" y="383393"/>
            <a:ext cx="8712968" cy="6336704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470" y="4046238"/>
            <a:ext cx="199390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48880"/>
            <a:ext cx="414337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627" y="3058849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414" y="3777472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975" y="3925026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67" y="4875255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374" y="4941168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Ирина\Desktop\0_b201c_ce362906_S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36999" y="5122112"/>
            <a:ext cx="1584176" cy="159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Ирина\Desktop\0_a7b7e_5953b662_S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26993" y="4218421"/>
            <a:ext cx="1242188" cy="144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Ирина\Desktop\0_a7b78_a6c9cdaf_S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08304" y="4523158"/>
            <a:ext cx="1638132" cy="231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Ирина\Desktop\8dm.gif"/>
          <p:cNvPicPr>
            <a:picLocks noChangeAspect="1" noChangeArrowheads="1" noCrop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087" y="2757071"/>
            <a:ext cx="259080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23929" y="1340768"/>
            <a:ext cx="2814958" cy="878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dirty="0" smtClean="0">
                <a:solidFill>
                  <a:prstClr val="black"/>
                </a:solidFill>
              </a:rPr>
              <a:t>60 +(7+5) </a:t>
            </a:r>
            <a:r>
              <a:rPr lang="ru-RU" sz="4000" dirty="0">
                <a:solidFill>
                  <a:prstClr val="black"/>
                </a:solidFill>
              </a:rPr>
              <a:t>=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3045804"/>
            <a:ext cx="914400" cy="6657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dirty="0">
                <a:solidFill>
                  <a:prstClr val="black"/>
                </a:solidFill>
              </a:rPr>
              <a:t>82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3526160"/>
            <a:ext cx="914400" cy="6922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72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525834" y="2898179"/>
            <a:ext cx="914400" cy="6279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71</a:t>
            </a:r>
          </a:p>
        </p:txBody>
      </p:sp>
    </p:spTree>
    <p:extLst>
      <p:ext uri="{BB962C8B-B14F-4D97-AF65-F5344CB8AC3E}">
        <p14:creationId xmlns:p14="http://schemas.microsoft.com/office/powerpoint/2010/main" val="97828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-3.33333E-6 L 0.05746 -0.2851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3" y="-142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C 0.00678 0.01389 0.00469 0.04607 0.00521 0.06134 C 0.0132 0.04676 0.0066 0.03032 0.0066 0.01412 L -0.01319 0.01412 L -0.0052 0.01227 L 0.01841 -0.01042 C 0.00851 0.00093 0.0073 -0.00139 0.0132 0.01065 C 0.01181 0.01296 0.01094 0.01574 0.00921 0.01759 C 0.00816 0.01875 0.00521 0.01945 0.00521 0.01945 L 0.00799 0.07199 L 0.02639 0.04398 " pathEditMode="relative" ptsTypes="ffAAAfffAAA">
                                      <p:cBhvr>
                                        <p:cTn id="2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C 0.00225 -0.00879 0.00208 -0.01921 0.00659 -0.02615 C 0.00937 -0.03078 0.00625 -0.01435 0.00538 -0.00856 C 0.00486 -0.00486 0.0026 -0.00185 0.0026 0.00186 C 0.0026 0.01111 0.0026 0.02061 0.0026 0.02986 L 0.00538 0.01412 L 0.0026 -0.02268 L 0.0118 -0.00856 " pathEditMode="relative" ptsTypes="ffffAAAA">
                                      <p:cBhvr>
                                        <p:cTn id="22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6" r="11366"/>
          <a:stretch>
            <a:fillRect/>
          </a:stretch>
        </p:blipFill>
        <p:spPr>
          <a:xfrm>
            <a:off x="251520" y="476672"/>
            <a:ext cx="8651304" cy="6120680"/>
          </a:xfrm>
        </p:spPr>
      </p:pic>
    </p:spTree>
    <p:extLst>
      <p:ext uri="{BB962C8B-B14F-4D97-AF65-F5344CB8AC3E}">
        <p14:creationId xmlns:p14="http://schemas.microsoft.com/office/powerpoint/2010/main" val="46988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988568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Источники: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1.</a:t>
            </a:r>
            <a:r>
              <a:rPr lang="en-US" sz="1600" dirty="0" smtClean="0">
                <a:solidFill>
                  <a:schemeClr val="tx1"/>
                </a:solidFill>
              </a:rPr>
              <a:t>https</a:t>
            </a:r>
            <a:r>
              <a:rPr lang="en-US" sz="1600" dirty="0">
                <a:solidFill>
                  <a:schemeClr val="tx1"/>
                </a:solidFill>
              </a:rPr>
              <a:t>://www.google.ru/search?q=</a:t>
            </a:r>
            <a:r>
              <a:rPr lang="ru-RU" sz="1600" dirty="0" err="1">
                <a:solidFill>
                  <a:schemeClr val="tx1"/>
                </a:solidFill>
              </a:rPr>
              <a:t>рисунки+для+детей</a:t>
            </a:r>
            <a:r>
              <a:rPr lang="ru-RU" sz="1600" dirty="0">
                <a:solidFill>
                  <a:schemeClr val="tx1"/>
                </a:solidFill>
              </a:rPr>
              <a:t>&amp;</a:t>
            </a:r>
            <a:r>
              <a:rPr lang="en-US" sz="1600" dirty="0" err="1" smtClean="0">
                <a:solidFill>
                  <a:schemeClr val="tx1"/>
                </a:solidFill>
              </a:rPr>
              <a:t>newwindow</a:t>
            </a:r>
            <a:r>
              <a:rPr lang="en-US" sz="1600" dirty="0" smtClean="0">
                <a:solidFill>
                  <a:schemeClr val="tx1"/>
                </a:solidFill>
              </a:rPr>
              <a:t>=1&amp;espv=2&amp;biw=1366&amp;bih=705&amp;tbm=</a:t>
            </a:r>
            <a:r>
              <a:rPr lang="en-US" sz="1600" dirty="0" err="1" smtClean="0">
                <a:solidFill>
                  <a:schemeClr val="tx1"/>
                </a:solidFill>
              </a:rPr>
              <a:t>isch&amp;imgil</a:t>
            </a:r>
            <a:r>
              <a:rPr lang="en-US" sz="1600" dirty="0" smtClean="0">
                <a:solidFill>
                  <a:schemeClr val="tx1"/>
                </a:solidFill>
              </a:rPr>
              <a:t>=vc_ZbatvajSk-M%253A%253Bwa1Db0H2i7tJjM</a:t>
            </a:r>
            <a:r>
              <a:rPr lang="ru-RU" sz="1600" dirty="0" smtClean="0">
                <a:solidFill>
                  <a:schemeClr val="tx1"/>
                </a:solidFill>
              </a:rPr>
              <a:t>  (рисунок ели)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2. </a:t>
            </a:r>
            <a:r>
              <a:rPr lang="en-US" sz="1600" dirty="0">
                <a:solidFill>
                  <a:schemeClr val="tx1"/>
                </a:solidFill>
                <a:hlinkClick r:id="rId3"/>
              </a:rPr>
              <a:t>http://riddle-middle.ru/zagadki/otvety/%</a:t>
            </a:r>
            <a:r>
              <a:rPr lang="en-US" sz="1600" dirty="0" smtClean="0">
                <a:solidFill>
                  <a:schemeClr val="tx1"/>
                </a:solidFill>
                <a:hlinkClick r:id="rId3"/>
              </a:rPr>
              <a:t>D0%81%D0%BB%D0%BA%D0%B0</a:t>
            </a:r>
            <a:r>
              <a:rPr lang="ru-RU" sz="1600" dirty="0" smtClean="0">
                <a:solidFill>
                  <a:schemeClr val="tx1"/>
                </a:solidFill>
              </a:rPr>
              <a:t>  (загадка  о ели)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3.</a:t>
            </a:r>
            <a:r>
              <a:rPr lang="en-US" sz="1600" dirty="0">
                <a:solidFill>
                  <a:schemeClr val="tx1"/>
                </a:solidFill>
              </a:rPr>
              <a:t> http://priroda.inc.ru/animation/anima.html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(картинки животных)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4.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  <a:hlinkClick r:id="rId4"/>
              </a:rPr>
              <a:t>http://</a:t>
            </a:r>
            <a:r>
              <a:rPr lang="en-US" sz="1600" dirty="0" smtClean="0">
                <a:solidFill>
                  <a:schemeClr val="tx1"/>
                </a:solidFill>
                <a:hlinkClick r:id="rId4"/>
              </a:rPr>
              <a:t>gov.cap.ru/SiteMap.aspx?gov_id=81&amp;id=131704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(картинка </a:t>
            </a:r>
            <a:r>
              <a:rPr lang="ru-RU" sz="1600" dirty="0">
                <a:solidFill>
                  <a:schemeClr val="tx1"/>
                </a:solidFill>
              </a:rPr>
              <a:t>Д</a:t>
            </a:r>
            <a:r>
              <a:rPr lang="ru-RU" sz="1600" dirty="0" smtClean="0">
                <a:solidFill>
                  <a:schemeClr val="tx1"/>
                </a:solidFill>
              </a:rPr>
              <a:t>еда </a:t>
            </a:r>
            <a:r>
              <a:rPr lang="ru-RU" sz="1600" dirty="0">
                <a:solidFill>
                  <a:schemeClr val="tx1"/>
                </a:solidFill>
              </a:rPr>
              <a:t>М</a:t>
            </a:r>
            <a:r>
              <a:rPr lang="ru-RU" sz="1600" dirty="0" smtClean="0">
                <a:solidFill>
                  <a:schemeClr val="tx1"/>
                </a:solidFill>
              </a:rPr>
              <a:t>ороза)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5.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  <a:hlinkClick r:id="rId5"/>
              </a:rPr>
              <a:t>http://</a:t>
            </a:r>
            <a:r>
              <a:rPr lang="en-US" sz="1600" dirty="0" smtClean="0">
                <a:solidFill>
                  <a:schemeClr val="tx1"/>
                </a:solidFill>
                <a:hlinkClick r:id="rId5"/>
              </a:rPr>
              <a:t>russianpoetry.ru/stihi/zajac-i-lisa-basnja.html</a:t>
            </a:r>
            <a:r>
              <a:rPr lang="ru-RU" sz="1600" dirty="0" smtClean="0">
                <a:solidFill>
                  <a:schemeClr val="tx1"/>
                </a:solidFill>
              </a:rPr>
              <a:t> (лиса)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6.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  <a:hlinkClick r:id="rId6"/>
              </a:rPr>
              <a:t>http://</a:t>
            </a:r>
            <a:r>
              <a:rPr lang="en-US" sz="1600" dirty="0" smtClean="0">
                <a:solidFill>
                  <a:schemeClr val="tx1"/>
                </a:solidFill>
                <a:hlinkClick r:id="rId6"/>
              </a:rPr>
              <a:t>otvet.mail.ru/question/83456651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7.</a:t>
            </a:r>
            <a:r>
              <a:rPr lang="en-US" sz="1600" dirty="0">
                <a:solidFill>
                  <a:schemeClr val="tx1"/>
                </a:solidFill>
              </a:rPr>
              <a:t> https://babaeva.wordpress.com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56613"/>
      </p:ext>
    </p:extLst>
  </p:cSld>
  <p:clrMapOvr>
    <a:masterClrMapping/>
  </p:clrMapOvr>
  <p:transition spd="slow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420888"/>
            <a:ext cx="8219256" cy="79208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6000" dirty="0" smtClean="0">
                <a:cs typeface="Aparajita" pitchFamily="34" charset="0"/>
              </a:rPr>
              <a:t>УСТНЫЙ СЧЁТ</a:t>
            </a:r>
            <a:endParaRPr lang="ru-RU" sz="6000" dirty="0">
              <a:cs typeface="Aparajita" pitchFamily="34" charset="0"/>
            </a:endParaRPr>
          </a:p>
        </p:txBody>
      </p:sp>
      <p:pic>
        <p:nvPicPr>
          <p:cNvPr id="1026" name="Picture 2" descr="C:\Users\Ирина\Desktop\0_77e4c_b052102d_XL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6249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2420888"/>
            <a:ext cx="726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2708920"/>
            <a:ext cx="50405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rgbClr val="FFFF00"/>
                </a:solidFill>
              </a:rPr>
              <a:t>УСТНЫЙ  СЧЁТ</a:t>
            </a:r>
          </a:p>
        </p:txBody>
      </p:sp>
    </p:spTree>
    <p:extLst>
      <p:ext uri="{BB962C8B-B14F-4D97-AF65-F5344CB8AC3E}">
        <p14:creationId xmlns:p14="http://schemas.microsoft.com/office/powerpoint/2010/main" val="4273559720"/>
      </p:ext>
    </p:extLst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395536" y="548680"/>
            <a:ext cx="6203032" cy="583264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На Новый год ей каждый рад,</a:t>
            </a:r>
            <a:br>
              <a:rPr lang="ru-RU" sz="2400" dirty="0"/>
            </a:br>
            <a:r>
              <a:rPr lang="ru-RU" sz="2400" dirty="0"/>
              <a:t>Хотя колюч её наряд. </a:t>
            </a:r>
            <a:endParaRPr lang="ru-RU" sz="2400" dirty="0" smtClean="0"/>
          </a:p>
          <a:p>
            <a:r>
              <a:rPr lang="ru-RU" sz="2400" dirty="0" smtClean="0"/>
              <a:t>Чтобы ёлку нарядить, надо верно всё решить!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6817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389377" y="188640"/>
            <a:ext cx="8532142" cy="6264696"/>
          </a:xfrm>
        </p:spPr>
      </p:pic>
      <p:sp>
        <p:nvSpPr>
          <p:cNvPr id="11" name="Блок-схема: узел 10"/>
          <p:cNvSpPr/>
          <p:nvPr/>
        </p:nvSpPr>
        <p:spPr>
          <a:xfrm>
            <a:off x="2035608" y="2185868"/>
            <a:ext cx="360040" cy="369333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1996411" y="3573016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301142" y="1996662"/>
            <a:ext cx="58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55448" y="1813465"/>
            <a:ext cx="2076791" cy="9157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4000" dirty="0" smtClean="0">
              <a:solidFill>
                <a:prstClr val="black"/>
              </a:solidFill>
            </a:endParaRPr>
          </a:p>
          <a:p>
            <a:pPr lvl="0" algn="ctr"/>
            <a:r>
              <a:rPr lang="ru-RU" sz="4000" dirty="0" smtClean="0">
                <a:solidFill>
                  <a:prstClr val="black"/>
                </a:solidFill>
              </a:rPr>
              <a:t>54 – 7=</a:t>
            </a:r>
            <a:endParaRPr lang="ru-RU" sz="4000" dirty="0">
              <a:solidFill>
                <a:prstClr val="black"/>
              </a:solidFill>
            </a:endParaRPr>
          </a:p>
          <a:p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32595" y="3438292"/>
            <a:ext cx="914400" cy="6387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43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91083" y="4509120"/>
            <a:ext cx="91440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47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3755075"/>
            <a:ext cx="914400" cy="6074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46</a:t>
            </a:r>
          </a:p>
        </p:txBody>
      </p:sp>
    </p:spTree>
    <p:extLst>
      <p:ext uri="{BB962C8B-B14F-4D97-AF65-F5344CB8AC3E}">
        <p14:creationId xmlns:p14="http://schemas.microsoft.com/office/powerpoint/2010/main" val="130276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88 4.44444E-6 L 0.1724 -0.34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76" y="-173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611560" y="260648"/>
            <a:ext cx="8064896" cy="6035888"/>
          </a:xfrm>
        </p:spPr>
      </p:pic>
      <p:sp>
        <p:nvSpPr>
          <p:cNvPr id="6" name="Блок-схема: узел 5"/>
          <p:cNvSpPr/>
          <p:nvPr/>
        </p:nvSpPr>
        <p:spPr>
          <a:xfrm>
            <a:off x="2158620" y="2176359"/>
            <a:ext cx="360040" cy="369333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200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1607226" y="2711718"/>
            <a:ext cx="417053" cy="446276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348880"/>
            <a:ext cx="194421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333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648670" y="2354977"/>
            <a:ext cx="17908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38 + 4=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04046" y="4077072"/>
            <a:ext cx="914400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43 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580111" y="4374323"/>
            <a:ext cx="936105" cy="602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34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886129" y="3699902"/>
            <a:ext cx="854224" cy="5931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4</a:t>
            </a:r>
            <a:r>
              <a:rPr lang="ru-RU" sz="3600" dirty="0">
                <a:solidFill>
                  <a:prstClr val="black"/>
                </a:solidFill>
                <a:cs typeface="Narkisim" pitchFamily="34" charset="-79"/>
              </a:rPr>
              <a:t>2</a:t>
            </a:r>
            <a:endParaRPr lang="ru-RU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9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111E-6 L -0.05573 -0.187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5" y="-939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611560" y="528836"/>
            <a:ext cx="8208912" cy="5562600"/>
          </a:xfrm>
        </p:spPr>
      </p:pic>
      <p:sp>
        <p:nvSpPr>
          <p:cNvPr id="6" name="Блок-схема: узел 5"/>
          <p:cNvSpPr/>
          <p:nvPr/>
        </p:nvSpPr>
        <p:spPr>
          <a:xfrm>
            <a:off x="2081920" y="2262153"/>
            <a:ext cx="360040" cy="369333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200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1415654" y="2860766"/>
            <a:ext cx="432048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2600070" y="3081536"/>
            <a:ext cx="438833" cy="457200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67560" y="1641547"/>
            <a:ext cx="2016224" cy="8052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dirty="0">
                <a:solidFill>
                  <a:prstClr val="black"/>
                </a:solidFill>
              </a:rPr>
              <a:t>43 – 5 =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11960" y="3679468"/>
            <a:ext cx="1008112" cy="7164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38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676511" y="4338682"/>
            <a:ext cx="1013561" cy="6744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48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051234" y="3679468"/>
            <a:ext cx="1049158" cy="6592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49475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L 0.25209 -0.2939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-146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111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395536" y="332656"/>
            <a:ext cx="8208912" cy="5830788"/>
          </a:xfrm>
        </p:spPr>
      </p:pic>
      <p:sp>
        <p:nvSpPr>
          <p:cNvPr id="6" name="Блок-схема: узел 5"/>
          <p:cNvSpPr/>
          <p:nvPr/>
        </p:nvSpPr>
        <p:spPr>
          <a:xfrm>
            <a:off x="1961456" y="2145232"/>
            <a:ext cx="360040" cy="369333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200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1259632" y="2924944"/>
            <a:ext cx="432048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2321496" y="3382144"/>
            <a:ext cx="457200" cy="457200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143709" y="384390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932041" y="1916832"/>
            <a:ext cx="206132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dirty="0">
                <a:solidFill>
                  <a:prstClr val="black"/>
                </a:solidFill>
              </a:rPr>
              <a:t>65 + 9 =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45684" y="3762380"/>
            <a:ext cx="986357" cy="666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84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410944" y="4219689"/>
            <a:ext cx="914400" cy="61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76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916970" y="4120545"/>
            <a:ext cx="1039405" cy="61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19616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0.01388 -0.292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-1465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467544" y="110654"/>
            <a:ext cx="8431729" cy="6066656"/>
          </a:xfrm>
        </p:spPr>
      </p:pic>
      <p:sp>
        <p:nvSpPr>
          <p:cNvPr id="6" name="Блок-схема: узел 5"/>
          <p:cNvSpPr/>
          <p:nvPr/>
        </p:nvSpPr>
        <p:spPr>
          <a:xfrm>
            <a:off x="1958976" y="2071822"/>
            <a:ext cx="360040" cy="369333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200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1512185" y="2753823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2350096" y="3211023"/>
            <a:ext cx="457200" cy="457200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1262065" y="3668223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2668499" y="4398114"/>
            <a:ext cx="457200" cy="457200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161650" y="2071822"/>
            <a:ext cx="193063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dirty="0">
                <a:solidFill>
                  <a:prstClr val="black"/>
                </a:solidFill>
              </a:rPr>
              <a:t>27 + 4 =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4365104"/>
            <a:ext cx="914400" cy="674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23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126965" y="4365104"/>
            <a:ext cx="914400" cy="674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31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452320" y="4221088"/>
            <a:ext cx="936104" cy="6342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dirty="0" smtClean="0">
                <a:solidFill>
                  <a:prstClr val="black"/>
                </a:solidFill>
              </a:rPr>
              <a:t>32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62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11111E-6 L 0.08664 -0.3148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-1574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5" grpId="0" animBg="1"/>
      <p:bldP spid="10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418"/>
          <a:stretch>
            <a:fillRect/>
          </a:stretch>
        </p:blipFill>
        <p:spPr>
          <a:xfrm>
            <a:off x="370935" y="528216"/>
            <a:ext cx="8219256" cy="5996136"/>
          </a:xfrm>
        </p:spPr>
      </p:pic>
      <p:sp>
        <p:nvSpPr>
          <p:cNvPr id="6" name="Блок-схема: узел 5"/>
          <p:cNvSpPr/>
          <p:nvPr/>
        </p:nvSpPr>
        <p:spPr>
          <a:xfrm>
            <a:off x="1753072" y="2354908"/>
            <a:ext cx="457200" cy="45720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1524472" y="3147680"/>
            <a:ext cx="457200" cy="4572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2210272" y="3677972"/>
            <a:ext cx="457200" cy="457200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1032221" y="4112364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2890664" y="4725144"/>
            <a:ext cx="457200" cy="457200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1555924" y="4953744"/>
            <a:ext cx="457200" cy="457200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1844824"/>
            <a:ext cx="201622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dirty="0">
                <a:solidFill>
                  <a:prstClr val="black"/>
                </a:solidFill>
              </a:rPr>
              <a:t>74 – 6 =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23363" y="3297684"/>
            <a:ext cx="914400" cy="6227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64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482952" y="3771374"/>
            <a:ext cx="914400" cy="6819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66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308304" y="3604880"/>
            <a:ext cx="914400" cy="6033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68</a:t>
            </a:r>
          </a:p>
        </p:txBody>
      </p:sp>
    </p:spTree>
    <p:extLst>
      <p:ext uri="{BB962C8B-B14F-4D97-AF65-F5344CB8AC3E}">
        <p14:creationId xmlns:p14="http://schemas.microsoft.com/office/powerpoint/2010/main" val="428231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22222E-6 L -0.03941 -0.2310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-1155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7" grpId="0" animBg="1"/>
      <p:bldP spid="14" grpId="0" animBg="1"/>
      <p:bldP spid="18" grpId="0" animBg="1"/>
      <p:bldP spid="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1939</TotalTime>
  <Words>153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КОГОАУ СШ г. Лузы    дидактическая игра «устные приемы сложения и вычитания в пределах  100.»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111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 1.https://www.google.ru/search?q=рисунки+для+детей&amp;newwindow=1&amp;espv=2&amp;biw=1366&amp;bih=705&amp;tbm=isch&amp;imgil=vc_ZbatvajSk-M%253A%253Bwa1Db0H2i7tJjM  (рисунок ели) 2. http://riddle-middle.ru/zagadki/otvety/%D0%81%D0%BB%D0%BA%D0%B0  (загадка  о ели) 3. http://priroda.inc.ru/animation/anima.html   (картинки животных) 4. http://gov.cap.ru/SiteMap.aspx?gov_id=81&amp;id=131704  (картинка Деда Мороза) 5. http://russianpoetry.ru/stihi/zajac-i-lisa-basnja.html (лиса) 6. http://otvet.mail.ru/question/83456651 7. https://babaeva.wordpress.com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</dc:title>
  <dc:creator>Ирина</dc:creator>
  <cp:lastModifiedBy>Комп</cp:lastModifiedBy>
  <cp:revision>398</cp:revision>
  <dcterms:created xsi:type="dcterms:W3CDTF">2014-12-06T15:35:24Z</dcterms:created>
  <dcterms:modified xsi:type="dcterms:W3CDTF">2019-12-10T15:34:47Z</dcterms:modified>
</cp:coreProperties>
</file>