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8" r:id="rId6"/>
    <p:sldId id="260" r:id="rId7"/>
    <p:sldId id="277" r:id="rId8"/>
    <p:sldId id="261" r:id="rId9"/>
    <p:sldId id="262" r:id="rId10"/>
    <p:sldId id="263" r:id="rId11"/>
    <p:sldId id="278" r:id="rId12"/>
    <p:sldId id="264" r:id="rId13"/>
    <p:sldId id="279" r:id="rId14"/>
    <p:sldId id="265" r:id="rId15"/>
    <p:sldId id="280" r:id="rId16"/>
    <p:sldId id="266" r:id="rId17"/>
    <p:sldId id="269" r:id="rId18"/>
    <p:sldId id="270" r:id="rId19"/>
    <p:sldId id="281" r:id="rId20"/>
    <p:sldId id="271" r:id="rId21"/>
    <p:sldId id="274" r:id="rId22"/>
    <p:sldId id="275" r:id="rId23"/>
    <p:sldId id="276" r:id="rId24"/>
    <p:sldId id="282" r:id="rId25"/>
    <p:sldId id="283" r:id="rId26"/>
    <p:sldId id="284" r:id="rId27"/>
    <p:sldId id="285" r:id="rId28"/>
    <p:sldId id="286" r:id="rId29"/>
    <p:sldId id="287"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3C52661-BCB0-437E-85B1-FD27065D05B1}"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1742514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C52661-BCB0-437E-85B1-FD27065D05B1}"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1354514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C52661-BCB0-437E-85B1-FD27065D05B1}"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82640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C52661-BCB0-437E-85B1-FD27065D05B1}"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1822193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3C52661-BCB0-437E-85B1-FD27065D05B1}" type="datetimeFigureOut">
              <a:rPr lang="ru-RU" smtClean="0"/>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383030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3C52661-BCB0-437E-85B1-FD27065D05B1}"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598077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3C52661-BCB0-437E-85B1-FD27065D05B1}" type="datetimeFigureOut">
              <a:rPr lang="ru-RU" smtClean="0"/>
              <a:t>11.12.2019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3552660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3C52661-BCB0-437E-85B1-FD27065D05B1}" type="datetimeFigureOut">
              <a:rPr lang="ru-RU" smtClean="0"/>
              <a:t>11.12.2019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38125336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C52661-BCB0-437E-85B1-FD27065D05B1}" type="datetimeFigureOut">
              <a:rPr lang="ru-RU" smtClean="0"/>
              <a:t>11.12.2019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1737764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3C52661-BCB0-437E-85B1-FD27065D05B1}"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361993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3C52661-BCB0-437E-85B1-FD27065D05B1}" type="datetimeFigureOut">
              <a:rPr lang="ru-RU" smtClean="0"/>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A488B2-8E1A-42E8-88AF-39C3C4EA5215}" type="slidenum">
              <a:rPr lang="ru-RU" smtClean="0"/>
              <a:t>‹#›</a:t>
            </a:fld>
            <a:endParaRPr lang="ru-RU"/>
          </a:p>
        </p:txBody>
      </p:sp>
    </p:spTree>
    <p:extLst>
      <p:ext uri="{BB962C8B-B14F-4D97-AF65-F5344CB8AC3E}">
        <p14:creationId xmlns:p14="http://schemas.microsoft.com/office/powerpoint/2010/main" val="4058416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C52661-BCB0-437E-85B1-FD27065D05B1}" type="datetimeFigureOut">
              <a:rPr lang="ru-RU" smtClean="0"/>
              <a:t>11.12.2019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A488B2-8E1A-42E8-88AF-39C3C4EA5215}" type="slidenum">
              <a:rPr lang="ru-RU" smtClean="0"/>
              <a:t>‹#›</a:t>
            </a:fld>
            <a:endParaRPr lang="ru-RU"/>
          </a:p>
        </p:txBody>
      </p:sp>
    </p:spTree>
    <p:extLst>
      <p:ext uri="{BB962C8B-B14F-4D97-AF65-F5344CB8AC3E}">
        <p14:creationId xmlns:p14="http://schemas.microsoft.com/office/powerpoint/2010/main" val="3910831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484785"/>
            <a:ext cx="7772400" cy="2952328"/>
          </a:xfrm>
        </p:spPr>
        <p:txBody>
          <a:bodyPr>
            <a:noAutofit/>
          </a:bodyPr>
          <a:lstStyle/>
          <a:p>
            <a:r>
              <a:rPr lang="ru-RU" dirty="0" smtClean="0">
                <a:latin typeface="Times New Roman" panose="02020603050405020304" pitchFamily="18" charset="0"/>
                <a:cs typeface="Times New Roman" panose="02020603050405020304" pitchFamily="18" charset="0"/>
              </a:rPr>
              <a:t>Формирование словоизменения существительных без предлогов у детей с тяжелым нарушением речи</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выполнила: </a:t>
            </a:r>
            <a:r>
              <a:rPr lang="ru-RU" sz="2400" dirty="0" err="1" smtClean="0">
                <a:latin typeface="Times New Roman" panose="02020603050405020304" pitchFamily="18" charset="0"/>
                <a:cs typeface="Times New Roman" panose="02020603050405020304" pitchFamily="18" charset="0"/>
              </a:rPr>
              <a:t>Тимонен</a:t>
            </a:r>
            <a:r>
              <a:rPr lang="ru-RU" sz="2400" dirty="0" smtClean="0">
                <a:latin typeface="Times New Roman" panose="02020603050405020304" pitchFamily="18" charset="0"/>
                <a:cs typeface="Times New Roman" panose="02020603050405020304" pitchFamily="18" charset="0"/>
              </a:rPr>
              <a:t> Марина Васильевна</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ГБДоУ№23</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4667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31640" y="197346"/>
            <a:ext cx="6840760" cy="5970865"/>
          </a:xfrm>
          <a:prstGeom prst="rect">
            <a:avLst/>
          </a:prstGeom>
        </p:spPr>
        <p:txBody>
          <a:bodyPr wrap="square">
            <a:spAutoFit/>
          </a:bodyPr>
          <a:lstStyle/>
          <a:p>
            <a:r>
              <a:rPr lang="ru-RU" sz="2000" u="sng" dirty="0">
                <a:latin typeface="Times New Roman" panose="02020603050405020304" pitchFamily="18" charset="0"/>
                <a:cs typeface="Times New Roman" panose="02020603050405020304" pitchFamily="18" charset="0"/>
              </a:rPr>
              <a:t>Задания для закрепления существительных родительного падежа единственного </a:t>
            </a:r>
            <a:r>
              <a:rPr lang="ru-RU" sz="2000" u="sng" dirty="0" smtClean="0">
                <a:latin typeface="Times New Roman" panose="02020603050405020304" pitchFamily="18" charset="0"/>
                <a:cs typeface="Times New Roman" panose="02020603050405020304" pitchFamily="18" charset="0"/>
              </a:rPr>
              <a:t>числа</a:t>
            </a:r>
          </a:p>
          <a:p>
            <a:r>
              <a:rPr lang="ru-RU" dirty="0">
                <a:latin typeface="Times New Roman" panose="02020603050405020304" pitchFamily="18" charset="0"/>
                <a:cs typeface="Times New Roman" panose="02020603050405020304" pitchFamily="18" charset="0"/>
              </a:rPr>
              <a:t>Логопедическая работа над данной падежной конструкцией проводится в следующей последовательности: а) грамматические формы с окончанием -а/-я; б) грамматические формы с окончанием -и/-</a:t>
            </a:r>
            <a:r>
              <a:rPr lang="ru-RU" dirty="0" smtClean="0">
                <a:latin typeface="Times New Roman" panose="02020603050405020304" pitchFamily="18" charset="0"/>
                <a:cs typeface="Times New Roman" panose="02020603050405020304" pitchFamily="18" charset="0"/>
              </a:rPr>
              <a:t>ы</a:t>
            </a:r>
            <a:endParaRPr lang="ru-RU" sz="2000" u="sng"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а)Игра «Какой картинки не стало?». Логопед выставляет ряд картинок и убирает картинки по одной. Ребенок говорит, какой картинки не стало.</a:t>
            </a:r>
          </a:p>
          <a:p>
            <a:r>
              <a:rPr lang="ru-RU" dirty="0">
                <a:latin typeface="Times New Roman" panose="02020603050405020304" pitchFamily="18" charset="0"/>
                <a:cs typeface="Times New Roman" panose="02020603050405020304" pitchFamily="18" charset="0"/>
              </a:rPr>
              <a:t>б) Игра «Кто живет в доме? Кого не стало?». Логопед предлагает ребенку поиграть в «волшебный» домик.</a:t>
            </a:r>
          </a:p>
          <a:p>
            <a:r>
              <a:rPr lang="ru-RU" dirty="0">
                <a:latin typeface="Times New Roman" panose="02020603050405020304" pitchFamily="18" charset="0"/>
                <a:cs typeface="Times New Roman" panose="02020603050405020304" pitchFamily="18" charset="0"/>
              </a:rPr>
              <a:t>Он показывает ребенку домик с игрушками животных, а затем убирает по одной игрушке. Ребенок говорит, какой игрушки не стало.</a:t>
            </a:r>
          </a:p>
          <a:p>
            <a:r>
              <a:rPr lang="ru-RU" dirty="0">
                <a:latin typeface="Times New Roman" panose="02020603050405020304" pitchFamily="18" charset="0"/>
                <a:cs typeface="Times New Roman" panose="02020603050405020304" pitchFamily="18" charset="0"/>
              </a:rPr>
              <a:t>в) Дополнение предложения с помощью предметной картинки. Например: «В мыльнице лежит кусок ... (мыла</a:t>
            </a:r>
          </a:p>
          <a:p>
            <a:r>
              <a:rPr lang="ru-RU" dirty="0">
                <a:latin typeface="Times New Roman" panose="02020603050405020304" pitchFamily="18" charset="0"/>
                <a:cs typeface="Times New Roman" panose="02020603050405020304" pitchFamily="18" charset="0"/>
              </a:rPr>
              <a:t>г) Игра «Что без чего?».</a:t>
            </a:r>
          </a:p>
          <a:p>
            <a:r>
              <a:rPr lang="ru-RU" dirty="0">
                <a:latin typeface="Times New Roman" panose="02020603050405020304" pitchFamily="18" charset="0"/>
                <a:cs typeface="Times New Roman" panose="02020603050405020304" pitchFamily="18" charset="0"/>
              </a:rPr>
              <a:t>Перед ребенком сломанные предметы. Логопед задает вопрос: «Что без чего?» Ребенок отвечает на вопрос. Например, стол без ... (ножки); машина без ... (колеса); кастрюля без... (ручки); часы без... (стрелки); чайник без... (крышки); чашка без... (ручки</a:t>
            </a:r>
            <a:r>
              <a:rPr lang="ru-RU" dirty="0"/>
              <a:t>).</a:t>
            </a:r>
          </a:p>
        </p:txBody>
      </p:sp>
    </p:spTree>
    <p:extLst>
      <p:ext uri="{BB962C8B-B14F-4D97-AF65-F5344CB8AC3E}">
        <p14:creationId xmlns:p14="http://schemas.microsoft.com/office/powerpoint/2010/main" val="1167904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755576" y="404664"/>
            <a:ext cx="7920880" cy="5616624"/>
          </a:xfrm>
        </p:spPr>
      </p:pic>
    </p:spTree>
    <p:extLst>
      <p:ext uri="{BB962C8B-B14F-4D97-AF65-F5344CB8AC3E}">
        <p14:creationId xmlns:p14="http://schemas.microsoft.com/office/powerpoint/2010/main" val="3502666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15616" y="620688"/>
            <a:ext cx="7416824" cy="5909310"/>
          </a:xfrm>
          <a:prstGeom prst="rect">
            <a:avLst/>
          </a:prstGeom>
        </p:spPr>
        <p:txBody>
          <a:bodyPr wrap="square">
            <a:spAutoFit/>
          </a:bodyPr>
          <a:lstStyle/>
          <a:p>
            <a:pPr lvl="0"/>
            <a:r>
              <a:rPr lang="ru-RU" u="sng" dirty="0">
                <a:solidFill>
                  <a:prstClr val="black"/>
                </a:solidFill>
                <a:latin typeface="Times New Roman" panose="02020603050405020304" pitchFamily="18" charset="0"/>
                <a:cs typeface="Times New Roman" panose="02020603050405020304" pitchFamily="18" charset="0"/>
              </a:rPr>
              <a:t>Дательный падеж существительных единственного числа.</a:t>
            </a:r>
          </a:p>
          <a:p>
            <a:pPr lvl="0"/>
            <a:r>
              <a:rPr lang="ru-RU" dirty="0">
                <a:solidFill>
                  <a:prstClr val="black"/>
                </a:solidFill>
                <a:latin typeface="Times New Roman" panose="02020603050405020304" pitchFamily="18" charset="0"/>
                <a:cs typeface="Times New Roman" panose="02020603050405020304" pitchFamily="18" charset="0"/>
              </a:rPr>
              <a:t>В дательном падеже у существительных мужского и среднего рода отмечается окончание -у/-ю, а у существительных женского рода — окончание -е.</a:t>
            </a:r>
          </a:p>
          <a:p>
            <a:pPr lvl="0"/>
            <a:r>
              <a:rPr lang="ru-RU" dirty="0">
                <a:solidFill>
                  <a:prstClr val="black"/>
                </a:solidFill>
                <a:latin typeface="Times New Roman" panose="02020603050405020304" pitchFamily="18" charset="0"/>
                <a:cs typeface="Times New Roman" panose="02020603050405020304" pitchFamily="18" charset="0"/>
              </a:rPr>
              <a:t>Работа начинается с закрепления окончания -у/-ю, затем отрабатывается окончание –е</a:t>
            </a:r>
            <a:r>
              <a:rPr lang="ru-RU" dirty="0" smtClean="0">
                <a:solidFill>
                  <a:prstClr val="black"/>
                </a:solidFill>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Дополнение предложения с помощью предметной картинки, например: «Петя несет кресло ... (бабушке)»; «Мама шьет юбку ... (дочке)»; «Папа строит будку ... (собаке)»; «Папа купил машинку... (сыну)»; «Девочка дает молоко... (котенку)»; «Мальчик наливает воду... (попугаю)».</a:t>
            </a:r>
          </a:p>
          <a:p>
            <a:r>
              <a:rPr lang="ru-RU" dirty="0">
                <a:latin typeface="Times New Roman" panose="02020603050405020304" pitchFamily="18" charset="0"/>
                <a:cs typeface="Times New Roman" panose="02020603050405020304" pitchFamily="18" charset="0"/>
              </a:rPr>
              <a:t>б)	Игра  «Кому приготовили угощенье?».</a:t>
            </a:r>
          </a:p>
          <a:p>
            <a:r>
              <a:rPr lang="ru-RU" dirty="0">
                <a:latin typeface="Times New Roman" panose="02020603050405020304" pitchFamily="18" charset="0"/>
                <a:cs typeface="Times New Roman" panose="02020603050405020304" pitchFamily="18" charset="0"/>
              </a:rPr>
              <a:t>На столе игрушки животных: белка, коза, корова, медведь, волк, заяц, собака, лиса — и угощенье для них: орехи, шишка, трава, хлеб, мед, малина, мясо, морковь, кость.</a:t>
            </a:r>
          </a:p>
          <a:p>
            <a:r>
              <a:rPr lang="ru-RU" dirty="0">
                <a:latin typeface="Times New Roman" panose="02020603050405020304" pitchFamily="18" charset="0"/>
                <a:cs typeface="Times New Roman" panose="02020603050405020304" pitchFamily="18" charset="0"/>
              </a:rPr>
              <a:t>Логопед предлагает объединить угощенье и игрушку, для которой это угощенье приготовлено, например: морковь — зайцу.</a:t>
            </a:r>
          </a:p>
          <a:p>
            <a:r>
              <a:rPr lang="ru-RU" dirty="0">
                <a:latin typeface="Times New Roman" panose="02020603050405020304" pitchFamily="18" charset="0"/>
                <a:cs typeface="Times New Roman" panose="02020603050405020304" pitchFamily="18" charset="0"/>
              </a:rPr>
              <a:t>в) Игра  «Кому что дадим?».</a:t>
            </a:r>
          </a:p>
          <a:p>
            <a:r>
              <a:rPr lang="ru-RU" dirty="0">
                <a:latin typeface="Times New Roman" panose="02020603050405020304" pitchFamily="18" charset="0"/>
                <a:cs typeface="Times New Roman" panose="02020603050405020304" pitchFamily="18" charset="0"/>
              </a:rPr>
              <a:t>Для игры нужны картинки с изображением животных и корма для них. Ребенок отвечает на вопрос: «Кому что дадим?» Например: «Траву дадим корове»; «Мед дадим медведю»; «Овощи дадим свинье» и т. д.</a:t>
            </a:r>
          </a:p>
          <a:p>
            <a:pPr lvl="0"/>
            <a:endParaRPr lang="ru-RU"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3275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screen">
            <a:extLst>
              <a:ext uri="{28A0092B-C50C-407E-A947-70E740481C1C}">
                <a14:useLocalDpi xmlns:a14="http://schemas.microsoft.com/office/drawing/2010/main"/>
              </a:ext>
            </a:extLst>
          </a:blip>
          <a:stretch>
            <a:fillRect/>
          </a:stretch>
        </p:blipFill>
        <p:spPr>
          <a:xfrm>
            <a:off x="457200" y="1556792"/>
            <a:ext cx="4038600" cy="3442245"/>
          </a:xfrm>
        </p:spPr>
      </p:pic>
      <p:pic>
        <p:nvPicPr>
          <p:cNvPr id="6" name="Объект 5"/>
          <p:cNvPicPr>
            <a:picLocks noGrp="1" noChangeAspect="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4648200" y="1556792"/>
            <a:ext cx="4038600" cy="3442245"/>
          </a:xfrm>
        </p:spPr>
      </p:pic>
    </p:spTree>
    <p:extLst>
      <p:ext uri="{BB962C8B-B14F-4D97-AF65-F5344CB8AC3E}">
        <p14:creationId xmlns:p14="http://schemas.microsoft.com/office/powerpoint/2010/main" val="641659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305342"/>
            <a:ext cx="7272808" cy="4893647"/>
          </a:xfrm>
          <a:prstGeom prst="rect">
            <a:avLst/>
          </a:prstGeom>
        </p:spPr>
        <p:txBody>
          <a:bodyPr wrap="square">
            <a:spAutoFit/>
          </a:bodyPr>
          <a:lstStyle/>
          <a:p>
            <a:r>
              <a:rPr lang="ru-RU" sz="2400" u="sng" dirty="0">
                <a:latin typeface="Times New Roman" panose="02020603050405020304" pitchFamily="18" charset="0"/>
                <a:cs typeface="Times New Roman" panose="02020603050405020304" pitchFamily="18" charset="0"/>
              </a:rPr>
              <a:t>Творительный падеж (со значением </a:t>
            </a:r>
            <a:r>
              <a:rPr lang="ru-RU" sz="2400" u="sng" dirty="0" err="1">
                <a:latin typeface="Times New Roman" panose="02020603050405020304" pitchFamily="18" charset="0"/>
                <a:cs typeface="Times New Roman" panose="02020603050405020304" pitchFamily="18" charset="0"/>
              </a:rPr>
              <a:t>орудийности</a:t>
            </a:r>
            <a:r>
              <a:rPr lang="ru-RU" sz="2400" u="sng" dirty="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Главенствующим окончанием существительных в творительном падеже единственного числа является окончание мужского рода -ом/-ем, которое появляется в онтогенезе раньше, чем окончание -ой существительных женского рода.</a:t>
            </a:r>
          </a:p>
          <a:p>
            <a:r>
              <a:rPr lang="ru-RU" sz="2400" dirty="0">
                <a:latin typeface="Times New Roman" panose="02020603050405020304" pitchFamily="18" charset="0"/>
                <a:cs typeface="Times New Roman" panose="02020603050405020304" pitchFamily="18" charset="0"/>
              </a:rPr>
              <a:t>На начальных этапах логопедической работы даются задания на уточнение рода существительных (например: «Покажи картинку, о которой можно сказать он, она).</a:t>
            </a:r>
          </a:p>
          <a:p>
            <a:r>
              <a:rPr lang="ru-RU" sz="2400" dirty="0">
                <a:latin typeface="Times New Roman" panose="02020603050405020304" pitchFamily="18" charset="0"/>
                <a:cs typeface="Times New Roman" panose="02020603050405020304" pitchFamily="18" charset="0"/>
              </a:rPr>
              <a:t>При закреплении каждой грамматической формы в первую очередь отрабатываются ударные окончания, затем — безударные.</a:t>
            </a:r>
          </a:p>
        </p:txBody>
      </p:sp>
    </p:spTree>
    <p:extLst>
      <p:ext uri="{BB962C8B-B14F-4D97-AF65-F5344CB8AC3E}">
        <p14:creationId xmlns:p14="http://schemas.microsoft.com/office/powerpoint/2010/main" val="3934083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48922" y="1052736"/>
            <a:ext cx="8046156" cy="5073427"/>
          </a:xfrm>
        </p:spPr>
      </p:pic>
    </p:spTree>
    <p:extLst>
      <p:ext uri="{BB962C8B-B14F-4D97-AF65-F5344CB8AC3E}">
        <p14:creationId xmlns:p14="http://schemas.microsoft.com/office/powerpoint/2010/main" val="2988414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56651"/>
            <a:ext cx="7920880" cy="6432530"/>
          </a:xfrm>
          <a:prstGeom prst="rect">
            <a:avLst/>
          </a:prstGeom>
        </p:spPr>
        <p:txBody>
          <a:bodyPr wrap="square">
            <a:spAutoFit/>
          </a:bodyPr>
          <a:lstStyle/>
          <a:p>
            <a:endParaRPr lang="ru-RU" u="sng" dirty="0" smtClean="0"/>
          </a:p>
          <a:p>
            <a:endParaRPr lang="ru-RU" u="sng" dirty="0"/>
          </a:p>
          <a:p>
            <a:endParaRPr lang="ru-RU" u="sng" dirty="0" smtClean="0"/>
          </a:p>
          <a:p>
            <a:endParaRPr lang="ru-RU" u="sng" dirty="0"/>
          </a:p>
          <a:p>
            <a:r>
              <a:rPr lang="ru-RU" sz="2000" u="sng" dirty="0" smtClean="0">
                <a:latin typeface="Times New Roman" panose="02020603050405020304" pitchFamily="18" charset="0"/>
                <a:cs typeface="Times New Roman" panose="02020603050405020304" pitchFamily="18" charset="0"/>
              </a:rPr>
              <a:t>Задания </a:t>
            </a:r>
            <a:r>
              <a:rPr lang="ru-RU" sz="2000" u="sng" dirty="0">
                <a:latin typeface="Times New Roman" panose="02020603050405020304" pitchFamily="18" charset="0"/>
                <a:cs typeface="Times New Roman" panose="02020603050405020304" pitchFamily="18" charset="0"/>
              </a:rPr>
              <a:t>и игровые упражнения для закрепления творительного падежа существительных единственного числа</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а) Дополнение предложения по вопросам с помощью предметной картинки. Например: «Траву косят» (чем?)... (косой)»; «Оля любуется (чем?)... (морем)»; «Воду несут (чем?)... (ведром)»; «</a:t>
            </a:r>
            <a:r>
              <a:rPr lang="ru-RU" sz="2000" dirty="0" err="1">
                <a:latin typeface="Times New Roman" panose="02020603050405020304" pitchFamily="18" charset="0"/>
                <a:cs typeface="Times New Roman" panose="02020603050405020304" pitchFamily="18" charset="0"/>
              </a:rPr>
              <a:t>Хлебр</a:t>
            </a:r>
            <a:r>
              <a:rPr lang="ru-RU" sz="2000" baseline="-25000" dirty="0" err="1">
                <a:latin typeface="Times New Roman" panose="02020603050405020304" pitchFamily="18" charset="0"/>
                <a:cs typeface="Times New Roman" panose="02020603050405020304" pitchFamily="18" charset="0"/>
              </a:rPr>
              <a:t>еЖ</a:t>
            </a:r>
            <a:r>
              <a:rPr lang="ru-RU" sz="2000" dirty="0" err="1">
                <a:latin typeface="Times New Roman" panose="02020603050405020304" pitchFamily="18" charset="0"/>
                <a:cs typeface="Times New Roman" panose="02020603050405020304" pitchFamily="18" charset="0"/>
              </a:rPr>
              <a:t>ут</a:t>
            </a:r>
            <a:r>
              <a:rPr lang="ru-RU" sz="2000" dirty="0">
                <a:latin typeface="Times New Roman" panose="02020603050405020304" pitchFamily="18" charset="0"/>
                <a:cs typeface="Times New Roman" panose="02020603050405020304" pitchFamily="18" charset="0"/>
              </a:rPr>
              <a:t> (чем?)...(ножом)»; «Сын гордится (кем?) ... (мамой)»,</a:t>
            </a:r>
          </a:p>
          <a:p>
            <a:r>
              <a:rPr lang="ru-RU" sz="2000" dirty="0">
                <a:latin typeface="Times New Roman" panose="02020603050405020304" pitchFamily="18" charset="0"/>
                <a:cs typeface="Times New Roman" panose="02020603050405020304" pitchFamily="18" charset="0"/>
              </a:rPr>
              <a:t>б)Игра «Кто чем работает».</a:t>
            </a:r>
          </a:p>
          <a:p>
            <a:r>
              <a:rPr lang="ru-RU" sz="2000" dirty="0">
                <a:latin typeface="Times New Roman" panose="02020603050405020304" pitchFamily="18" charset="0"/>
                <a:cs typeface="Times New Roman" panose="02020603050405020304" pitchFamily="18" charset="0"/>
              </a:rPr>
              <a:t>Дидактический материал - картинки с изображением профессий людей и предметные картинки.</a:t>
            </a:r>
          </a:p>
          <a:p>
            <a:r>
              <a:rPr lang="ru-RU" sz="2000" dirty="0">
                <a:latin typeface="Times New Roman" panose="02020603050405020304" pitchFamily="18" charset="0"/>
                <a:cs typeface="Times New Roman" panose="02020603050405020304" pitchFamily="18" charset="0"/>
              </a:rPr>
              <a:t>Ребенка просят подобрать пары картинок, отвечая на вопрос: «Кто чем работает?» Например, плотник — топором; дворник — метлой; садовник - лопатой; художник — карандашом и т. д.</a:t>
            </a:r>
          </a:p>
          <a:p>
            <a:r>
              <a:rPr lang="ru-RU" sz="2000" dirty="0">
                <a:latin typeface="Times New Roman" panose="02020603050405020304" pitchFamily="18" charset="0"/>
                <a:cs typeface="Times New Roman" panose="02020603050405020304" pitchFamily="18" charset="0"/>
              </a:rPr>
              <a:t>Подбор существительных к глаголу. Логопед задает вопрос: «Чем можно писать, пилить, рисовать и т. д.?» Ребенок отвечает на вопрос и приносит соответствующий предмет. Например: писать можно — ручкой, карандашом; пилить — пилой; рисовать — краской, карандашом; копать — лопатой, совком; умываться — мылом и т. д.</a:t>
            </a:r>
          </a:p>
        </p:txBody>
      </p:sp>
    </p:spTree>
    <p:extLst>
      <p:ext uri="{BB962C8B-B14F-4D97-AF65-F5344CB8AC3E}">
        <p14:creationId xmlns:p14="http://schemas.microsoft.com/office/powerpoint/2010/main" val="38633236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9653"/>
            <a:ext cx="7848872" cy="5940088"/>
          </a:xfrm>
          <a:prstGeom prst="rect">
            <a:avLst/>
          </a:prstGeom>
        </p:spPr>
        <p:txBody>
          <a:bodyPr wrap="square">
            <a:spAutoFit/>
          </a:bodyPr>
          <a:lstStyle/>
          <a:p>
            <a:endParaRPr lang="ru-RU" sz="2000"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u="sng" dirty="0" smtClean="0">
                <a:latin typeface="Times New Roman" panose="02020603050405020304" pitchFamily="18" charset="0"/>
                <a:cs typeface="Times New Roman" panose="02020603050405020304" pitchFamily="18" charset="0"/>
              </a:rPr>
              <a:t>Образование </a:t>
            </a:r>
            <a:r>
              <a:rPr lang="ru-RU" sz="2000" u="sng" dirty="0">
                <a:latin typeface="Times New Roman" panose="02020603050405020304" pitchFamily="18" charset="0"/>
                <a:cs typeface="Times New Roman" panose="02020603050405020304" pitchFamily="18" charset="0"/>
              </a:rPr>
              <a:t>форм существительных множественного числа </a:t>
            </a:r>
            <a:r>
              <a:rPr lang="ru-RU" sz="2000" dirty="0">
                <a:latin typeface="Times New Roman" panose="02020603050405020304" pitchFamily="18" charset="0"/>
                <a:cs typeface="Times New Roman" panose="02020603050405020304" pitchFamily="18" charset="0"/>
              </a:rPr>
              <a:t>осуществляется в следующей последовательности: дательный падеж, творительный падеж, родительный падеж, винительный падеж (предложные конструкции).</a:t>
            </a:r>
          </a:p>
          <a:p>
            <a:r>
              <a:rPr lang="ru-RU" sz="2000" dirty="0">
                <a:latin typeface="Times New Roman" panose="02020603050405020304" pitchFamily="18" charset="0"/>
                <a:cs typeface="Times New Roman" panose="02020603050405020304" pitchFamily="18" charset="0"/>
              </a:rPr>
              <a:t>Последовательность работы внутри каждой падежной формы определяется закономерностями появления отдельных форм в онтогенезе. При этом учитывается, является ли продуктивной данная форма, какое окончание (ударное или безударное) она имеет.</a:t>
            </a:r>
          </a:p>
          <a:p>
            <a:r>
              <a:rPr lang="ru-RU" sz="2000" dirty="0">
                <a:latin typeface="Times New Roman" panose="02020603050405020304" pitchFamily="18" charset="0"/>
                <a:cs typeface="Times New Roman" panose="02020603050405020304" pitchFamily="18" charset="0"/>
              </a:rPr>
              <a:t>Можно выделить следующие этапы образования форм множественного числа существительных:</a:t>
            </a:r>
          </a:p>
          <a:p>
            <a:r>
              <a:rPr lang="en-US" sz="2000" dirty="0">
                <a:latin typeface="Times New Roman" panose="02020603050405020304" pitchFamily="18" charset="0"/>
                <a:cs typeface="Times New Roman" panose="02020603050405020304" pitchFamily="18" charset="0"/>
              </a:rPr>
              <a:t>I</a:t>
            </a:r>
            <a:r>
              <a:rPr lang="ru-RU" sz="2000" dirty="0">
                <a:latin typeface="Times New Roman" panose="02020603050405020304" pitchFamily="18" charset="0"/>
                <a:cs typeface="Times New Roman" panose="02020603050405020304" pitchFamily="18" charset="0"/>
              </a:rPr>
              <a:t>	этап — продуктивные формы:</a:t>
            </a:r>
          </a:p>
          <a:p>
            <a:r>
              <a:rPr lang="ru-RU" sz="2000" dirty="0">
                <a:latin typeface="Times New Roman" panose="02020603050405020304" pitchFamily="18" charset="0"/>
                <a:cs typeface="Times New Roman" panose="02020603050405020304" pitchFamily="18" charset="0"/>
              </a:rPr>
              <a:t>а)	с ударным окончанием;</a:t>
            </a:r>
          </a:p>
          <a:p>
            <a:r>
              <a:rPr lang="ru-RU" sz="2000" dirty="0">
                <a:latin typeface="Times New Roman" panose="02020603050405020304" pitchFamily="18" charset="0"/>
                <a:cs typeface="Times New Roman" panose="02020603050405020304" pitchFamily="18" charset="0"/>
              </a:rPr>
              <a:t>б)	с безударным окончанием.</a:t>
            </a:r>
          </a:p>
          <a:p>
            <a:r>
              <a:rPr lang="en-US" sz="2000" dirty="0">
                <a:latin typeface="Times New Roman" panose="02020603050405020304" pitchFamily="18" charset="0"/>
                <a:cs typeface="Times New Roman" panose="02020603050405020304" pitchFamily="18" charset="0"/>
              </a:rPr>
              <a:t>II</a:t>
            </a:r>
            <a:r>
              <a:rPr lang="ru-RU" sz="2000" dirty="0">
                <a:latin typeface="Times New Roman" panose="02020603050405020304" pitchFamily="18" charset="0"/>
                <a:cs typeface="Times New Roman" panose="02020603050405020304" pitchFamily="18" charset="0"/>
              </a:rPr>
              <a:t>	этап — менее продуктивные формы:</a:t>
            </a:r>
          </a:p>
          <a:p>
            <a:r>
              <a:rPr lang="ru-RU" sz="2000" dirty="0">
                <a:latin typeface="Times New Roman" panose="02020603050405020304" pitchFamily="18" charset="0"/>
                <a:cs typeface="Times New Roman" panose="02020603050405020304" pitchFamily="18" charset="0"/>
              </a:rPr>
              <a:t>а)	с ударным окончанием;</a:t>
            </a:r>
          </a:p>
          <a:p>
            <a:r>
              <a:rPr lang="ru-RU" sz="2000" dirty="0">
                <a:latin typeface="Times New Roman" panose="02020603050405020304" pitchFamily="18" charset="0"/>
                <a:cs typeface="Times New Roman" panose="02020603050405020304" pitchFamily="18" charset="0"/>
              </a:rPr>
              <a:t>б)	с безударным окончанием.</a:t>
            </a:r>
          </a:p>
          <a:p>
            <a:r>
              <a:rPr lang="en-US" sz="2000" dirty="0">
                <a:latin typeface="Times New Roman" panose="02020603050405020304" pitchFamily="18" charset="0"/>
                <a:cs typeface="Times New Roman" panose="02020603050405020304" pitchFamily="18" charset="0"/>
              </a:rPr>
              <a:t>III</a:t>
            </a:r>
            <a:r>
              <a:rPr lang="ru-RU" sz="2000" dirty="0">
                <a:latin typeface="Times New Roman" panose="02020603050405020304" pitchFamily="18" charset="0"/>
                <a:cs typeface="Times New Roman" panose="02020603050405020304" pitchFamily="18" charset="0"/>
              </a:rPr>
              <a:t>	этап — дифференциация грамматических форм.</a:t>
            </a:r>
          </a:p>
        </p:txBody>
      </p:sp>
    </p:spTree>
    <p:extLst>
      <p:ext uri="{BB962C8B-B14F-4D97-AF65-F5344CB8AC3E}">
        <p14:creationId xmlns:p14="http://schemas.microsoft.com/office/powerpoint/2010/main" val="4730862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33650"/>
            <a:ext cx="8064896" cy="7017306"/>
          </a:xfrm>
          <a:prstGeom prst="rect">
            <a:avLst/>
          </a:prstGeom>
        </p:spPr>
        <p:txBody>
          <a:bodyPr wrap="square">
            <a:spAutoFit/>
          </a:bodyPr>
          <a:lstStyle/>
          <a:p>
            <a:endParaRPr lang="ru-RU" u="sng" dirty="0" smtClean="0"/>
          </a:p>
          <a:p>
            <a:endParaRPr lang="ru-RU" u="sng" dirty="0"/>
          </a:p>
          <a:p>
            <a:endParaRPr lang="ru-RU" u="sng" dirty="0" smtClean="0"/>
          </a:p>
          <a:p>
            <a:endParaRPr lang="ru-RU" u="sng" dirty="0"/>
          </a:p>
          <a:p>
            <a:endParaRPr lang="ru-RU" u="sng" dirty="0" smtClean="0"/>
          </a:p>
          <a:p>
            <a:r>
              <a:rPr lang="ru-RU" sz="2000" u="sng" dirty="0" smtClean="0">
                <a:latin typeface="Times New Roman" panose="02020603050405020304" pitchFamily="18" charset="0"/>
                <a:cs typeface="Times New Roman" panose="02020603050405020304" pitchFamily="18" charset="0"/>
              </a:rPr>
              <a:t>Примерные </a:t>
            </a:r>
            <a:r>
              <a:rPr lang="ru-RU" sz="2000" u="sng" dirty="0">
                <a:latin typeface="Times New Roman" panose="02020603050405020304" pitchFamily="18" charset="0"/>
                <a:cs typeface="Times New Roman" panose="02020603050405020304" pitchFamily="18" charset="0"/>
              </a:rPr>
              <a:t>виды заданий и игровых упражнений для закрепления падежных конструкций существительных множественного числа в экспрессивной речи</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а) Дополнение предложения с опорой на картинку. Дидактический материал — незаконченные предложения, предметные картинки Логопед читает начало предложения и показывает картинку. Ребенок заканчивает предложение. Например: Зина шьет юбки ... (куклам). Папа купил мячи ... (сыновьям). Витя рисует... (карандашами). Мальчики кормят... (щенков). Девочка ловит ... (бабочек). Кошки сидят ... (на стульях). Заяц убегает ... (от собак). Мальчики стоят ... (за деревьями) и т. д. </a:t>
            </a:r>
          </a:p>
          <a:p>
            <a:r>
              <a:rPr lang="ru-RU" sz="2000" dirty="0">
                <a:latin typeface="Times New Roman" panose="02020603050405020304" pitchFamily="18" charset="0"/>
                <a:cs typeface="Times New Roman" panose="02020603050405020304" pitchFamily="18" charset="0"/>
              </a:rPr>
              <a:t>б) Ответы на вопросы, требующие постановки данного слова в определенный падеж.</a:t>
            </a:r>
          </a:p>
          <a:p>
            <a:r>
              <a:rPr lang="ru-RU" sz="2000" dirty="0">
                <a:latin typeface="Times New Roman" panose="02020603050405020304" pitchFamily="18" charset="0"/>
                <a:cs typeface="Times New Roman" panose="02020603050405020304" pitchFamily="18" charset="0"/>
              </a:rPr>
              <a:t>Логопед показывает ребенку картинки и задает вопросы. Ребенок отвечает на вопросы. Например: Кого нарисовал Вова?— Вова нарисовал зайцев. Кем любуется Вова? — Вова любуется зайцами. К кому подбежала собака? — Собака подбежала к кошкам. Кого боятся мыши? — Мыши боятся кошек и т. д.</a:t>
            </a:r>
          </a:p>
        </p:txBody>
      </p:sp>
    </p:spTree>
    <p:extLst>
      <p:ext uri="{BB962C8B-B14F-4D97-AF65-F5344CB8AC3E}">
        <p14:creationId xmlns:p14="http://schemas.microsoft.com/office/powerpoint/2010/main" val="2919275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57250"/>
            <a:ext cx="4427984" cy="2427734"/>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99992" y="857250"/>
            <a:ext cx="4644008" cy="2427734"/>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5576" y="3397444"/>
            <a:ext cx="7920880" cy="3096344"/>
          </a:xfrm>
          <a:prstGeom prst="rect">
            <a:avLst/>
          </a:prstGeom>
        </p:spPr>
      </p:pic>
    </p:spTree>
    <p:extLst>
      <p:ext uri="{BB962C8B-B14F-4D97-AF65-F5344CB8AC3E}">
        <p14:creationId xmlns:p14="http://schemas.microsoft.com/office/powerpoint/2010/main" val="4292634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687354"/>
            <a:ext cx="8424936" cy="5170646"/>
          </a:xfrm>
          <a:prstGeom prst="rect">
            <a:avLst/>
          </a:prstGeom>
        </p:spPr>
        <p:txBody>
          <a:bodyPr wrap="square">
            <a:spAutoFit/>
          </a:bodyPr>
          <a:lstStyle/>
          <a:p>
            <a:pPr algn="ctr"/>
            <a:r>
              <a:rPr lang="ru-RU" sz="2400" dirty="0">
                <a:latin typeface="Times New Roman" panose="02020603050405020304" pitchFamily="18" charset="0"/>
                <a:cs typeface="Times New Roman" panose="02020603050405020304" pitchFamily="18" charset="0"/>
              </a:rPr>
              <a:t>Русский язык богат своим грамматическим многообразием. Литературное и речевое наследие нашей культуры уникально. Перед ребенком и взрослыми, которые занимаются с ним, стоит задача сформировать грамматически правильную речь. Причем у детей должен быть постепенно сформирован навык спонтанности грамотного выражения своих мыслей. </a:t>
            </a:r>
            <a:endParaRPr lang="ru-RU" sz="2400" dirty="0" smtClean="0">
              <a:latin typeface="Times New Roman" panose="02020603050405020304" pitchFamily="18" charset="0"/>
              <a:cs typeface="Times New Roman" panose="02020603050405020304" pitchFamily="18" charset="0"/>
            </a:endParaRPr>
          </a:p>
          <a:p>
            <a:pPr algn="ctr"/>
            <a:r>
              <a:rPr lang="ru-RU" sz="2400" dirty="0">
                <a:latin typeface="Times New Roman" panose="02020603050405020304" pitchFamily="18" charset="0"/>
                <a:cs typeface="Times New Roman" panose="02020603050405020304" pitchFamily="18" charset="0"/>
              </a:rPr>
              <a:t>Вопросами формирования грамматического строя речи занимались такие авторы, как: А.Н. Гвоздев, Н.И. </a:t>
            </a:r>
            <a:r>
              <a:rPr lang="ru-RU" sz="2400" dirty="0" err="1">
                <a:latin typeface="Times New Roman" panose="02020603050405020304" pitchFamily="18" charset="0"/>
                <a:cs typeface="Times New Roman" panose="02020603050405020304" pitchFamily="18" charset="0"/>
              </a:rPr>
              <a:t>Жинкин</a:t>
            </a:r>
            <a:r>
              <a:rPr lang="ru-RU" sz="2400" dirty="0">
                <a:latin typeface="Times New Roman" panose="02020603050405020304" pitchFamily="18" charset="0"/>
                <a:cs typeface="Times New Roman" panose="02020603050405020304" pitchFamily="18" charset="0"/>
              </a:rPr>
              <a:t>, А.Р. </a:t>
            </a:r>
            <a:r>
              <a:rPr lang="ru-RU" sz="2400" dirty="0" err="1">
                <a:latin typeface="Times New Roman" panose="02020603050405020304" pitchFamily="18" charset="0"/>
                <a:cs typeface="Times New Roman" panose="02020603050405020304" pitchFamily="18" charset="0"/>
              </a:rPr>
              <a:t>Лурия</a:t>
            </a:r>
            <a:r>
              <a:rPr lang="ru-RU" sz="2400" dirty="0">
                <a:latin typeface="Times New Roman" panose="02020603050405020304" pitchFamily="18" charset="0"/>
                <a:cs typeface="Times New Roman" panose="02020603050405020304" pitchFamily="18" charset="0"/>
              </a:rPr>
              <a:t> и др.</a:t>
            </a:r>
          </a:p>
          <a:p>
            <a:pPr algn="ctr"/>
            <a:r>
              <a:rPr lang="ru-RU" sz="2400" dirty="0">
                <a:latin typeface="Times New Roman" panose="02020603050405020304" pitchFamily="18" charset="0"/>
                <a:cs typeface="Times New Roman" panose="02020603050405020304" pitchFamily="18" charset="0"/>
              </a:rPr>
              <a:t>В логопедии к исследованию формирования грамматического строя речи обращены работы таких авторов, как Г.И. </a:t>
            </a:r>
            <a:r>
              <a:rPr lang="ru-RU" sz="2400" dirty="0" err="1">
                <a:latin typeface="Times New Roman" panose="02020603050405020304" pitchFamily="18" charset="0"/>
                <a:cs typeface="Times New Roman" panose="02020603050405020304" pitchFamily="18" charset="0"/>
              </a:rPr>
              <a:t>Жаренкова</a:t>
            </a:r>
            <a:r>
              <a:rPr lang="ru-RU" sz="2400" dirty="0">
                <a:latin typeface="Times New Roman" panose="02020603050405020304" pitchFamily="18" charset="0"/>
                <a:cs typeface="Times New Roman" panose="02020603050405020304" pitchFamily="18" charset="0"/>
              </a:rPr>
              <a:t>, М.М. Конина, Р.И. </a:t>
            </a:r>
            <a:r>
              <a:rPr lang="ru-RU" sz="2400" dirty="0" err="1">
                <a:latin typeface="Times New Roman" panose="02020603050405020304" pitchFamily="18" charset="0"/>
                <a:cs typeface="Times New Roman" panose="02020603050405020304" pitchFamily="18" charset="0"/>
              </a:rPr>
              <a:t>Лалаева</a:t>
            </a:r>
            <a:r>
              <a:rPr lang="ru-RU" sz="2400" dirty="0">
                <a:latin typeface="Times New Roman" panose="02020603050405020304" pitchFamily="18" charset="0"/>
                <a:cs typeface="Times New Roman" panose="02020603050405020304" pitchFamily="18" charset="0"/>
              </a:rPr>
              <a:t>, Л.Ф. Спирова, А.В. </a:t>
            </a:r>
            <a:r>
              <a:rPr lang="ru-RU" sz="2400" dirty="0" err="1">
                <a:latin typeface="Times New Roman" panose="02020603050405020304" pitchFamily="18" charset="0"/>
                <a:cs typeface="Times New Roman" panose="02020603050405020304" pitchFamily="18" charset="0"/>
              </a:rPr>
              <a:t>Ястребова</a:t>
            </a:r>
            <a:r>
              <a:rPr lang="ru-RU" sz="2400" dirty="0">
                <a:latin typeface="Times New Roman" panose="02020603050405020304" pitchFamily="18" charset="0"/>
                <a:cs typeface="Times New Roman" panose="02020603050405020304" pitchFamily="18" charset="0"/>
              </a:rPr>
              <a:t> и др.</a:t>
            </a:r>
          </a:p>
          <a:p>
            <a:pPr algn="ctr"/>
            <a:endParaRPr lang="ru-RU" dirty="0"/>
          </a:p>
        </p:txBody>
      </p:sp>
    </p:spTree>
    <p:extLst>
      <p:ext uri="{BB962C8B-B14F-4D97-AF65-F5344CB8AC3E}">
        <p14:creationId xmlns:p14="http://schemas.microsoft.com/office/powerpoint/2010/main" val="31692792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33650"/>
            <a:ext cx="8208912" cy="7663636"/>
          </a:xfrm>
          <a:prstGeom prst="rect">
            <a:avLst/>
          </a:prstGeom>
        </p:spPr>
        <p:txBody>
          <a:bodyPr wrap="square">
            <a:spAutoFit/>
          </a:bodyPr>
          <a:lstStyle/>
          <a:p>
            <a:endParaRPr lang="ru-RU" dirty="0" smtClean="0"/>
          </a:p>
          <a:p>
            <a:endParaRPr lang="ru-RU" dirty="0"/>
          </a:p>
          <a:p>
            <a:endParaRPr lang="ru-RU" dirty="0" smtClean="0"/>
          </a:p>
          <a:p>
            <a:r>
              <a:rPr lang="ru-RU" sz="2000" dirty="0" smtClean="0">
                <a:latin typeface="Times New Roman" panose="02020603050405020304" pitchFamily="18" charset="0"/>
                <a:cs typeface="Times New Roman" panose="02020603050405020304" pitchFamily="18" charset="0"/>
              </a:rPr>
              <a:t>в</a:t>
            </a:r>
            <a:r>
              <a:rPr lang="ru-RU" sz="2000" dirty="0">
                <a:latin typeface="Times New Roman" panose="02020603050405020304" pitchFamily="18" charset="0"/>
                <a:cs typeface="Times New Roman" panose="02020603050405020304" pitchFamily="18" charset="0"/>
              </a:rPr>
              <a:t>) Игра  «Что кому дадим?».</a:t>
            </a:r>
          </a:p>
          <a:p>
            <a:r>
              <a:rPr lang="ru-RU" sz="2000" dirty="0">
                <a:latin typeface="Times New Roman" panose="02020603050405020304" pitchFamily="18" charset="0"/>
                <a:cs typeface="Times New Roman" panose="02020603050405020304" pitchFamily="18" charset="0"/>
              </a:rPr>
              <a:t>Закрепление формы дательного падежа существительных множественного числа по теме «Дикие и домашние животные».</a:t>
            </a:r>
          </a:p>
          <a:p>
            <a:r>
              <a:rPr lang="ru-RU" sz="2000" dirty="0">
                <a:latin typeface="Times New Roman" panose="02020603050405020304" pitchFamily="18" charset="0"/>
                <a:cs typeface="Times New Roman" panose="02020603050405020304" pitchFamily="18" charset="0"/>
              </a:rPr>
              <a:t>Дидактический материал — картинки с изображением животных и корма для них.</a:t>
            </a:r>
          </a:p>
          <a:p>
            <a:r>
              <a:rPr lang="ru-RU" sz="2000" dirty="0">
                <a:latin typeface="Times New Roman" panose="02020603050405020304" pitchFamily="18" charset="0"/>
                <a:cs typeface="Times New Roman" panose="02020603050405020304" pitchFamily="18" charset="0"/>
              </a:rPr>
              <a:t>Ребенок отвечает на вопрос: «Кому это дадим?» — и подбирает соответствующие картинки. Например: Кости дадим собакам. Грибы дадим белкам и т. д.)</a:t>
            </a:r>
          </a:p>
          <a:p>
            <a:r>
              <a:rPr lang="ru-RU" sz="2000" dirty="0">
                <a:latin typeface="Times New Roman" panose="02020603050405020304" pitchFamily="18" charset="0"/>
                <a:cs typeface="Times New Roman" panose="02020603050405020304" pitchFamily="18" charset="0"/>
              </a:rPr>
              <a:t>г) Игра  «Приготовим обед».</a:t>
            </a:r>
          </a:p>
          <a:p>
            <a:r>
              <a:rPr lang="ru-RU" sz="2000" dirty="0">
                <a:latin typeface="Times New Roman" panose="02020603050405020304" pitchFamily="18" charset="0"/>
                <a:cs typeface="Times New Roman" panose="02020603050405020304" pitchFamily="18" charset="0"/>
              </a:rPr>
              <a:t>Закрепление формы родительного падежа существительных по теме «Овощи и фрукты».</a:t>
            </a:r>
          </a:p>
          <a:p>
            <a:r>
              <a:rPr lang="ru-RU" sz="2000" dirty="0">
                <a:latin typeface="Times New Roman" panose="02020603050405020304" pitchFamily="18" charset="0"/>
                <a:cs typeface="Times New Roman" panose="02020603050405020304" pitchFamily="18" charset="0"/>
              </a:rPr>
              <a:t>На доске — картинки с изображением фруктов и овощей. Ребенок называет картинки и составляет предложения. Например: Я сварю компот из яблок (груш, слив и т. д.). Я сварю суп из свеклы (моркови, лука, картофеля и т. д.). Я сделаю салат из капусты (огурцов, помидоров и т. д.)</a:t>
            </a:r>
          </a:p>
          <a:p>
            <a:r>
              <a:rPr lang="ru-RU" sz="2000" dirty="0">
                <a:latin typeface="Times New Roman" panose="02020603050405020304" pitchFamily="18" charset="0"/>
                <a:cs typeface="Times New Roman" panose="02020603050405020304" pitchFamily="18" charset="0"/>
              </a:rPr>
              <a:t>д) Игра «Что с чем?». (Закрепление формы творительного падежа с предлогом с)</a:t>
            </a:r>
          </a:p>
          <a:p>
            <a:r>
              <a:rPr lang="ru-RU" sz="2000" dirty="0">
                <a:latin typeface="Times New Roman" panose="02020603050405020304" pitchFamily="18" charset="0"/>
                <a:cs typeface="Times New Roman" panose="02020603050405020304" pitchFamily="18" charset="0"/>
              </a:rPr>
              <a:t>Дидактический материал — картинки.</a:t>
            </a:r>
          </a:p>
          <a:p>
            <a:r>
              <a:rPr lang="ru-RU" sz="2000" dirty="0">
                <a:latin typeface="Times New Roman" panose="02020603050405020304" pitchFamily="18" charset="0"/>
                <a:cs typeface="Times New Roman" panose="02020603050405020304" pitchFamily="18" charset="0"/>
              </a:rPr>
              <a:t>Ребенку предлагается назвать картинки, например, чашки с блюдцами; корзины с яблоками; вазы с цветами; клетки с птицами и т. д.</a:t>
            </a:r>
          </a:p>
        </p:txBody>
      </p:sp>
    </p:spTree>
    <p:extLst>
      <p:ext uri="{BB962C8B-B14F-4D97-AF65-F5344CB8AC3E}">
        <p14:creationId xmlns:p14="http://schemas.microsoft.com/office/powerpoint/2010/main" val="3185816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741646"/>
            <a:ext cx="8280920" cy="8402300"/>
          </a:xfrm>
          <a:prstGeom prst="rect">
            <a:avLst/>
          </a:prstGeom>
        </p:spPr>
        <p:txBody>
          <a:bodyPr wrap="square">
            <a:spAutoFit/>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r>
              <a:rPr lang="ru-RU" b="1" u="sng" dirty="0" smtClean="0">
                <a:latin typeface="Times New Roman" panose="02020603050405020304" pitchFamily="18" charset="0"/>
                <a:cs typeface="Times New Roman" panose="02020603050405020304" pitchFamily="18" charset="0"/>
              </a:rPr>
              <a:t>Образование </a:t>
            </a:r>
            <a:r>
              <a:rPr lang="ru-RU" b="1" u="sng" dirty="0">
                <a:latin typeface="Times New Roman" panose="02020603050405020304" pitchFamily="18" charset="0"/>
                <a:cs typeface="Times New Roman" panose="02020603050405020304" pitchFamily="18" charset="0"/>
              </a:rPr>
              <a:t>предложно-падежных конструкций единственного числа </a:t>
            </a:r>
          </a:p>
          <a:p>
            <a:r>
              <a:rPr lang="ru-RU" dirty="0">
                <a:latin typeface="Times New Roman" panose="02020603050405020304" pitchFamily="18" charset="0"/>
                <a:cs typeface="Times New Roman" panose="02020603050405020304" pitchFamily="18" charset="0"/>
              </a:rPr>
              <a:t>Логопедическая работа над предложно-падежными конструкциями проходит с учетом последовательности их появления в онтогенезе. Поэтому сначала отрабатываются предлоги в, на, под, имеющие конкретные значения (</a:t>
            </a:r>
            <a:r>
              <a:rPr lang="en-US" dirty="0">
                <a:latin typeface="Times New Roman" panose="02020603050405020304" pitchFamily="18" charset="0"/>
                <a:cs typeface="Times New Roman" panose="02020603050405020304" pitchFamily="18" charset="0"/>
              </a:rPr>
              <a:t>I</a:t>
            </a:r>
            <a:r>
              <a:rPr lang="ru-RU" dirty="0">
                <a:latin typeface="Times New Roman" panose="02020603050405020304" pitchFamily="18" charset="0"/>
                <a:cs typeface="Times New Roman" panose="02020603050405020304" pitchFamily="18" charset="0"/>
              </a:rPr>
              <a:t> этап); затем предлоги из, за, перед, по, из-за, из-под (</a:t>
            </a:r>
            <a:r>
              <a:rPr lang="en-US" dirty="0">
                <a:latin typeface="Times New Roman" panose="02020603050405020304" pitchFamily="18" charset="0"/>
                <a:cs typeface="Times New Roman" panose="02020603050405020304" pitchFamily="18" charset="0"/>
              </a:rPr>
              <a:t>II </a:t>
            </a:r>
            <a:r>
              <a:rPr lang="ru-RU" dirty="0">
                <a:latin typeface="Times New Roman" panose="02020603050405020304" pitchFamily="18" charset="0"/>
                <a:cs typeface="Times New Roman" panose="02020603050405020304" pitchFamily="18" charset="0"/>
              </a:rPr>
              <a:t>этап).</a:t>
            </a:r>
          </a:p>
          <a:p>
            <a:r>
              <a:rPr lang="ru-RU" dirty="0">
                <a:latin typeface="Times New Roman" panose="02020603050405020304" pitchFamily="18" charset="0"/>
                <a:cs typeface="Times New Roman" panose="02020603050405020304" pitchFamily="18" charset="0"/>
              </a:rPr>
              <a:t>При проведении логопедической работы учитывается, что с предлогами употребляются следующие падежные формы:</a:t>
            </a:r>
          </a:p>
          <a:p>
            <a:pPr lvl="0"/>
            <a:r>
              <a:rPr lang="ru-RU" u="sng" dirty="0">
                <a:latin typeface="Times New Roman" panose="02020603050405020304" pitchFamily="18" charset="0"/>
                <a:cs typeface="Times New Roman" panose="02020603050405020304" pitchFamily="18" charset="0"/>
              </a:rPr>
              <a:t>винительный падеж с предлогами </a:t>
            </a:r>
            <a:r>
              <a:rPr lang="ru-RU" dirty="0">
                <a:latin typeface="Times New Roman" panose="02020603050405020304" pitchFamily="18" charset="0"/>
                <a:cs typeface="Times New Roman" panose="02020603050405020304" pitchFamily="18" charset="0"/>
              </a:rPr>
              <a:t>в, на, за, под со значением направления действия, например: кладет на стол, кладет в стол, кладет под стол, кладет за стол;</a:t>
            </a:r>
          </a:p>
          <a:p>
            <a:pPr lvl="0"/>
            <a:r>
              <a:rPr lang="ru-RU" u="sng" dirty="0">
                <a:latin typeface="Times New Roman" panose="02020603050405020304" pitchFamily="18" charset="0"/>
                <a:cs typeface="Times New Roman" panose="02020603050405020304" pitchFamily="18" charset="0"/>
              </a:rPr>
              <a:t>предложный падеж с предлогами </a:t>
            </a:r>
            <a:r>
              <a:rPr lang="ru-RU" dirty="0">
                <a:latin typeface="Times New Roman" panose="02020603050405020304" pitchFamily="18" charset="0"/>
                <a:cs typeface="Times New Roman" panose="02020603050405020304" pitchFamily="18" charset="0"/>
              </a:rPr>
              <a:t>в, на со значением местонахождения, например: стоит на столе, лежит в столе;</a:t>
            </a:r>
          </a:p>
          <a:p>
            <a:pPr lvl="0"/>
            <a:r>
              <a:rPr lang="ru-RU" u="sng" dirty="0">
                <a:latin typeface="Times New Roman" panose="02020603050405020304" pitchFamily="18" charset="0"/>
                <a:cs typeface="Times New Roman" panose="02020603050405020304" pitchFamily="18" charset="0"/>
              </a:rPr>
              <a:t>дательный падеж с предлогом по </a:t>
            </a:r>
            <a:r>
              <a:rPr lang="ru-RU" dirty="0">
                <a:latin typeface="Times New Roman" panose="02020603050405020304" pitchFamily="18" charset="0"/>
                <a:cs typeface="Times New Roman" panose="02020603050405020304" pitchFamily="18" charset="0"/>
              </a:rPr>
              <a:t>(значение местонахождения), с предлогом к (значение направления действия), например: идет по дороге, подходит к дому</a:t>
            </a:r>
          </a:p>
          <a:p>
            <a:pPr lvl="0"/>
            <a:r>
              <a:rPr lang="ru-RU" u="sng" dirty="0">
                <a:latin typeface="Times New Roman" panose="02020603050405020304" pitchFamily="18" charset="0"/>
                <a:cs typeface="Times New Roman" panose="02020603050405020304" pitchFamily="18" charset="0"/>
              </a:rPr>
              <a:t>родительный падеж с предлогом </a:t>
            </a:r>
            <a:r>
              <a:rPr lang="ru-RU" dirty="0">
                <a:latin typeface="Times New Roman" panose="02020603050405020304" pitchFamily="18" charset="0"/>
                <a:cs typeface="Times New Roman" panose="02020603050405020304" pitchFamily="18" charset="0"/>
              </a:rPr>
              <a:t>у (значение местонахождения), с предлогами с, из (значение направления действия), например: взял с коробки, взял из стола;</a:t>
            </a:r>
          </a:p>
          <a:p>
            <a:pPr lvl="0"/>
            <a:r>
              <a:rPr lang="ru-RU" u="sng" dirty="0">
                <a:latin typeface="Times New Roman" panose="02020603050405020304" pitchFamily="18" charset="0"/>
                <a:cs typeface="Times New Roman" panose="02020603050405020304" pitchFamily="18" charset="0"/>
              </a:rPr>
              <a:t>творительный падеж с предлогами </a:t>
            </a:r>
            <a:r>
              <a:rPr lang="ru-RU" dirty="0">
                <a:latin typeface="Times New Roman" panose="02020603050405020304" pitchFamily="18" charset="0"/>
                <a:cs typeface="Times New Roman" panose="02020603050405020304" pitchFamily="18" charset="0"/>
              </a:rPr>
              <a:t>за, над, под, перед (значение местонахождения предмета), обозначающими часть пространства, в пределах которого совершается действие (лежит за кубиком, перед кубиком), а также с предлогом с со значением совместности, например: сидит с чашкой</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Для уточнения значения предлогов в коррекционной работе используются графические схемы.</a:t>
            </a:r>
          </a:p>
          <a:p>
            <a:pPr lvl="0"/>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39160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3528" y="-1603147"/>
            <a:ext cx="8352928" cy="7848302"/>
          </a:xfrm>
          <a:prstGeom prst="rect">
            <a:avLst/>
          </a:prstGeom>
        </p:spPr>
        <p:txBody>
          <a:bodyPr wrap="square">
            <a:spAutoFit/>
          </a:bodyPr>
          <a:lstStyle/>
          <a:p>
            <a:endParaRPr lang="ru-RU" u="sng" dirty="0" smtClean="0"/>
          </a:p>
          <a:p>
            <a:endParaRPr lang="ru-RU" u="sng" dirty="0"/>
          </a:p>
          <a:p>
            <a:endParaRPr lang="ru-RU" u="sng" dirty="0" smtClean="0"/>
          </a:p>
          <a:p>
            <a:endParaRPr lang="ru-RU" u="sng" dirty="0"/>
          </a:p>
          <a:p>
            <a:endParaRPr lang="ru-RU" u="sng" dirty="0" smtClean="0"/>
          </a:p>
          <a:p>
            <a:endParaRPr lang="ru-RU" u="sng" dirty="0"/>
          </a:p>
          <a:p>
            <a:endParaRPr lang="ru-RU" u="sng" dirty="0" smtClean="0"/>
          </a:p>
          <a:p>
            <a:endParaRPr lang="ru-RU" u="sng" dirty="0"/>
          </a:p>
          <a:p>
            <a:r>
              <a:rPr lang="ru-RU" u="sng" dirty="0" smtClean="0">
                <a:latin typeface="Times New Roman" panose="02020603050405020304" pitchFamily="18" charset="0"/>
                <a:cs typeface="Times New Roman" panose="02020603050405020304" pitchFamily="18" charset="0"/>
              </a:rPr>
              <a:t>Примерные </a:t>
            </a:r>
            <a:r>
              <a:rPr lang="ru-RU" u="sng" dirty="0">
                <a:latin typeface="Times New Roman" panose="02020603050405020304" pitchFamily="18" charset="0"/>
                <a:cs typeface="Times New Roman" panose="02020603050405020304" pitchFamily="18" charset="0"/>
              </a:rPr>
              <a:t>виды заданий и игровых упражнений</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а) Лото «Закрой картинку».</a:t>
            </a:r>
          </a:p>
          <a:p>
            <a:r>
              <a:rPr lang="ru-RU" dirty="0">
                <a:latin typeface="Times New Roman" panose="02020603050405020304" pitchFamily="18" charset="0"/>
                <a:cs typeface="Times New Roman" panose="02020603050405020304" pitchFamily="18" charset="0"/>
              </a:rPr>
              <a:t>Материал — схемы предлогов, картинки, например: птичка в клетке, птичка на клетке, книга в столе, карандаш под книгой и т. д.</a:t>
            </a:r>
          </a:p>
          <a:p>
            <a:r>
              <a:rPr lang="ru-RU" dirty="0">
                <a:latin typeface="Times New Roman" panose="02020603050405020304" pitchFamily="18" charset="0"/>
                <a:cs typeface="Times New Roman" panose="02020603050405020304" pitchFamily="18" charset="0"/>
              </a:rPr>
              <a:t>Логопед называет картинки. Ребенок закрывает картинку схемой предлога.</a:t>
            </a:r>
          </a:p>
          <a:p>
            <a:r>
              <a:rPr lang="ru-RU" dirty="0">
                <a:latin typeface="Times New Roman" panose="02020603050405020304" pitchFamily="18" charset="0"/>
                <a:cs typeface="Times New Roman" panose="02020603050405020304" pitchFamily="18" charset="0"/>
              </a:rPr>
              <a:t>б) Игра «Закрой, не ошибись».</a:t>
            </a:r>
          </a:p>
          <a:p>
            <a:r>
              <a:rPr lang="ru-RU" dirty="0">
                <a:latin typeface="Times New Roman" panose="02020603050405020304" pitchFamily="18" charset="0"/>
                <a:cs typeface="Times New Roman" panose="02020603050405020304" pitchFamily="18" charset="0"/>
              </a:rPr>
              <a:t>Материал — карточки с написанными на них предлогами; картинки на различные предлоги, например: синица на ветке, мяч под креслом, ложка в чашке и т. д.</a:t>
            </a:r>
          </a:p>
          <a:p>
            <a:r>
              <a:rPr lang="ru-RU" dirty="0">
                <a:latin typeface="Times New Roman" panose="02020603050405020304" pitchFamily="18" charset="0"/>
                <a:cs typeface="Times New Roman" panose="02020603050405020304" pitchFamily="18" charset="0"/>
              </a:rPr>
              <a:t>Логопед называет предлог. Ребенок закрывает карточку с предлогом соответствующей картинкой.</a:t>
            </a:r>
          </a:p>
          <a:p>
            <a:r>
              <a:rPr lang="ru-RU" dirty="0">
                <a:latin typeface="Times New Roman" panose="02020603050405020304" pitchFamily="18" charset="0"/>
                <a:cs typeface="Times New Roman" panose="02020603050405020304" pitchFamily="18" charset="0"/>
              </a:rPr>
              <a:t>в) Добавление предлога и падежной флексии существительного в словосочетания с глаголами, например: влетела ... (клетка); вылетела ... (клетка); подлетела ... (клетка); пролетела ... (клетка) и т. д.</a:t>
            </a:r>
          </a:p>
          <a:p>
            <a:r>
              <a:rPr lang="ru-RU" dirty="0">
                <a:latin typeface="Times New Roman" panose="02020603050405020304" pitchFamily="18" charset="0"/>
                <a:cs typeface="Times New Roman" panose="02020603050405020304" pitchFamily="18" charset="0"/>
              </a:rPr>
              <a:t>г) Дополнение предложения словосочетанием с предлогом</a:t>
            </a:r>
          </a:p>
          <a:p>
            <a:r>
              <a:rPr lang="ru-RU" dirty="0">
                <a:latin typeface="Times New Roman" panose="02020603050405020304" pitchFamily="18" charset="0"/>
                <a:cs typeface="Times New Roman" panose="02020603050405020304" pitchFamily="18" charset="0"/>
              </a:rPr>
              <a:t>Материал — картинки. Логопед читает начало предложения и вместо конца предложения показывает картинку. Ребенок повторяет начало предложения и заканчивает его, добавляя словосочетание с предлогом. Например: Папа кладет молоток... (в ящик). Бабушка ставит вазу... (на стол). Мама убирает ботинки... (под шкаф). Петя поливает цветы ... (из лейки). Оля вдевает нитку ... (в иголку). Собака сидит ... (за деревом) и т. д.</a:t>
            </a:r>
          </a:p>
        </p:txBody>
      </p:sp>
    </p:spTree>
    <p:extLst>
      <p:ext uri="{BB962C8B-B14F-4D97-AF65-F5344CB8AC3E}">
        <p14:creationId xmlns:p14="http://schemas.microsoft.com/office/powerpoint/2010/main" val="19185777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443841"/>
            <a:ext cx="8064896" cy="2585323"/>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д) Игра «Исправь ошибку».</a:t>
            </a:r>
          </a:p>
          <a:p>
            <a:r>
              <a:rPr lang="ru-RU" dirty="0">
                <a:latin typeface="Times New Roman" panose="02020603050405020304" pitchFamily="18" charset="0"/>
                <a:cs typeface="Times New Roman" panose="02020603050405020304" pitchFamily="18" charset="0"/>
              </a:rPr>
              <a:t>Логопед говорит ребенку: «Послушай, как Незнайка читал книжку: «Дед в печи, дрова на печи». «Это правильно?»; «На столе сапоги, под столом пироги». «А как сказать правильно?»; «Корова в реке, щука на траве». «Исправь, пожалуйста».</a:t>
            </a:r>
          </a:p>
          <a:p>
            <a:r>
              <a:rPr lang="ru-RU" dirty="0">
                <a:latin typeface="Times New Roman" panose="02020603050405020304" pitchFamily="18" charset="0"/>
                <a:cs typeface="Times New Roman" panose="02020603050405020304" pitchFamily="18" charset="0"/>
              </a:rPr>
              <a:t>е) Выполнение действий по инструкции. Логопед предлагает ребенку внимательно послушать инструкцию, а затем выполнить ее (например, положи руки в карман; положи руки под колено; положи руки на голову; достань книгу из ящика; достань мяч из-под дивана и т. д.).</a:t>
            </a:r>
          </a:p>
        </p:txBody>
      </p:sp>
    </p:spTree>
    <p:extLst>
      <p:ext uri="{BB962C8B-B14F-4D97-AF65-F5344CB8AC3E}">
        <p14:creationId xmlns:p14="http://schemas.microsoft.com/office/powerpoint/2010/main" val="2872596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3429000"/>
          </a:xfrm>
          <a:prstGeom prst="rect">
            <a:avLst/>
          </a:prstGeom>
        </p:spPr>
      </p:pic>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068960"/>
            <a:ext cx="9144000" cy="3672407"/>
          </a:xfrm>
          <a:prstGeom prst="rect">
            <a:avLst/>
          </a:prstGeom>
        </p:spPr>
      </p:pic>
    </p:spTree>
    <p:extLst>
      <p:ext uri="{BB962C8B-B14F-4D97-AF65-F5344CB8AC3E}">
        <p14:creationId xmlns:p14="http://schemas.microsoft.com/office/powerpoint/2010/main" val="22564390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6309320"/>
          </a:xfrm>
          <a:prstGeom prst="rect">
            <a:avLst/>
          </a:prstGeom>
        </p:spPr>
      </p:pic>
    </p:spTree>
    <p:extLst>
      <p:ext uri="{BB962C8B-B14F-4D97-AF65-F5344CB8AC3E}">
        <p14:creationId xmlns:p14="http://schemas.microsoft.com/office/powerpoint/2010/main" val="38072503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23729" y="0"/>
            <a:ext cx="4824536" cy="6858000"/>
          </a:xfrm>
          <a:prstGeom prst="rect">
            <a:avLst/>
          </a:prstGeom>
        </p:spPr>
      </p:pic>
    </p:spTree>
    <p:extLst>
      <p:ext uri="{BB962C8B-B14F-4D97-AF65-F5344CB8AC3E}">
        <p14:creationId xmlns:p14="http://schemas.microsoft.com/office/powerpoint/2010/main" val="24920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1974981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46433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32656"/>
            <a:ext cx="9144000" cy="5668094"/>
          </a:xfrm>
          <a:prstGeom prst="rect">
            <a:avLst/>
          </a:prstGeom>
        </p:spPr>
      </p:pic>
    </p:spTree>
    <p:extLst>
      <p:ext uri="{BB962C8B-B14F-4D97-AF65-F5344CB8AC3E}">
        <p14:creationId xmlns:p14="http://schemas.microsoft.com/office/powerpoint/2010/main" val="176363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Словоизменение-</a:t>
            </a:r>
            <a:endParaRPr lang="ru-RU" dirty="0"/>
          </a:p>
        </p:txBody>
      </p:sp>
      <p:sp>
        <p:nvSpPr>
          <p:cNvPr id="3" name="Прямоугольник 2"/>
          <p:cNvSpPr/>
          <p:nvPr/>
        </p:nvSpPr>
        <p:spPr>
          <a:xfrm>
            <a:off x="971600" y="1484784"/>
            <a:ext cx="7920880" cy="230832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образование для каждого слова (кроме неизменяемых частей речи) его парадигмы, т. е. всех его словоформ и всех аналитических форм, например, для русских существительных словоизменение состоит в изменении по падежам и числам (склонении). При словоизменении тождество слова (лексемы) не нарушается. </a:t>
            </a:r>
          </a:p>
        </p:txBody>
      </p:sp>
    </p:spTree>
    <p:extLst>
      <p:ext uri="{BB962C8B-B14F-4D97-AF65-F5344CB8AC3E}">
        <p14:creationId xmlns:p14="http://schemas.microsoft.com/office/powerpoint/2010/main" val="3364434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12845"/>
            <a:ext cx="7560840" cy="4708981"/>
          </a:xfrm>
          <a:prstGeom prst="rect">
            <a:avLst/>
          </a:prstGeom>
        </p:spPr>
        <p:txBody>
          <a:bodyPr wrap="square">
            <a:spAutoFit/>
          </a:bodyPr>
          <a:lstStyle/>
          <a:p>
            <a:r>
              <a:rPr lang="ru-RU" sz="2000" b="1" dirty="0" smtClean="0">
                <a:latin typeface="Times New Roman" panose="02020603050405020304" pitchFamily="18" charset="0"/>
                <a:cs typeface="Times New Roman" panose="02020603050405020304" pitchFamily="18" charset="0"/>
              </a:rPr>
              <a:t>Работа ведется по </a:t>
            </a:r>
            <a:r>
              <a:rPr lang="ru-RU" sz="2000" b="1" dirty="0">
                <a:latin typeface="Times New Roman" panose="02020603050405020304" pitchFamily="18" charset="0"/>
                <a:cs typeface="Times New Roman" panose="02020603050405020304" pitchFamily="18" charset="0"/>
              </a:rPr>
              <a:t>7 </a:t>
            </a:r>
            <a:r>
              <a:rPr lang="ru-RU" sz="2000" b="1" dirty="0" smtClean="0">
                <a:latin typeface="Times New Roman" panose="02020603050405020304" pitchFamily="18" charset="0"/>
                <a:cs typeface="Times New Roman" panose="02020603050405020304" pitchFamily="18" charset="0"/>
              </a:rPr>
              <a:t>разделам:</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1.Словоизменение существительных в числе.</a:t>
            </a:r>
          </a:p>
          <a:p>
            <a:r>
              <a:rPr lang="ru-RU" sz="2000" dirty="0">
                <a:latin typeface="Times New Roman" panose="02020603050405020304" pitchFamily="18" charset="0"/>
                <a:cs typeface="Times New Roman" panose="02020603050405020304" pitchFamily="18" charset="0"/>
              </a:rPr>
              <a:t>2.Словоизменение существительных единственного числа без предлогов (родительный, винительный, дательный, творительный )</a:t>
            </a:r>
          </a:p>
          <a:p>
            <a:r>
              <a:rPr lang="ru-RU" sz="2000" dirty="0">
                <a:latin typeface="Times New Roman" panose="02020603050405020304" pitchFamily="18" charset="0"/>
                <a:cs typeface="Times New Roman" panose="02020603050405020304" pitchFamily="18" charset="0"/>
              </a:rPr>
              <a:t>3. Словоизменение существительных единственного числа с предлогами.</a:t>
            </a:r>
          </a:p>
          <a:p>
            <a:r>
              <a:rPr lang="ru-RU" sz="2000" dirty="0">
                <a:latin typeface="Times New Roman" panose="02020603050405020304" pitchFamily="18" charset="0"/>
                <a:cs typeface="Times New Roman" panose="02020603050405020304" pitchFamily="18" charset="0"/>
              </a:rPr>
              <a:t>4. Словоизменение существительных единственного числа в предложном падеже.</a:t>
            </a:r>
          </a:p>
          <a:p>
            <a:r>
              <a:rPr lang="ru-RU" sz="2000" dirty="0">
                <a:latin typeface="Times New Roman" panose="02020603050405020304" pitchFamily="18" charset="0"/>
                <a:cs typeface="Times New Roman" panose="02020603050405020304" pitchFamily="18" charset="0"/>
              </a:rPr>
              <a:t>5.  Словоизменение существительных множественного числа без предлогов</a:t>
            </a:r>
          </a:p>
          <a:p>
            <a:r>
              <a:rPr lang="ru-RU" sz="2000" dirty="0">
                <a:latin typeface="Times New Roman" panose="02020603050405020304" pitchFamily="18" charset="0"/>
                <a:cs typeface="Times New Roman" panose="02020603050405020304" pitchFamily="18" charset="0"/>
              </a:rPr>
              <a:t>(родительный, винительный, дательный, творительный )</a:t>
            </a:r>
          </a:p>
          <a:p>
            <a:r>
              <a:rPr lang="ru-RU" sz="2000" dirty="0">
                <a:latin typeface="Times New Roman" panose="02020603050405020304" pitchFamily="18" charset="0"/>
                <a:cs typeface="Times New Roman" panose="02020603050405020304" pitchFamily="18" charset="0"/>
              </a:rPr>
              <a:t>6. Словоизменение существительных множественного числа с предлогами.</a:t>
            </a:r>
          </a:p>
          <a:p>
            <a:r>
              <a:rPr lang="ru-RU" sz="2000" dirty="0">
                <a:latin typeface="Times New Roman" panose="02020603050405020304" pitchFamily="18" charset="0"/>
                <a:cs typeface="Times New Roman" panose="02020603050405020304" pitchFamily="18" charset="0"/>
              </a:rPr>
              <a:t>7.Словоизменение существительных множественного числа в предложном падеже.</a:t>
            </a:r>
          </a:p>
        </p:txBody>
      </p:sp>
    </p:spTree>
    <p:extLst>
      <p:ext uri="{BB962C8B-B14F-4D97-AF65-F5344CB8AC3E}">
        <p14:creationId xmlns:p14="http://schemas.microsoft.com/office/powerpoint/2010/main" val="7480048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1997839"/>
            <a:ext cx="7128792" cy="2246769"/>
          </a:xfrm>
          <a:prstGeom prst="rect">
            <a:avLst/>
          </a:prstGeom>
        </p:spPr>
        <p:txBody>
          <a:bodyPr wrap="square">
            <a:spAutoFit/>
          </a:bodyPr>
          <a:lstStyle/>
          <a:p>
            <a:r>
              <a:rPr lang="ru-RU" sz="2000" dirty="0">
                <a:latin typeface="Times New Roman" panose="02020603050405020304" pitchFamily="18" charset="0"/>
                <a:cs typeface="Times New Roman" panose="02020603050405020304" pitchFamily="18" charset="0"/>
              </a:rPr>
              <a:t>Логопедическую работу по формированию системы словоизменения у дошкольников следует проводить в следующей последовательности:</a:t>
            </a:r>
          </a:p>
          <a:p>
            <a:r>
              <a:rPr lang="ru-RU" sz="2000" dirty="0">
                <a:latin typeface="Times New Roman" panose="02020603050405020304" pitchFamily="18" charset="0"/>
                <a:cs typeface="Times New Roman" panose="02020603050405020304" pitchFamily="18" charset="0"/>
              </a:rPr>
              <a:t>1) формирование системы словоизменения на уровне словосочетания;</a:t>
            </a:r>
          </a:p>
          <a:p>
            <a:pPr lvl="0"/>
            <a:r>
              <a:rPr lang="ru-RU" sz="2000" dirty="0">
                <a:latin typeface="Times New Roman" panose="02020603050405020304" pitchFamily="18" charset="0"/>
                <a:cs typeface="Times New Roman" panose="02020603050405020304" pitchFamily="18" charset="0"/>
              </a:rPr>
              <a:t>закрепление системы словоизменения на уровне предложения;</a:t>
            </a:r>
          </a:p>
          <a:p>
            <a:pPr lvl="0"/>
            <a:r>
              <a:rPr lang="ru-RU" sz="2000" dirty="0">
                <a:latin typeface="Times New Roman" panose="02020603050405020304" pitchFamily="18" charset="0"/>
                <a:cs typeface="Times New Roman" panose="02020603050405020304" pitchFamily="18" charset="0"/>
              </a:rPr>
              <a:t>закрепление системы словоизменения в связной речи.</a:t>
            </a:r>
          </a:p>
        </p:txBody>
      </p:sp>
    </p:spTree>
    <p:extLst>
      <p:ext uri="{BB962C8B-B14F-4D97-AF65-F5344CB8AC3E}">
        <p14:creationId xmlns:p14="http://schemas.microsoft.com/office/powerpoint/2010/main" val="733600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latin typeface="Times New Roman" panose="02020603050405020304" pitchFamily="18" charset="0"/>
                <a:cs typeface="Times New Roman" panose="02020603050405020304" pitchFamily="18" charset="0"/>
              </a:rPr>
              <a:t>Формирование словоизменения существительных у детей с тяжелым нарушением речи</a:t>
            </a:r>
            <a:endParaRPr lang="ru-RU" sz="2800" dirty="0"/>
          </a:p>
        </p:txBody>
      </p:sp>
      <p:sp>
        <p:nvSpPr>
          <p:cNvPr id="3" name="Прямоугольник 2"/>
          <p:cNvSpPr/>
          <p:nvPr/>
        </p:nvSpPr>
        <p:spPr>
          <a:xfrm>
            <a:off x="971600" y="1484784"/>
            <a:ext cx="7488832" cy="3785652"/>
          </a:xfrm>
          <a:prstGeom prst="rect">
            <a:avLst/>
          </a:prstGeom>
        </p:spPr>
        <p:txBody>
          <a:bodyPr wrap="square">
            <a:spAutoFit/>
          </a:bodyPr>
          <a:lstStyle/>
          <a:p>
            <a:r>
              <a:rPr lang="ru-RU" sz="2000" u="sng" dirty="0">
                <a:latin typeface="Times New Roman" panose="02020603050405020304" pitchFamily="18" charset="0"/>
                <a:cs typeface="Times New Roman" panose="02020603050405020304" pitchFamily="18" charset="0"/>
              </a:rPr>
              <a:t>Дифференциация существительных именительного падежа единственного и множественного числа</a:t>
            </a:r>
          </a:p>
          <a:p>
            <a:r>
              <a:rPr lang="ru-RU" sz="2000" dirty="0">
                <a:latin typeface="Times New Roman" panose="02020603050405020304" pitchFamily="18" charset="0"/>
                <a:cs typeface="Times New Roman" panose="02020603050405020304" pitchFamily="18" charset="0"/>
              </a:rPr>
              <a:t>Работа над грамматической формой множественного числа именительного падежа существительного проводится в следующем порядке:</a:t>
            </a:r>
          </a:p>
          <a:p>
            <a:pPr lvl="0"/>
            <a:r>
              <a:rPr lang="ru-RU" sz="2000" dirty="0" smtClean="0">
                <a:latin typeface="Times New Roman" panose="02020603050405020304" pitchFamily="18" charset="0"/>
                <a:cs typeface="Times New Roman" panose="02020603050405020304" pitchFamily="18" charset="0"/>
              </a:rPr>
              <a:t>1.грамматические </a:t>
            </a:r>
            <a:r>
              <a:rPr lang="ru-RU" sz="2000" dirty="0">
                <a:latin typeface="Times New Roman" panose="02020603050405020304" pitchFamily="18" charset="0"/>
                <a:cs typeface="Times New Roman" panose="02020603050405020304" pitchFamily="18" charset="0"/>
              </a:rPr>
              <a:t>формы с окончанием -ы (кот — коты);</a:t>
            </a:r>
          </a:p>
          <a:p>
            <a:pPr lvl="0"/>
            <a:r>
              <a:rPr lang="ru-RU" sz="2000" dirty="0" smtClean="0">
                <a:latin typeface="Times New Roman" panose="02020603050405020304" pitchFamily="18" charset="0"/>
                <a:cs typeface="Times New Roman" panose="02020603050405020304" pitchFamily="18" charset="0"/>
              </a:rPr>
              <a:t>2.грамматические </a:t>
            </a:r>
            <a:r>
              <a:rPr lang="ru-RU" sz="2000" dirty="0">
                <a:latin typeface="Times New Roman" panose="02020603050405020304" pitchFamily="18" charset="0"/>
                <a:cs typeface="Times New Roman" panose="02020603050405020304" pitchFamily="18" charset="0"/>
              </a:rPr>
              <a:t>формы с окончанием -и (мяч — мячи);</a:t>
            </a:r>
          </a:p>
          <a:p>
            <a:pPr lvl="0"/>
            <a:r>
              <a:rPr lang="ru-RU" sz="2000" dirty="0" smtClean="0">
                <a:latin typeface="Times New Roman" panose="02020603050405020304" pitchFamily="18" charset="0"/>
                <a:cs typeface="Times New Roman" panose="02020603050405020304" pitchFamily="18" charset="0"/>
              </a:rPr>
              <a:t>3.грамматические </a:t>
            </a:r>
            <a:r>
              <a:rPr lang="ru-RU" sz="2000" dirty="0">
                <a:latin typeface="Times New Roman" panose="02020603050405020304" pitchFamily="18" charset="0"/>
                <a:cs typeface="Times New Roman" panose="02020603050405020304" pitchFamily="18" charset="0"/>
              </a:rPr>
              <a:t>формы с окончанием -а (дом — дома);</a:t>
            </a:r>
          </a:p>
          <a:p>
            <a:pPr lvl="0"/>
            <a:r>
              <a:rPr lang="ru-RU" sz="2000" dirty="0" smtClean="0">
                <a:latin typeface="Times New Roman" panose="02020603050405020304" pitchFamily="18" charset="0"/>
                <a:cs typeface="Times New Roman" panose="02020603050405020304" pitchFamily="18" charset="0"/>
              </a:rPr>
              <a:t>4.грамматические </a:t>
            </a:r>
            <a:r>
              <a:rPr lang="ru-RU" sz="2000" dirty="0">
                <a:latin typeface="Times New Roman" panose="02020603050405020304" pitchFamily="18" charset="0"/>
                <a:cs typeface="Times New Roman" panose="02020603050405020304" pitchFamily="18" charset="0"/>
              </a:rPr>
              <a:t>формы с окончанием -</a:t>
            </a:r>
            <a:r>
              <a:rPr lang="en-US" sz="2000" dirty="0" err="1">
                <a:latin typeface="Times New Roman" panose="02020603050405020304" pitchFamily="18" charset="0"/>
                <a:cs typeface="Times New Roman" panose="02020603050405020304" pitchFamily="18" charset="0"/>
              </a:rPr>
              <a:t>ja</a:t>
            </a:r>
            <a:r>
              <a:rPr lang="en-US" sz="2000"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(лист — листья, стул — стулья);</a:t>
            </a:r>
          </a:p>
          <a:p>
            <a:pPr lvl="0"/>
            <a:r>
              <a:rPr lang="ru-RU" sz="2000" dirty="0" smtClean="0">
                <a:latin typeface="Times New Roman" panose="02020603050405020304" pitchFamily="18" charset="0"/>
                <a:cs typeface="Times New Roman" panose="02020603050405020304" pitchFamily="18" charset="0"/>
              </a:rPr>
              <a:t>5.дифференциация </a:t>
            </a:r>
            <a:r>
              <a:rPr lang="ru-RU" sz="2000" dirty="0">
                <a:latin typeface="Times New Roman" panose="02020603050405020304" pitchFamily="18" charset="0"/>
                <a:cs typeface="Times New Roman" panose="02020603050405020304" pitchFamily="18" charset="0"/>
              </a:rPr>
              <a:t>грамматических форм с различными флексиями.</a:t>
            </a:r>
          </a:p>
        </p:txBody>
      </p:sp>
    </p:spTree>
    <p:extLst>
      <p:ext uri="{BB962C8B-B14F-4D97-AF65-F5344CB8AC3E}">
        <p14:creationId xmlns:p14="http://schemas.microsoft.com/office/powerpoint/2010/main" val="724439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a:off x="611560" y="612774"/>
            <a:ext cx="7632848" cy="5264497"/>
          </a:xfrm>
        </p:spPr>
      </p:pic>
    </p:spTree>
    <p:extLst>
      <p:ext uri="{BB962C8B-B14F-4D97-AF65-F5344CB8AC3E}">
        <p14:creationId xmlns:p14="http://schemas.microsoft.com/office/powerpoint/2010/main" val="933966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166843"/>
            <a:ext cx="7272808" cy="3785652"/>
          </a:xfrm>
          <a:prstGeom prst="rect">
            <a:avLst/>
          </a:prstGeom>
        </p:spPr>
        <p:txBody>
          <a:bodyPr wrap="square">
            <a:spAutoFit/>
          </a:bodyPr>
          <a:lstStyle/>
          <a:p>
            <a:r>
              <a:rPr lang="ru-RU" sz="2000" dirty="0">
                <a:latin typeface="Times New Roman" panose="02020603050405020304" pitchFamily="18" charset="0"/>
                <a:cs typeface="Times New Roman" panose="02020603050405020304" pitchFamily="18" charset="0"/>
              </a:rPr>
              <a:t>Игра «У меня  —  у тебя».</a:t>
            </a:r>
          </a:p>
          <a:p>
            <a:r>
              <a:rPr lang="ru-RU" sz="2000" dirty="0">
                <a:latin typeface="Times New Roman" panose="02020603050405020304" pitchFamily="18" charset="0"/>
                <a:cs typeface="Times New Roman" panose="02020603050405020304" pitchFamily="18" charset="0"/>
              </a:rPr>
              <a:t>Логопед называет существительное в единственном числе и бросает мяч ребенку. Ребенок произносит форму множественного числа данного существительного и возвращает мяч логопеду. Например, кот — коты. </a:t>
            </a:r>
          </a:p>
          <a:p>
            <a:r>
              <a:rPr lang="ru-RU" sz="2000" dirty="0">
                <a:latin typeface="Times New Roman" panose="02020603050405020304" pitchFamily="18" charset="0"/>
                <a:cs typeface="Times New Roman" panose="02020603050405020304" pitchFamily="18" charset="0"/>
              </a:rPr>
              <a:t>Игра «Научи Незнайку».</a:t>
            </a:r>
          </a:p>
          <a:p>
            <a:r>
              <a:rPr lang="ru-RU" sz="2000" dirty="0">
                <a:latin typeface="Times New Roman" panose="02020603050405020304" pitchFamily="18" charset="0"/>
                <a:cs typeface="Times New Roman" panose="02020603050405020304" pitchFamily="18" charset="0"/>
              </a:rPr>
              <a:t>Игра «Скажи наоборот». </a:t>
            </a:r>
          </a:p>
          <a:p>
            <a:r>
              <a:rPr lang="ru-RU" sz="2000" dirty="0">
                <a:latin typeface="Times New Roman" panose="02020603050405020304" pitchFamily="18" charset="0"/>
                <a:cs typeface="Times New Roman" panose="02020603050405020304" pitchFamily="18" charset="0"/>
              </a:rPr>
              <a:t>Игра «Найди пару»</a:t>
            </a:r>
          </a:p>
          <a:p>
            <a:r>
              <a:rPr lang="ru-RU" sz="2000" dirty="0">
                <a:latin typeface="Times New Roman" panose="02020603050405020304" pitchFamily="18" charset="0"/>
                <a:cs typeface="Times New Roman" panose="02020603050405020304" pitchFamily="18" charset="0"/>
              </a:rPr>
              <a:t>Игра «Кто пришел — кто ушел».</a:t>
            </a:r>
          </a:p>
          <a:p>
            <a:r>
              <a:rPr lang="ru-RU" sz="2000" dirty="0">
                <a:latin typeface="Times New Roman" panose="02020603050405020304" pitchFamily="18" charset="0"/>
                <a:cs typeface="Times New Roman" panose="02020603050405020304" pitchFamily="18" charset="0"/>
              </a:rPr>
              <a:t>Закрепление названий детенышей животных и птиц в единственном и множественном числе. Например, пришел котенок — ушли котята; пришел теленок — ушли....</a:t>
            </a:r>
          </a:p>
        </p:txBody>
      </p:sp>
    </p:spTree>
    <p:extLst>
      <p:ext uri="{BB962C8B-B14F-4D97-AF65-F5344CB8AC3E}">
        <p14:creationId xmlns:p14="http://schemas.microsoft.com/office/powerpoint/2010/main" val="2953348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889844"/>
            <a:ext cx="7848872" cy="3477875"/>
          </a:xfrm>
          <a:prstGeom prst="rect">
            <a:avLst/>
          </a:prstGeom>
        </p:spPr>
        <p:txBody>
          <a:bodyPr wrap="square">
            <a:spAutoFit/>
          </a:bodyPr>
          <a:lstStyle/>
          <a:p>
            <a:r>
              <a:rPr lang="ru-RU" sz="2000" u="sng" dirty="0">
                <a:latin typeface="Times New Roman" panose="02020603050405020304" pitchFamily="18" charset="0"/>
                <a:cs typeface="Times New Roman" panose="02020603050405020304" pitchFamily="18" charset="0"/>
              </a:rPr>
              <a:t>Игровые упражнения для закрепления существительных винительного падежа единственного числа</a:t>
            </a:r>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а) Игра «Кто больше подберет слов». Логопед предлагает ребенку подобрать как можно больше слов, отвечая на заданный вопрос. Например: «Что можно шить?» — «Рубашку, шубу, юбку»; «Что можно есть?» — «Яблоко, лимон, помидор, арбуз»; «Кого можно угощать?» — «Девочку, кошку, собаку, мальчика, зайца» и т. д.</a:t>
            </a:r>
          </a:p>
          <a:p>
            <a:r>
              <a:rPr lang="ru-RU" sz="2000" dirty="0">
                <a:latin typeface="Times New Roman" panose="02020603050405020304" pitchFamily="18" charset="0"/>
                <a:cs typeface="Times New Roman" panose="02020603050405020304" pitchFamily="18" charset="0"/>
              </a:rPr>
              <a:t>б) Дополнение предложения с помощью предметной картинки.</a:t>
            </a:r>
          </a:p>
          <a:p>
            <a:r>
              <a:rPr lang="ru-RU" sz="2000" dirty="0">
                <a:latin typeface="Times New Roman" panose="02020603050405020304" pitchFamily="18" charset="0"/>
                <a:cs typeface="Times New Roman" panose="02020603050405020304" pitchFamily="18" charset="0"/>
              </a:rPr>
              <a:t>Предлагается незаконченное предложение и картинка, название которой ребенок должен поставить в определенной форме. Например, Оля рисует ...(дом, кошку, щенка).</a:t>
            </a:r>
          </a:p>
        </p:txBody>
      </p:sp>
    </p:spTree>
    <p:extLst>
      <p:ext uri="{BB962C8B-B14F-4D97-AF65-F5344CB8AC3E}">
        <p14:creationId xmlns:p14="http://schemas.microsoft.com/office/powerpoint/2010/main" val="419135911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TotalTime>
  <Words>2168</Words>
  <Application>Microsoft Office PowerPoint</Application>
  <PresentationFormat>Экран (4:3)</PresentationFormat>
  <Paragraphs>141</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Формирование словоизменения существительных без предлогов у детей с тяжелым нарушением речи   выполнила: Тимонен Марина Васильевна ГБДоУ№23</vt:lpstr>
      <vt:lpstr>Презентация PowerPoint</vt:lpstr>
      <vt:lpstr>Словоизменение-</vt:lpstr>
      <vt:lpstr>Презентация PowerPoint</vt:lpstr>
      <vt:lpstr>Презентация PowerPoint</vt:lpstr>
      <vt:lpstr>Формирование словоизменения существительных у детей с тяжелым нарушением речи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словоизменения существительных у детей с тяжелым нарушением речи</dc:title>
  <dc:creator>Алексей</dc:creator>
  <cp:lastModifiedBy>Алексей</cp:lastModifiedBy>
  <cp:revision>44</cp:revision>
  <dcterms:created xsi:type="dcterms:W3CDTF">2019-12-02T10:26:16Z</dcterms:created>
  <dcterms:modified xsi:type="dcterms:W3CDTF">2019-12-11T07:22:39Z</dcterms:modified>
</cp:coreProperties>
</file>