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56" r:id="rId4"/>
    <p:sldMasterId id="2147483780" r:id="rId5"/>
    <p:sldMasterId id="2147483792" r:id="rId6"/>
  </p:sldMasterIdLst>
  <p:sldIdLst>
    <p:sldId id="272" r:id="rId7"/>
    <p:sldId id="275" r:id="rId8"/>
    <p:sldId id="279" r:id="rId9"/>
    <p:sldId id="270" r:id="rId10"/>
    <p:sldId id="271" r:id="rId11"/>
    <p:sldId id="258" r:id="rId12"/>
    <p:sldId id="276" r:id="rId13"/>
    <p:sldId id="263" r:id="rId14"/>
    <p:sldId id="277" r:id="rId15"/>
    <p:sldId id="280" r:id="rId16"/>
    <p:sldId id="264" r:id="rId17"/>
    <p:sldId id="267" r:id="rId18"/>
    <p:sldId id="278" r:id="rId19"/>
    <p:sldId id="281" r:id="rId20"/>
    <p:sldId id="282" r:id="rId21"/>
    <p:sldId id="283" r:id="rId22"/>
    <p:sldId id="268" r:id="rId23"/>
    <p:sldId id="26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>
        <p:scale>
          <a:sx n="76" d="100"/>
          <a:sy n="76" d="100"/>
        </p:scale>
        <p:origin x="-1110" y="13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1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2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020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94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79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22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93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89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20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77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342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109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493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889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7186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0958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707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9355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959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064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3398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022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732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9571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520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835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555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23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22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48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17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25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046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2265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5948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874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945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4345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34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5" y="131604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4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1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3815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147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4985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594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1866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480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640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4804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378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8045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20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95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89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560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11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6625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253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2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0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1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0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9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19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6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3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39376-AEDA-4C41-B9E8-DA058D9E17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60CD-FBA4-4094-A53B-F2078537AFA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4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73D20-CA97-4A31-A3AC-1C0CF9CDDD3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01.10.2019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D4842-E6D2-4C6B-BFDF-9C40A3BDDA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5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5" y="5"/>
            <a:ext cx="9143999" cy="6867383"/>
          </a:xfrm>
          <a:prstGeom prst="rect">
            <a:avLst/>
          </a:prstGeom>
        </p:spPr>
      </p:pic>
      <p:pic>
        <p:nvPicPr>
          <p:cNvPr id="1026" name="Picture 2" descr="https://pics.clipartpng.com/German_Shepherd_Dog_PNG_Clipart-5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9" y="1412786"/>
            <a:ext cx="1397855" cy="1761077"/>
          </a:xfrm>
          <a:prstGeom prst="rect">
            <a:avLst/>
          </a:prstGeom>
          <a:noFill/>
        </p:spPr>
      </p:pic>
      <p:pic>
        <p:nvPicPr>
          <p:cNvPr id="1028" name="Picture 4" descr="http://sad2smil.cherven.edu.by/ru/sm_full.aspx?guid=824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7" y="1196762"/>
            <a:ext cx="2509241" cy="188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playcast.ru/uploads/2017/09/29/235375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4" y="1196752"/>
            <a:ext cx="2586388" cy="19442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34" name="Picture 10" descr="https://st.depositphotos.com/3239661/4306/i/950/depositphotos_43067143-stock-photo-house-sparrow-isolated-on-whi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9" y="3357002"/>
            <a:ext cx="2810405" cy="273630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36" name="Picture 12" descr="http://i.kombikorm-opt.ru/u/pic/00/40f7364adf11e89ae8ed3605fe335d/-/cow_PNG213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5" y="3717032"/>
            <a:ext cx="2947163" cy="2232248"/>
          </a:xfrm>
          <a:prstGeom prst="rect">
            <a:avLst/>
          </a:prstGeom>
          <a:noFill/>
        </p:spPr>
      </p:pic>
      <p:pic>
        <p:nvPicPr>
          <p:cNvPr id="1038" name="Picture 14" descr="http://www.coollady.ru/ris/zver/b/08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4" y="3717032"/>
            <a:ext cx="3348958" cy="2376264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3047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1"/>
            <a:ext cx="8604448" cy="3960440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800" b="1" i="1" dirty="0">
                <a:solidFill>
                  <a:srgbClr val="FF0000"/>
                </a:solidFill>
                <a:latin typeface="Arial Narrow" pitchFamily="34" charset="0"/>
              </a:rPr>
              <a:t>Итог: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8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Когда мы объясняем значение устойчивых </a:t>
            </a: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сочетаний </a:t>
            </a:r>
            <a:r>
              <a:rPr lang="ru-RU" sz="48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мы имеем в </a:t>
            </a: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виду смысл </a:t>
            </a:r>
            <a:r>
              <a:rPr lang="ru-RU" sz="48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всего выражения в целом, а не отдельных слов</a:t>
            </a: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3645024"/>
            <a:ext cx="9865097" cy="339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1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1681" y="-379280"/>
            <a:ext cx="9865096" cy="9680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2738"/>
            <a:ext cx="9144000" cy="609897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-21913"/>
            <a:ext cx="2543200" cy="12961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Тапир</a:t>
            </a:r>
          </a:p>
          <a:p>
            <a:pPr marL="0" indent="0">
              <a:spcBef>
                <a:spcPts val="0"/>
              </a:spcBef>
              <a:buNone/>
            </a:pPr>
            <a:endParaRPr lang="ru-RU" sz="5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ru-RU" sz="60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4572000" y="0"/>
            <a:ext cx="172884" cy="2606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69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14022" y="1052746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Самостоятельная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5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48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р</a:t>
            </a: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абота.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6" y="2429271"/>
            <a:ext cx="4951965" cy="40188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054795">
            <a:off x="4901646" y="2382859"/>
            <a:ext cx="3600400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Самостоятельная</a:t>
            </a:r>
          </a:p>
          <a:p>
            <a:pPr algn="ctr"/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Работа.</a:t>
            </a:r>
            <a:endParaRPr lang="ru-RU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91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88640"/>
            <a:ext cx="8553306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Arial Narrow" pitchFamily="34" charset="0"/>
              </a:rPr>
              <a:t>Итог: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Когда </a:t>
            </a:r>
            <a:r>
              <a:rPr lang="ru-RU" sz="40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мы объясняем значение устойчивых сочетаний мы имеем в виду смысл всего выражения в целом, а не отдельных </a:t>
            </a: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слов.</a:t>
            </a:r>
          </a:p>
          <a:p>
            <a:pPr marL="0" indent="0">
              <a:spcBef>
                <a:spcPts val="0"/>
              </a:spcBef>
              <a:buNone/>
            </a:pPr>
            <a:endParaRPr lang="ru-RU" sz="40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573016"/>
            <a:ext cx="4951965" cy="40188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054795">
            <a:off x="4901646" y="2382859"/>
            <a:ext cx="3600400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76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88640"/>
            <a:ext cx="8553306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Arial Narrow" pitchFamily="34" charset="0"/>
              </a:rPr>
              <a:t>1 вариант</a:t>
            </a: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		</a:t>
            </a:r>
            <a:r>
              <a:rPr lang="ru-RU" sz="4000" b="1" i="1" dirty="0" smtClean="0">
                <a:solidFill>
                  <a:srgbClr val="FF0000"/>
                </a:solidFill>
                <a:latin typeface="Arial Narrow" pitchFamily="34" charset="0"/>
              </a:rPr>
              <a:t>	2 вариант</a:t>
            </a:r>
          </a:p>
          <a:p>
            <a:r>
              <a:rPr lang="ru-RU" sz="4000" b="1" dirty="0" smtClean="0">
                <a:solidFill>
                  <a:srgbClr val="000000"/>
                </a:solidFill>
              </a:rPr>
              <a:t>Падать духом.		Надуть губы</a:t>
            </a:r>
            <a:endParaRPr lang="ru-RU" sz="4000" b="1" dirty="0" smtClean="0"/>
          </a:p>
          <a:p>
            <a:r>
              <a:rPr lang="ru-RU" sz="4000" b="1" dirty="0" smtClean="0">
                <a:solidFill>
                  <a:srgbClr val="000000"/>
                </a:solidFill>
              </a:rPr>
              <a:t>Капля </a:t>
            </a:r>
            <a:r>
              <a:rPr lang="ru-RU" sz="4000" b="1" dirty="0">
                <a:solidFill>
                  <a:srgbClr val="000000"/>
                </a:solidFill>
              </a:rPr>
              <a:t>в море</a:t>
            </a:r>
            <a:r>
              <a:rPr lang="ru-RU" sz="4000" b="1" dirty="0" smtClean="0">
                <a:solidFill>
                  <a:srgbClr val="000000"/>
                </a:solidFill>
              </a:rPr>
              <a:t>.		Брать на буксир</a:t>
            </a:r>
            <a:endParaRPr lang="ru-RU" sz="4000" b="1" dirty="0"/>
          </a:p>
          <a:p>
            <a:r>
              <a:rPr lang="ru-RU" sz="4000" b="1" dirty="0">
                <a:solidFill>
                  <a:srgbClr val="000000"/>
                </a:solidFill>
              </a:rPr>
              <a:t>Ломать голову</a:t>
            </a:r>
            <a:r>
              <a:rPr lang="ru-RU" sz="4000" b="1" dirty="0" smtClean="0">
                <a:solidFill>
                  <a:srgbClr val="000000"/>
                </a:solidFill>
              </a:rPr>
              <a:t>.		Идти на поводу</a:t>
            </a:r>
            <a:endParaRPr lang="ru-RU" sz="4000" b="1" dirty="0"/>
          </a:p>
          <a:p>
            <a:r>
              <a:rPr lang="ru-RU" sz="4000" b="1" dirty="0" smtClean="0">
                <a:solidFill>
                  <a:srgbClr val="000000"/>
                </a:solidFill>
              </a:rPr>
              <a:t>Душа </a:t>
            </a:r>
            <a:r>
              <a:rPr lang="ru-RU" sz="4000" b="1" dirty="0">
                <a:solidFill>
                  <a:srgbClr val="000000"/>
                </a:solidFill>
              </a:rPr>
              <a:t>в пятки</a:t>
            </a:r>
            <a:r>
              <a:rPr lang="ru-RU" sz="4000" b="1" dirty="0" smtClean="0">
                <a:solidFill>
                  <a:srgbClr val="000000"/>
                </a:solidFill>
              </a:rPr>
              <a:t>.		Семь пятниц на 						неделе</a:t>
            </a:r>
            <a:endParaRPr lang="ru-RU" sz="4000" b="1" dirty="0"/>
          </a:p>
          <a:p>
            <a:pPr marL="0" indent="0">
              <a:spcBef>
                <a:spcPts val="0"/>
              </a:spcBef>
              <a:buNone/>
            </a:pPr>
            <a:endParaRPr lang="ru-RU" sz="40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005064"/>
            <a:ext cx="4951965" cy="36587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054795">
            <a:off x="4901646" y="2382859"/>
            <a:ext cx="3600400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82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88640"/>
            <a:ext cx="5817002" cy="64807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1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 б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2</a:t>
            </a:r>
            <a:r>
              <a:rPr lang="ru-RU" sz="54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 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>
                <a:solidFill>
                  <a:srgbClr val="FF0000"/>
                </a:solidFill>
                <a:latin typeface="Arial Narrow" pitchFamily="34" charset="0"/>
              </a:rPr>
              <a:t>3</a:t>
            </a:r>
            <a:r>
              <a:rPr lang="ru-RU" sz="5400" b="1" i="1" dirty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 б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4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 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5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 б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.б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.б</a:t>
            </a:r>
          </a:p>
          <a:p>
            <a:pPr marL="0" indent="0">
              <a:spcBef>
                <a:spcPts val="0"/>
              </a:spcBef>
              <a:buNone/>
            </a:pPr>
            <a:endParaRPr lang="ru-RU" sz="40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005064"/>
            <a:ext cx="4951965" cy="36587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054795">
            <a:off x="4901646" y="2382859"/>
            <a:ext cx="3600400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3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8640"/>
            <a:ext cx="7401178" cy="648072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Arial Narrow" pitchFamily="34" charset="0"/>
              </a:rPr>
              <a:t>КРИТЕРИИ ОЦЕНИВАНИЯ:</a:t>
            </a:r>
          </a:p>
          <a:p>
            <a:pPr marL="0" indent="0">
              <a:spcBef>
                <a:spcPts val="0"/>
              </a:spcBef>
              <a:buNone/>
            </a:pPr>
            <a:endParaRPr lang="ru-RU" sz="44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0  ОШИБОК- 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«5»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1-2 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 ОШИБКИ- 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«4»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2-3 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 ОШИБКИ- </a:t>
            </a:r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«3»</a:t>
            </a: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005064"/>
            <a:ext cx="4951965" cy="36587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054795">
            <a:off x="4901646" y="2382859"/>
            <a:ext cx="3600400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35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052746"/>
            <a:ext cx="711827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chemeClr val="tx1"/>
                </a:solidFill>
                <a:latin typeface="Arial Narrow" pitchFamily="34" charset="0"/>
              </a:rPr>
              <a:t>Трудился не покладая рук</a:t>
            </a:r>
            <a:r>
              <a:rPr lang="ru-RU" sz="4800" b="1" i="1" dirty="0">
                <a:solidFill>
                  <a:schemeClr val="tx1"/>
                </a:solidFill>
                <a:latin typeface="Arial Narrow" pitchFamily="34" charset="0"/>
              </a:rPr>
              <a:t>;</a:t>
            </a:r>
            <a:endParaRPr lang="ru-RU" sz="48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ru-RU" sz="15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chemeClr val="tx1"/>
                </a:solidFill>
                <a:latin typeface="Arial Narrow" pitchFamily="34" charset="0"/>
              </a:rPr>
              <a:t>Считал ворон; 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endParaRPr lang="ru-RU" sz="1600" b="1" i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chemeClr val="tx1"/>
                </a:solidFill>
                <a:latin typeface="Arial Narrow" pitchFamily="34" charset="0"/>
              </a:rPr>
              <a:t>Били баклуши</a:t>
            </a: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.</a:t>
            </a: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57651"/>
            <a:ext cx="9144000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1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7540" y="-335002"/>
            <a:ext cx="10937280" cy="794046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08730"/>
            <a:ext cx="86868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Домашнее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задание:</a:t>
            </a:r>
          </a:p>
          <a:p>
            <a:pPr marL="0" indent="0">
              <a:spcBef>
                <a:spcPts val="0"/>
              </a:spcBef>
              <a:buNone/>
            </a:pPr>
            <a:endParaRPr lang="ru-RU" sz="1500" b="1" i="1" dirty="0" smtClean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С. 50,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</a:rPr>
              <a:t> упр. 87.</a:t>
            </a:r>
          </a:p>
          <a:p>
            <a:pPr marL="0" indent="0">
              <a:spcBef>
                <a:spcPts val="0"/>
              </a:spcBef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1681" y="-379280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0997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Первое октября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Классная работа</a:t>
            </a:r>
            <a:endParaRPr lang="ru-RU" sz="36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8" y="3372952"/>
            <a:ext cx="4248472" cy="327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09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5" y="5"/>
            <a:ext cx="9143999" cy="6867383"/>
          </a:xfrm>
          <a:prstGeom prst="rect">
            <a:avLst/>
          </a:prstGeom>
        </p:spPr>
      </p:pic>
      <p:pic>
        <p:nvPicPr>
          <p:cNvPr id="1026" name="Picture 2" descr="https://pics.clipartpng.com/German_Shepherd_Dog_PNG_Clipart-5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9" y="1412786"/>
            <a:ext cx="1397855" cy="1761077"/>
          </a:xfrm>
          <a:prstGeom prst="rect">
            <a:avLst/>
          </a:prstGeom>
          <a:noFill/>
        </p:spPr>
      </p:pic>
      <p:pic>
        <p:nvPicPr>
          <p:cNvPr id="1028" name="Picture 4" descr="http://sad2smil.cherven.edu.by/ru/sm_full.aspx?guid=824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7" y="1196762"/>
            <a:ext cx="2509241" cy="188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playcast.ru/uploads/2017/09/29/235375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4" y="1196752"/>
            <a:ext cx="2586388" cy="19442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34" name="Picture 10" descr="https://st.depositphotos.com/3239661/4306/i/950/depositphotos_43067143-stock-photo-house-sparrow-isolated-on-whi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9" y="3357002"/>
            <a:ext cx="2810405" cy="273630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36" name="Picture 12" descr="http://i.kombikorm-opt.ru/u/pic/00/40f7364adf11e89ae8ed3605fe335d/-/cow_PNG213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5" y="3717032"/>
            <a:ext cx="2947163" cy="2232248"/>
          </a:xfrm>
          <a:prstGeom prst="rect">
            <a:avLst/>
          </a:prstGeom>
          <a:noFill/>
        </p:spPr>
      </p:pic>
      <p:pic>
        <p:nvPicPr>
          <p:cNvPr id="1038" name="Picture 14" descr="http://www.coollady.ru/ris/zver/b/08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4" y="3717032"/>
            <a:ext cx="3348958" cy="2376264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90571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3" y="-9384"/>
            <a:ext cx="9143999" cy="68673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9" y="260658"/>
            <a:ext cx="3600400" cy="969347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Если мы на уроке</a:t>
            </a:r>
            <a:endParaRPr lang="ru-RU" sz="3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619674" y="1988850"/>
            <a:ext cx="6120680" cy="797027"/>
            <a:chOff x="0" y="211086"/>
            <a:chExt cx="6732748" cy="797027"/>
          </a:xfrm>
          <a:solidFill>
            <a:schemeClr val="accent4">
              <a:lumMod val="75000"/>
            </a:schemeClr>
          </a:solidFill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211086"/>
              <a:ext cx="6732748" cy="79702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3344" y="234430"/>
              <a:ext cx="5441866" cy="7503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не будем сидеть, сложа руки, </a:t>
              </a:r>
              <a:endParaRPr lang="ru-RU" sz="2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763689" y="3429002"/>
            <a:ext cx="5904656" cy="789163"/>
            <a:chOff x="3" y="146944"/>
            <a:chExt cx="7920876" cy="78916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" y="146944"/>
              <a:ext cx="7920876" cy="789163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23117" y="170058"/>
              <a:ext cx="5776907" cy="74293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то не успеем  оглянуться, </a:t>
              </a:r>
              <a:endParaRPr lang="ru-RU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051722" y="5085184"/>
            <a:ext cx="5040560" cy="751636"/>
            <a:chOff x="0" y="1656181"/>
            <a:chExt cx="7920880" cy="751636"/>
          </a:xfrm>
          <a:solidFill>
            <a:schemeClr val="accent6"/>
          </a:solidFill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1656181"/>
              <a:ext cx="7920880" cy="75163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22016" y="1678196"/>
              <a:ext cx="7876850" cy="70760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 smtClean="0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как закончится урок</a:t>
              </a:r>
              <a:endParaRPr lang="ru-RU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69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6" y="5"/>
            <a:ext cx="9143999" cy="6867383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9557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306896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67544" y="188640"/>
            <a:ext cx="7416824" cy="1035496"/>
          </a:xfrm>
          <a:prstGeom prst="horizontalScroll">
            <a:avLst>
              <a:gd name="adj" fmla="val 15986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«Найди слово»</a:t>
            </a:r>
            <a:endParaRPr lang="ru-RU" sz="3600" dirty="0">
              <a:solidFill>
                <a:prstClr val="white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03648" y="2132858"/>
          <a:ext cx="5742639" cy="3600399"/>
        </p:xfrm>
        <a:graphic>
          <a:graphicData uri="http://schemas.openxmlformats.org/drawingml/2006/table">
            <a:tbl>
              <a:tblPr/>
              <a:tblGrid>
                <a:gridCol w="1914213"/>
                <a:gridCol w="1914213"/>
                <a:gridCol w="1914213"/>
              </a:tblGrid>
              <a:tr h="1200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ФРА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НП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0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НП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ЗЕО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НП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0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</a:t>
                      </a:r>
                      <a:endParaRPr lang="ru-RU" sz="3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НП</a:t>
                      </a: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ГИЗ</a:t>
                      </a:r>
                      <a:endParaRPr lang="ru-RU" sz="36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833" marR="1833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>
            <a:off x="467544" y="2636912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796136" y="6237312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>
            <a:off x="5796136" y="1268760"/>
            <a:ext cx="2160240" cy="5760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/>
          <p:nvPr/>
        </p:nvCxnSpPr>
        <p:spPr>
          <a:xfrm flipV="1">
            <a:off x="2843808" y="5805264"/>
            <a:ext cx="1656184" cy="4320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796136" y="1268760"/>
            <a:ext cx="0" cy="64807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5" name="Стрелка углом 84"/>
          <p:cNvSpPr/>
          <p:nvPr/>
        </p:nvSpPr>
        <p:spPr>
          <a:xfrm flipH="1">
            <a:off x="1043608" y="1196752"/>
            <a:ext cx="949808" cy="659512"/>
          </a:xfrm>
          <a:prstGeom prst="bentArrow">
            <a:avLst>
              <a:gd name="adj1" fmla="val 4717"/>
              <a:gd name="adj2" fmla="val 17281"/>
              <a:gd name="adj3" fmla="val 12564"/>
              <a:gd name="adj4" fmla="val 478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99" name="Соединительная линия уступом 98"/>
          <p:cNvCxnSpPr/>
          <p:nvPr/>
        </p:nvCxnSpPr>
        <p:spPr>
          <a:xfrm rot="10800000" flipV="1">
            <a:off x="2987826" y="1340768"/>
            <a:ext cx="1656184" cy="5040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3" name="Стрелка углом 102"/>
          <p:cNvSpPr/>
          <p:nvPr/>
        </p:nvSpPr>
        <p:spPr>
          <a:xfrm rot="10800000" flipH="1">
            <a:off x="467545" y="5589240"/>
            <a:ext cx="949808" cy="659512"/>
          </a:xfrm>
          <a:prstGeom prst="bentArrow">
            <a:avLst>
              <a:gd name="adj1" fmla="val 4717"/>
              <a:gd name="adj2" fmla="val 17281"/>
              <a:gd name="adj3" fmla="val 12564"/>
              <a:gd name="adj4" fmla="val 4788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07" name="Прямая со стрелкой 106"/>
          <p:cNvCxnSpPr/>
          <p:nvPr/>
        </p:nvCxnSpPr>
        <p:spPr>
          <a:xfrm>
            <a:off x="8028384" y="2564904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354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54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b="1" u="sng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Фразеологизмы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(устойчивые выражения)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302" y="3645034"/>
            <a:ext cx="3638119" cy="277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5" y="5"/>
            <a:ext cx="9143999" cy="6867383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1259632" y="260648"/>
            <a:ext cx="5616624" cy="1033272"/>
          </a:xfrm>
          <a:prstGeom prst="horizontalScroll">
            <a:avLst>
              <a:gd name="adj" fmla="val 25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«ФРАЗЕОЛОГИЗМЫ»</a:t>
            </a:r>
            <a:endParaRPr lang="ru-RU" sz="2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1700808"/>
            <a:ext cx="596394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узнать, что такое фразеологизмы</a:t>
            </a: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3529" y="1412776"/>
            <a:ext cx="1872208" cy="914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1520" y="2996952"/>
            <a:ext cx="2088232" cy="9864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sz="2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с одним скругленным углом 18"/>
          <p:cNvSpPr/>
          <p:nvPr/>
        </p:nvSpPr>
        <p:spPr>
          <a:xfrm>
            <a:off x="2411760" y="3140968"/>
            <a:ext cx="4248472" cy="914400"/>
          </a:xfrm>
          <a:prstGeom prst="round1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Узнаем значение слова «фразеологизм».</a:t>
            </a:r>
          </a:p>
        </p:txBody>
      </p:sp>
      <p:sp>
        <p:nvSpPr>
          <p:cNvPr id="22" name="Прямоугольник с одним скругленным углом 21"/>
          <p:cNvSpPr/>
          <p:nvPr/>
        </p:nvSpPr>
        <p:spPr>
          <a:xfrm>
            <a:off x="2411760" y="4149080"/>
            <a:ext cx="4320480" cy="864096"/>
          </a:xfrm>
          <a:prstGeom prst="round1Rect">
            <a:avLst>
              <a:gd name="adj" fmla="val 41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Будем учиться расшифровывать фразеологизмы.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с одним скругленным углом 22"/>
          <p:cNvSpPr/>
          <p:nvPr/>
        </p:nvSpPr>
        <p:spPr>
          <a:xfrm>
            <a:off x="2411760" y="5085184"/>
            <a:ext cx="4320480" cy="864096"/>
          </a:xfrm>
          <a:prstGeom prst="round1Rect">
            <a:avLst>
              <a:gd name="adj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Будем учиться работать с фразеологизмами.</a:t>
            </a:r>
          </a:p>
        </p:txBody>
      </p:sp>
    </p:spTree>
    <p:extLst>
      <p:ext uri="{BB962C8B-B14F-4D97-AF65-F5344CB8AC3E}">
        <p14:creationId xmlns:p14="http://schemas.microsoft.com/office/powerpoint/2010/main" val="256733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-401372"/>
            <a:ext cx="9865096" cy="96801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1"/>
            <a:ext cx="8604448" cy="396044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Сидеть сложа руки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ru-RU" sz="4800" b="1" i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022" y="3645024"/>
            <a:ext cx="9865097" cy="33916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484784"/>
            <a:ext cx="41628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Полезное)\ДЛЯ ПРЕЗЕНТАЦИЙ\шаблоны 2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71" y="2848933"/>
            <a:ext cx="1812420" cy="19677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891" y="0"/>
            <a:ext cx="6462758" cy="666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876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3">
      <a:dk1>
        <a:sysClr val="windowText" lastClr="000000"/>
      </a:dk1>
      <a:lt1>
        <a:srgbClr val="DFFF82"/>
      </a:lt1>
      <a:dk2>
        <a:srgbClr val="DFF7AE"/>
      </a:dk2>
      <a:lt2>
        <a:srgbClr val="DFF7AE"/>
      </a:lt2>
      <a:accent1>
        <a:srgbClr val="DFF7AE"/>
      </a:accent1>
      <a:accent2>
        <a:srgbClr val="435F09"/>
      </a:accent2>
      <a:accent3>
        <a:srgbClr val="FF0000"/>
      </a:accent3>
      <a:accent4>
        <a:srgbClr val="000000"/>
      </a:accent4>
      <a:accent5>
        <a:srgbClr val="D77B00"/>
      </a:accent5>
      <a:accent6>
        <a:srgbClr val="00B0F0"/>
      </a:accent6>
      <a:hlink>
        <a:srgbClr val="002060"/>
      </a:hlink>
      <a:folHlink>
        <a:srgbClr val="7030A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138</TotalTime>
  <Words>192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Трек</vt:lpstr>
      <vt:lpstr>Тема Office</vt:lpstr>
      <vt:lpstr>1_Тема Office</vt:lpstr>
      <vt:lpstr>2_Тема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Yana</dc:creator>
  <cp:lastModifiedBy>Пользователь</cp:lastModifiedBy>
  <cp:revision>16</cp:revision>
  <dcterms:created xsi:type="dcterms:W3CDTF">2016-09-25T15:28:02Z</dcterms:created>
  <dcterms:modified xsi:type="dcterms:W3CDTF">2019-10-01T11:33:03Z</dcterms:modified>
</cp:coreProperties>
</file>