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slide" Target="slide19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slide" Target="slide1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14313" y="3929063"/>
            <a:ext cx="8643937" cy="1727200"/>
          </a:xfrm>
        </p:spPr>
        <p:txBody>
          <a:bodyPr/>
          <a:lstStyle/>
          <a:p>
            <a:pPr>
              <a:defRPr/>
            </a:pPr>
            <a:r>
              <a:rPr lang="ru-RU" sz="7200" dirty="0"/>
              <a:t>«</a:t>
            </a:r>
            <a:r>
              <a:rPr lang="en-US" sz="7200" dirty="0"/>
              <a:t>Let’s play! </a:t>
            </a:r>
            <a:r>
              <a:rPr lang="ru-RU" sz="7200" dirty="0"/>
              <a:t>»</a:t>
            </a:r>
            <a:endParaRPr lang="ru-RU" sz="7200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14888" y="642938"/>
            <a:ext cx="4329112" cy="1752600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6" descr="http://www.poetryclub.com.ua/upload/poem_all/003314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14313"/>
            <a:ext cx="46958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345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85938" y="142875"/>
            <a:ext cx="2143125" cy="1214438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5750" y="214313"/>
            <a:ext cx="1428750" cy="928687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813" y="4214813"/>
            <a:ext cx="2357437" cy="1143000"/>
          </a:xfrm>
          <a:prstGeom prst="roundRect">
            <a:avLst/>
          </a:prstGeom>
          <a:gradFill>
            <a:gsLst>
              <a:gs pos="1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B</a:t>
            </a:r>
            <a:r>
              <a:rPr lang="ru-RU" sz="3200" b="1" dirty="0">
                <a:solidFill>
                  <a:srgbClr val="FF0000"/>
                </a:solidFill>
              </a:rPr>
              <a:t>.</a:t>
            </a:r>
            <a:r>
              <a:rPr lang="en-US" sz="3200" b="1" dirty="0">
                <a:solidFill>
                  <a:srgbClr val="FF0000"/>
                </a:solidFill>
              </a:rPr>
              <a:t> Yes, I do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4214813"/>
            <a:ext cx="2714625" cy="1114425"/>
          </a:xfrm>
          <a:prstGeom prst="roundRect">
            <a:avLst/>
          </a:prstGeom>
          <a:gradFill>
            <a:gsLst>
              <a:gs pos="1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</a:rPr>
              <a:t>A. Help yourself, please.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3" y="5572125"/>
            <a:ext cx="2571750" cy="1071563"/>
          </a:xfrm>
          <a:prstGeom prst="roundRect">
            <a:avLst/>
          </a:prstGeom>
          <a:gradFill>
            <a:gsLst>
              <a:gs pos="1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C</a:t>
            </a:r>
            <a:r>
              <a:rPr lang="ru-RU" sz="3200" b="1" dirty="0">
                <a:solidFill>
                  <a:srgbClr val="FF0000"/>
                </a:solidFill>
              </a:rPr>
              <a:t>.</a:t>
            </a:r>
            <a:r>
              <a:rPr lang="en-US" sz="3200" b="1" dirty="0">
                <a:solidFill>
                  <a:srgbClr val="FF0000"/>
                </a:solidFill>
              </a:rPr>
              <a:t> Yes, please.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71813" y="5572125"/>
            <a:ext cx="2357437" cy="1071563"/>
          </a:xfrm>
          <a:prstGeom prst="roundRect">
            <a:avLst/>
          </a:prstGeom>
          <a:gradFill>
            <a:gsLst>
              <a:gs pos="1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D</a:t>
            </a:r>
            <a:r>
              <a:rPr lang="ru-RU" sz="3200" b="1" dirty="0">
                <a:solidFill>
                  <a:srgbClr val="FF0000"/>
                </a:solidFill>
              </a:rPr>
              <a:t>.</a:t>
            </a:r>
            <a:r>
              <a:rPr lang="en-US" sz="3200" b="1" dirty="0">
                <a:solidFill>
                  <a:srgbClr val="FF0000"/>
                </a:solidFill>
              </a:rPr>
              <a:t> No, thank you.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072188" y="285750"/>
            <a:ext cx="2428875" cy="1857375"/>
          </a:xfrm>
          <a:prstGeom prst="wedgeRoundRectCallout">
            <a:avLst>
              <a:gd name="adj1" fmla="val -141674"/>
              <a:gd name="adj2" fmla="val -36547"/>
              <a:gd name="adj3" fmla="val 16667"/>
            </a:avLst>
          </a:prstGeom>
          <a:gradFill>
            <a:gsLst>
              <a:gs pos="1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143625" y="1857375"/>
            <a:ext cx="3000375" cy="2571750"/>
          </a:xfrm>
          <a:prstGeom prst="star7">
            <a:avLst>
              <a:gd name="adj" fmla="val 24141"/>
              <a:gd name="hf" fmla="val 102572"/>
              <a:gd name="vf" fmla="val 105210"/>
            </a:avLst>
          </a:prstGeom>
          <a:gradFill>
            <a:gsLst>
              <a:gs pos="1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66CC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66CC"/>
                </a:solidFill>
              </a:rPr>
              <a:t>80 </a:t>
            </a:r>
            <a:r>
              <a:rPr lang="en-US" sz="2800" b="1" dirty="0">
                <a:solidFill>
                  <a:srgbClr val="FF66CC"/>
                </a:solidFill>
              </a:rPr>
              <a:t>points</a:t>
            </a:r>
            <a:endParaRPr lang="ru-RU" sz="2800" b="1" dirty="0">
              <a:solidFill>
                <a:srgbClr val="FF66CC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66CC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4929188" y="4214813"/>
            <a:ext cx="2428875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8B9F88-EF64-4EF9-AB98-B5ED2A160487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924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80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924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70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50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924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60</a:t>
            </a:r>
          </a:p>
        </p:txBody>
      </p:sp>
      <p:sp>
        <p:nvSpPr>
          <p:cNvPr id="11286" name="Прямоугольник 18"/>
          <p:cNvSpPr>
            <a:spLocks noChangeArrowheads="1"/>
          </p:cNvSpPr>
          <p:nvPr/>
        </p:nvSpPr>
        <p:spPr bwMode="auto">
          <a:xfrm>
            <a:off x="357188" y="1785938"/>
            <a:ext cx="55006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dirty="0">
                <a:solidFill>
                  <a:srgbClr val="FF0000"/>
                </a:solidFill>
              </a:rPr>
              <a:t>Найдите выражение «Угощайся, пожалуйста</a:t>
            </a:r>
            <a:r>
              <a:rPr lang="en-US" altLang="ru-RU" sz="4000" dirty="0">
                <a:solidFill>
                  <a:srgbClr val="FF0000"/>
                </a:solidFill>
              </a:rPr>
              <a:t>!</a:t>
            </a:r>
            <a:r>
              <a:rPr lang="ru-RU" altLang="ru-RU" sz="4000" dirty="0">
                <a:solidFill>
                  <a:srgbClr val="FF0000"/>
                </a:solidFill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366737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642938" y="1928813"/>
            <a:ext cx="53578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dirty="0">
                <a:solidFill>
                  <a:srgbClr val="FF0000"/>
                </a:solidFill>
              </a:rPr>
              <a:t>Какое слово можно заменить на «</a:t>
            </a:r>
            <a:r>
              <a:rPr lang="en-US" altLang="ru-RU" sz="4000" dirty="0">
                <a:solidFill>
                  <a:srgbClr val="FF0000"/>
                </a:solidFill>
              </a:rPr>
              <a:t>he</a:t>
            </a:r>
            <a:r>
              <a:rPr lang="ru-RU" altLang="ru-RU" sz="4000" dirty="0">
                <a:solidFill>
                  <a:srgbClr val="FF0000"/>
                </a:solidFill>
              </a:rPr>
              <a:t>»?</a:t>
            </a:r>
            <a:endParaRPr lang="ru-RU" altLang="ru-RU" sz="4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75" y="142875"/>
            <a:ext cx="2000250" cy="114300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5" y="142875"/>
            <a:ext cx="1500188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" y="4572000"/>
            <a:ext cx="2160588" cy="828675"/>
          </a:xfrm>
          <a:prstGeom prst="roundRect">
            <a:avLst/>
          </a:prstGeom>
          <a:gradFill>
            <a:gsLst>
              <a:gs pos="80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A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Ann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75" y="4572000"/>
            <a:ext cx="2160588" cy="828675"/>
          </a:xfrm>
          <a:prstGeom prst="roundRect">
            <a:avLst/>
          </a:prstGeom>
          <a:gradFill>
            <a:gsLst>
              <a:gs pos="80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B. Tom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500" y="5572125"/>
            <a:ext cx="2160588" cy="828675"/>
          </a:xfrm>
          <a:prstGeom prst="roundRect">
            <a:avLst/>
          </a:prstGeom>
          <a:gradFill>
            <a:gsLst>
              <a:gs pos="80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C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Kate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75" y="5572125"/>
            <a:ext cx="2160588" cy="828675"/>
          </a:xfrm>
          <a:prstGeom prst="roundRect">
            <a:avLst/>
          </a:prstGeom>
          <a:gradFill>
            <a:gsLst>
              <a:gs pos="80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D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Bess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072188" y="357188"/>
            <a:ext cx="2500312" cy="1857375"/>
          </a:xfrm>
          <a:prstGeom prst="wedgeRoundRectCallout">
            <a:avLst>
              <a:gd name="adj1" fmla="val -141674"/>
              <a:gd name="adj2" fmla="val -36547"/>
              <a:gd name="adj3" fmla="val 16667"/>
            </a:avLst>
          </a:prstGeom>
          <a:gradFill>
            <a:gsLst>
              <a:gs pos="80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286500" y="1928813"/>
            <a:ext cx="2857500" cy="2428875"/>
          </a:xfrm>
          <a:prstGeom prst="star7">
            <a:avLst>
              <a:gd name="adj" fmla="val 25932"/>
              <a:gd name="hf" fmla="val 102572"/>
              <a:gd name="vf" fmla="val 105210"/>
            </a:avLst>
          </a:prstGeom>
          <a:gradFill>
            <a:gsLst>
              <a:gs pos="80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90 </a:t>
            </a: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143500" y="4214813"/>
            <a:ext cx="2357438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0941E4-D0DD-4644-88AB-35B0B9CC9446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924" y="435774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90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924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70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50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924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80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0924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416379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85750" y="1643063"/>
            <a:ext cx="53578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Рядом с каким словом можно поставить «</a:t>
            </a: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85938" y="214313"/>
            <a:ext cx="1928812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428750" cy="85725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8" y="4500563"/>
            <a:ext cx="2160587" cy="828675"/>
          </a:xfrm>
          <a:prstGeom prst="roundRect">
            <a:avLst/>
          </a:prstGeom>
          <a:gradFill>
            <a:gsLst>
              <a:gs pos="5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he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8" y="5643563"/>
            <a:ext cx="2160587" cy="828675"/>
          </a:xfrm>
          <a:prstGeom prst="roundRect">
            <a:avLst/>
          </a:prstGeom>
          <a:gradFill>
            <a:gsLst>
              <a:gs pos="5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we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00375" y="4500563"/>
            <a:ext cx="2160588" cy="828675"/>
          </a:xfrm>
          <a:prstGeom prst="roundRect">
            <a:avLst/>
          </a:prstGeom>
          <a:gradFill>
            <a:gsLst>
              <a:gs pos="5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75" y="5643563"/>
            <a:ext cx="2160588" cy="828675"/>
          </a:xfrm>
          <a:prstGeom prst="roundRect">
            <a:avLst/>
          </a:prstGeom>
          <a:gradFill>
            <a:gsLst>
              <a:gs pos="5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she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929313" y="285750"/>
            <a:ext cx="2714625" cy="1857375"/>
          </a:xfrm>
          <a:prstGeom prst="wedgeRoundRectCallout">
            <a:avLst>
              <a:gd name="adj1" fmla="val -131528"/>
              <a:gd name="adj2" fmla="val -35954"/>
              <a:gd name="adj3" fmla="val 16667"/>
            </a:avLst>
          </a:prstGeom>
          <a:gradFill>
            <a:gsLst>
              <a:gs pos="5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5857875" y="1000125"/>
            <a:ext cx="3286125" cy="2928938"/>
          </a:xfrm>
          <a:prstGeom prst="star7">
            <a:avLst>
              <a:gd name="adj" fmla="val 21928"/>
              <a:gd name="hf" fmla="val 102572"/>
              <a:gd name="vf" fmla="val 105210"/>
            </a:avLst>
          </a:prstGeom>
          <a:gradFill>
            <a:gsLst>
              <a:gs pos="5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100 </a:t>
            </a: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4929188" y="4357688"/>
            <a:ext cx="2428875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924" y="435771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90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924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70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50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0924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80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000924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60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924" y="385767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402033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00486 0.3632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81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 nodeType="clickPar">
                      <p:stCondLst>
                        <p:cond delay="0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428625" y="1928813"/>
            <a:ext cx="52863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Выберите вариант ответа на вопрос: 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foxes green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75" y="142875"/>
            <a:ext cx="1857375" cy="1071563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571625" cy="928687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5" y="5572125"/>
            <a:ext cx="2589213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C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No, it isn't. 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28938" y="5572125"/>
            <a:ext cx="2571750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D. No, they aren't.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4572000"/>
            <a:ext cx="2589213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A. Yes, it is.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28938" y="4572000"/>
            <a:ext cx="2571750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B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Yes, they are.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857875" y="357188"/>
            <a:ext cx="2786063" cy="1857375"/>
          </a:xfrm>
          <a:prstGeom prst="wedgeRoundRectCallout">
            <a:avLst>
              <a:gd name="adj1" fmla="val -127834"/>
              <a:gd name="adj2" fmla="val -35954"/>
              <a:gd name="adj3" fmla="val 16667"/>
            </a:avLst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rId6" action="ppaction://hlinksldjump"/>
          </p:cNvPr>
          <p:cNvSpPr/>
          <p:nvPr/>
        </p:nvSpPr>
        <p:spPr>
          <a:xfrm>
            <a:off x="6357938" y="2214563"/>
            <a:ext cx="2786062" cy="2571750"/>
          </a:xfrm>
          <a:prstGeom prst="star7">
            <a:avLst>
              <a:gd name="adj" fmla="val 27497"/>
              <a:gd name="hf" fmla="val 102572"/>
              <a:gd name="vf" fmla="val 105210"/>
            </a:avLst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66CC"/>
                </a:solidFill>
              </a:rPr>
              <a:t>110</a:t>
            </a:r>
            <a:endParaRPr lang="en-US" sz="2800" b="1" dirty="0">
              <a:solidFill>
                <a:srgbClr val="FF66CC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66CC"/>
                </a:solidFill>
              </a:rPr>
              <a:t>points</a:t>
            </a:r>
            <a:endParaRPr lang="ru-RU" sz="2800" b="1" dirty="0">
              <a:solidFill>
                <a:srgbClr val="FF66CC"/>
              </a:solidFill>
            </a:endParaRPr>
          </a:p>
        </p:txBody>
      </p:sp>
      <p:sp>
        <p:nvSpPr>
          <p:cNvPr id="13" name="Пятно 2 12">
            <a:hlinkClick r:id="rId7" action="ppaction://hlinksldjump"/>
          </p:cNvPr>
          <p:cNvSpPr/>
          <p:nvPr/>
        </p:nvSpPr>
        <p:spPr>
          <a:xfrm>
            <a:off x="5286375" y="4500563"/>
            <a:ext cx="2357438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05560C-3730-4289-A520-5F3A218250C1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110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958442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428625" y="1643063"/>
            <a:ext cx="52863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верный ответ на вопрос: </a:t>
            </a: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 you like some juice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</p:txBody>
      </p:sp>
      <p:sp>
        <p:nvSpPr>
          <p:cNvPr id="4" name="Овал 3"/>
          <p:cNvSpPr/>
          <p:nvPr/>
        </p:nvSpPr>
        <p:spPr>
          <a:xfrm>
            <a:off x="1857375" y="142875"/>
            <a:ext cx="1928813" cy="114300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428750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6063" y="4429125"/>
            <a:ext cx="2214562" cy="928688"/>
          </a:xfrm>
          <a:prstGeom prst="roundRect">
            <a:avLst/>
          </a:prstGeom>
          <a:gradFill>
            <a:gsLst>
              <a:gs pos="6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Yes, I do.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313" y="4429125"/>
            <a:ext cx="2286000" cy="900113"/>
          </a:xfrm>
          <a:prstGeom prst="roundRect">
            <a:avLst/>
          </a:prstGeom>
          <a:gradFill>
            <a:gsLst>
              <a:gs pos="6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Yes, please.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5643563"/>
            <a:ext cx="2160588" cy="928687"/>
          </a:xfrm>
          <a:prstGeom prst="roundRect">
            <a:avLst/>
          </a:prstGeom>
          <a:gradFill>
            <a:gsLst>
              <a:gs pos="6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No, please.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63" y="5643563"/>
            <a:ext cx="2214562" cy="928687"/>
          </a:xfrm>
          <a:prstGeom prst="roundRect">
            <a:avLst/>
          </a:prstGeom>
          <a:gradFill>
            <a:gsLst>
              <a:gs pos="6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No, I don’t.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857875" y="357188"/>
            <a:ext cx="2571750" cy="1857375"/>
          </a:xfrm>
          <a:prstGeom prst="wedgeRoundRectCallout">
            <a:avLst>
              <a:gd name="adj1" fmla="val -131821"/>
              <a:gd name="adj2" fmla="val -35954"/>
              <a:gd name="adj3" fmla="val 16667"/>
            </a:avLst>
          </a:prstGeom>
          <a:gradFill>
            <a:gsLst>
              <a:gs pos="6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143625" y="2643188"/>
            <a:ext cx="3000375" cy="2571750"/>
          </a:xfrm>
          <a:prstGeom prst="star7">
            <a:avLst>
              <a:gd name="adj" fmla="val 24141"/>
              <a:gd name="hf" fmla="val 102572"/>
              <a:gd name="vf" fmla="val 105210"/>
            </a:avLst>
          </a:prstGeom>
          <a:gradFill>
            <a:gsLst>
              <a:gs pos="6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120</a:t>
            </a:r>
            <a:endParaRPr lang="en-US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4929188" y="4786313"/>
            <a:ext cx="2428875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5DFA9-6DEA-43B4-95A7-F78A1E840BF3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120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585789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110</a:t>
            </a:r>
          </a:p>
        </p:txBody>
      </p:sp>
    </p:spTree>
    <p:extLst>
      <p:ext uri="{BB962C8B-B14F-4D97-AF65-F5344CB8AC3E}">
        <p14:creationId xmlns:p14="http://schemas.microsoft.com/office/powerpoint/2010/main" val="3303902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42875" y="1214438"/>
            <a:ext cx="55721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предложение с выражением «Можно мне…?»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75" y="142875"/>
            <a:ext cx="1857375" cy="1071563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5" y="142875"/>
            <a:ext cx="1571625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5" y="3000375"/>
            <a:ext cx="5572125" cy="828675"/>
          </a:xfrm>
          <a:prstGeom prst="roundRect">
            <a:avLst/>
          </a:prstGeom>
          <a:gradFill>
            <a:gsLst>
              <a:gs pos="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Would you like some juice? 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4000500"/>
            <a:ext cx="5500688" cy="828675"/>
          </a:xfrm>
          <a:prstGeom prst="roundRect">
            <a:avLst/>
          </a:prstGeom>
          <a:gradFill>
            <a:gsLst>
              <a:gs pos="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May I have some juice? 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5000625"/>
            <a:ext cx="5500688" cy="828675"/>
          </a:xfrm>
          <a:prstGeom prst="roundRect">
            <a:avLst/>
          </a:prstGeom>
          <a:gradFill>
            <a:gsLst>
              <a:gs pos="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Do you like juice? 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2875" y="6029325"/>
            <a:ext cx="5500688" cy="828675"/>
          </a:xfrm>
          <a:prstGeom prst="roundRect">
            <a:avLst/>
          </a:prstGeom>
          <a:gradFill>
            <a:gsLst>
              <a:gs pos="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Have you got some juice? 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857875" y="357188"/>
            <a:ext cx="2786063" cy="1857375"/>
          </a:xfrm>
          <a:prstGeom prst="wedgeRoundRectCallout">
            <a:avLst>
              <a:gd name="adj1" fmla="val -128230"/>
              <a:gd name="adj2" fmla="val -36547"/>
              <a:gd name="adj3" fmla="val 16667"/>
            </a:avLst>
          </a:prstGeom>
          <a:gradFill>
            <a:gsLst>
              <a:gs pos="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215063" y="2000250"/>
            <a:ext cx="2643187" cy="2428875"/>
          </a:xfrm>
          <a:prstGeom prst="star7">
            <a:avLst>
              <a:gd name="adj" fmla="val 23777"/>
              <a:gd name="hf" fmla="val 102572"/>
              <a:gd name="vf" fmla="val 105210"/>
            </a:avLst>
          </a:prstGeom>
          <a:gradFill>
            <a:gsLst>
              <a:gs pos="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66CC"/>
                </a:solidFill>
              </a:rPr>
              <a:t>130</a:t>
            </a:r>
            <a:endParaRPr lang="en-US" sz="2400" b="1" dirty="0">
              <a:solidFill>
                <a:srgbClr val="FF66CC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66CC"/>
                </a:solidFill>
              </a:rPr>
              <a:t>points</a:t>
            </a:r>
            <a:endParaRPr lang="ru-RU" sz="2400" b="1" dirty="0">
              <a:solidFill>
                <a:srgbClr val="FF66CC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500688" y="3786188"/>
            <a:ext cx="2357437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462DE7-F6EB-49A2-8F42-7AD245D307F2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924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130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924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120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924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110</a:t>
            </a:r>
          </a:p>
        </p:txBody>
      </p:sp>
    </p:spTree>
    <p:extLst>
      <p:ext uri="{BB962C8B-B14F-4D97-AF65-F5344CB8AC3E}">
        <p14:creationId xmlns:p14="http://schemas.microsoft.com/office/powerpoint/2010/main" val="683594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285750" y="1428750"/>
            <a:ext cx="5643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правильное предложение. 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75" y="142875"/>
            <a:ext cx="1857375" cy="1071563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500187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2571750"/>
            <a:ext cx="5286375" cy="828675"/>
          </a:xfrm>
          <a:prstGeom prst="roundRect">
            <a:avLst/>
          </a:prstGeom>
          <a:gradFill>
            <a:gsLst>
              <a:gs pos="4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</a:rPr>
              <a:t>A. A crocodile have got a long tail.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" y="4786313"/>
            <a:ext cx="5143500" cy="828675"/>
          </a:xfrm>
          <a:prstGeom prst="roundRect">
            <a:avLst/>
          </a:prstGeom>
          <a:gradFill>
            <a:gsLst>
              <a:gs pos="4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C. Crocodiles like to swim.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3643313"/>
            <a:ext cx="5214938" cy="828675"/>
          </a:xfrm>
          <a:prstGeom prst="roundRect">
            <a:avLst/>
          </a:prstGeom>
          <a:gradFill>
            <a:gsLst>
              <a:gs pos="4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B. Crocodiles can jump.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" y="5857875"/>
            <a:ext cx="5143500" cy="828675"/>
          </a:xfrm>
          <a:prstGeom prst="roundRect">
            <a:avLst/>
          </a:prstGeom>
          <a:gradFill>
            <a:gsLst>
              <a:gs pos="4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</a:rPr>
              <a:t>D. Crocodiles are orange.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857875" y="357188"/>
            <a:ext cx="2786063" cy="2143125"/>
          </a:xfrm>
          <a:prstGeom prst="wedgeRoundRectCallout">
            <a:avLst>
              <a:gd name="adj1" fmla="val -128230"/>
              <a:gd name="adj2" fmla="val -35005"/>
              <a:gd name="adj3" fmla="val 16667"/>
            </a:avLst>
          </a:prstGeom>
          <a:gradFill>
            <a:gsLst>
              <a:gs pos="4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643688" y="1143000"/>
            <a:ext cx="2500312" cy="2357438"/>
          </a:xfrm>
          <a:prstGeom prst="star7">
            <a:avLst>
              <a:gd name="adj" fmla="val 28799"/>
              <a:gd name="hf" fmla="val 102572"/>
              <a:gd name="vf" fmla="val 105210"/>
            </a:avLst>
          </a:prstGeom>
          <a:gradFill>
            <a:gsLst>
              <a:gs pos="4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140</a:t>
            </a:r>
            <a:endParaRPr lang="en-US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286375" y="2786063"/>
            <a:ext cx="2357438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20B62F-28FB-41D3-AD61-31A967675E16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924" y="435771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140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924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120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924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130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0924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110</a:t>
            </a:r>
          </a:p>
        </p:txBody>
      </p:sp>
    </p:spTree>
    <p:extLst>
      <p:ext uri="{BB962C8B-B14F-4D97-AF65-F5344CB8AC3E}">
        <p14:creationId xmlns:p14="http://schemas.microsoft.com/office/powerpoint/2010/main" val="203388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42875" y="1214438"/>
            <a:ext cx="6000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предложение, которое не является вопросительным.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000250" y="142875"/>
            <a:ext cx="2000250" cy="1071563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142875"/>
            <a:ext cx="1643062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8" y="5000625"/>
            <a:ext cx="4572000" cy="828675"/>
          </a:xfrm>
          <a:prstGeom prst="roundRect">
            <a:avLst/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C. Can she ride a bike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8" y="6029325"/>
            <a:ext cx="4714875" cy="828675"/>
          </a:xfrm>
          <a:prstGeom prst="roundRect">
            <a:avLst/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</a:rPr>
              <a:t>D. We can play football well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8" y="3000375"/>
            <a:ext cx="4572000" cy="828675"/>
          </a:xfrm>
          <a:prstGeom prst="roundRect">
            <a:avLst/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A. Have you got a pet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8" y="4000500"/>
            <a:ext cx="4572000" cy="828675"/>
          </a:xfrm>
          <a:prstGeom prst="roundRect">
            <a:avLst/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</a:rPr>
              <a:t>B. Do you like sweets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715000" y="500063"/>
            <a:ext cx="2714625" cy="1571625"/>
          </a:xfrm>
          <a:prstGeom prst="wedgeRoundRectCallout">
            <a:avLst>
              <a:gd name="adj1" fmla="val -112522"/>
              <a:gd name="adj2" fmla="val -44244"/>
              <a:gd name="adj3" fmla="val 16667"/>
            </a:avLst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3" name="Пятно 2 12">
            <a:hlinkClick r:id="rId7" action="ppaction://hlinksldjump"/>
          </p:cNvPr>
          <p:cNvSpPr/>
          <p:nvPr/>
        </p:nvSpPr>
        <p:spPr>
          <a:xfrm>
            <a:off x="4929188" y="3929063"/>
            <a:ext cx="2428875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435774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140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535785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120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100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0892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130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000892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110</a:t>
            </a:r>
          </a:p>
        </p:txBody>
      </p:sp>
      <p:sp>
        <p:nvSpPr>
          <p:cNvPr id="12" name="7-конечная звезда 11"/>
          <p:cNvSpPr/>
          <p:nvPr/>
        </p:nvSpPr>
        <p:spPr>
          <a:xfrm>
            <a:off x="6143625" y="1857375"/>
            <a:ext cx="2786063" cy="2571750"/>
          </a:xfrm>
          <a:prstGeom prst="star7">
            <a:avLst>
              <a:gd name="adj" fmla="val 27497"/>
              <a:gd name="hf" fmla="val 102572"/>
              <a:gd name="vf" fmla="val 105210"/>
            </a:avLst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150</a:t>
            </a:r>
            <a:endParaRPr lang="en-US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924" y="385767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150</a:t>
            </a:r>
          </a:p>
        </p:txBody>
      </p:sp>
    </p:spTree>
    <p:extLst>
      <p:ext uri="{BB962C8B-B14F-4D97-AF65-F5344CB8AC3E}">
        <p14:creationId xmlns:p14="http://schemas.microsoft.com/office/powerpoint/2010/main" val="1760157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3588 " pathEditMode="relative" ptsTypes="AA">
                                      <p:cBhvr>
                                        <p:cTn id="9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одобре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 nodeType="clickPar">
                      <p:stCondLst>
                        <p:cond delay="0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0" grpId="1" animBg="1"/>
      <p:bldP spid="13" grpId="0" animBg="1"/>
      <p:bldP spid="13" grpId="1" animBg="1"/>
      <p:bldP spid="13" grpId="2" animBg="1"/>
      <p:bldP spid="18" grpId="0" animBg="1"/>
      <p:bldP spid="12" grpId="0" animBg="1"/>
      <p:bldP spid="12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5011750"/>
          </a:xfrm>
          <a:ln>
            <a:miter lim="800000"/>
            <a:headEnd/>
            <a:tailEnd/>
          </a:ln>
          <a:extLst/>
        </p:spPr>
        <p:txBody>
          <a:bodyPr rtlCol="0">
            <a:prstTxWarp prst="textFadeRight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THE GAME ARE OVER</a:t>
            </a:r>
            <a:r>
              <a:rPr lang="ru-RU" dirty="0" smtClean="0">
                <a:solidFill>
                  <a:srgbClr val="FF0000"/>
                </a:solidFill>
              </a:rPr>
              <a:t>…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9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85720" y="1285860"/>
            <a:ext cx="8429684" cy="3357586"/>
          </a:xfrm>
          <a:prstGeom prst="horizontalScroll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CONGRATULATIONS!!!</a:t>
            </a:r>
            <a:endParaRPr lang="ru-RU" sz="6000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3571875" y="142875"/>
            <a:ext cx="2214563" cy="2071688"/>
          </a:xfrm>
          <a:prstGeom prst="star7">
            <a:avLst>
              <a:gd name="adj" fmla="val 22267"/>
              <a:gd name="hf" fmla="val 102572"/>
              <a:gd name="vf" fmla="val 105210"/>
            </a:avLst>
          </a:prstGeom>
          <a:gradFill>
            <a:gsLst>
              <a:gs pos="51000">
                <a:srgbClr val="FFFF00"/>
              </a:gs>
              <a:gs pos="39999">
                <a:srgbClr val="0A128C"/>
              </a:gs>
              <a:gs pos="35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7215188" y="642938"/>
            <a:ext cx="1785937" cy="1714500"/>
          </a:xfrm>
          <a:prstGeom prst="star7">
            <a:avLst>
              <a:gd name="adj" fmla="val 17841"/>
              <a:gd name="hf" fmla="val 102572"/>
              <a:gd name="vf" fmla="val 105210"/>
            </a:avLst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3357563" y="4071938"/>
            <a:ext cx="2786062" cy="2571750"/>
          </a:xfrm>
          <a:prstGeom prst="star7">
            <a:avLst>
              <a:gd name="adj" fmla="val 27497"/>
              <a:gd name="hf" fmla="val 102572"/>
              <a:gd name="vf" fmla="val 105210"/>
            </a:avLst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8" name="7-конечная звезда 7"/>
          <p:cNvSpPr/>
          <p:nvPr/>
        </p:nvSpPr>
        <p:spPr>
          <a:xfrm>
            <a:off x="214313" y="3500438"/>
            <a:ext cx="2786062" cy="2571750"/>
          </a:xfrm>
          <a:prstGeom prst="star7">
            <a:avLst>
              <a:gd name="adj" fmla="val 20982"/>
              <a:gd name="hf" fmla="val 102572"/>
              <a:gd name="vf" fmla="val 105210"/>
            </a:avLst>
          </a:prstGeom>
          <a:gradFill>
            <a:gsLst>
              <a:gs pos="3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6500813" y="3786188"/>
            <a:ext cx="2214562" cy="2071687"/>
          </a:xfrm>
          <a:prstGeom prst="star7">
            <a:avLst>
              <a:gd name="adj" fmla="val 23453"/>
              <a:gd name="hf" fmla="val 102572"/>
              <a:gd name="vf" fmla="val 105210"/>
            </a:avLst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35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57188" y="500063"/>
            <a:ext cx="1785937" cy="1714500"/>
          </a:xfrm>
          <a:prstGeom prst="star7">
            <a:avLst>
              <a:gd name="adj" fmla="val 17841"/>
              <a:gd name="hf" fmla="val 102572"/>
              <a:gd name="vf" fmla="val 105210"/>
            </a:avLst>
          </a:prstGeom>
          <a:gradFill>
            <a:gsLst>
              <a:gs pos="64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116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добре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добре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0" presetID="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добре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5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3" presetID="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329613" cy="93980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</a:rPr>
              <a:t>РАЗМИНКА</a:t>
            </a: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0" y="1143000"/>
            <a:ext cx="9001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3600" i="1" dirty="0">
                <a:solidFill>
                  <a:srgbClr val="FF0000"/>
                </a:solidFill>
                <a:latin typeface="Calibri" pitchFamily="34" charset="0"/>
              </a:rPr>
              <a:t>Расположите числа в порядке возрастания.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63" y="5572125"/>
            <a:ext cx="2500312" cy="785813"/>
          </a:xfrm>
          <a:prstGeom prst="roundRect">
            <a:avLst/>
          </a:prstGeom>
          <a:gradFill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Three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4813" y="5572125"/>
            <a:ext cx="2357437" cy="828675"/>
          </a:xfrm>
          <a:prstGeom prst="roundRect">
            <a:avLst/>
          </a:prstGeom>
          <a:gradFill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Five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143116"/>
            <a:ext cx="857256" cy="1500198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1 – </a:t>
            </a:r>
            <a:r>
              <a:rPr lang="en-US" sz="2400" b="1" dirty="0">
                <a:solidFill>
                  <a:srgbClr val="7030A0"/>
                </a:solidFill>
              </a:rPr>
              <a:t>C</a:t>
            </a:r>
            <a:endParaRPr lang="ru-RU" sz="24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2 – </a:t>
            </a:r>
            <a:r>
              <a:rPr lang="en-US" sz="2400" b="1" dirty="0">
                <a:solidFill>
                  <a:srgbClr val="7030A0"/>
                </a:solidFill>
              </a:rPr>
              <a:t>D</a:t>
            </a:r>
            <a:endParaRPr lang="ru-RU" sz="24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3 – 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4 – В</a:t>
            </a:r>
            <a:r>
              <a:rPr lang="en-US" sz="2400" b="1" dirty="0">
                <a:solidFill>
                  <a:srgbClr val="7030A0"/>
                </a:solidFill>
              </a:rPr>
              <a:t>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2143116"/>
            <a:ext cx="857256" cy="1500198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1 – 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2 – 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3 – </a:t>
            </a:r>
            <a:r>
              <a:rPr lang="en-US" sz="2400" b="1" dirty="0">
                <a:solidFill>
                  <a:srgbClr val="7030A0"/>
                </a:solidFill>
              </a:rPr>
              <a:t>D</a:t>
            </a:r>
            <a:endParaRPr lang="ru-RU" sz="24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4 – </a:t>
            </a:r>
            <a:r>
              <a:rPr lang="en-US" sz="2400" b="1" dirty="0">
                <a:solidFill>
                  <a:srgbClr val="7030A0"/>
                </a:solidFill>
              </a:rPr>
              <a:t>C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43504" y="2143116"/>
            <a:ext cx="857256" cy="1500198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1 – </a:t>
            </a:r>
            <a:r>
              <a:rPr lang="en-US" sz="2400" b="1" dirty="0">
                <a:solidFill>
                  <a:srgbClr val="7030A0"/>
                </a:solidFill>
              </a:rPr>
              <a:t>D </a:t>
            </a:r>
            <a:endParaRPr lang="ru-RU" sz="24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2 – </a:t>
            </a:r>
            <a:r>
              <a:rPr lang="en-US" sz="2400" b="1" dirty="0">
                <a:solidFill>
                  <a:srgbClr val="7030A0"/>
                </a:solidFill>
              </a:rPr>
              <a:t>B</a:t>
            </a:r>
            <a:endParaRPr lang="ru-RU" sz="24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3 – </a:t>
            </a:r>
            <a:r>
              <a:rPr lang="en-US" sz="2400" b="1" dirty="0">
                <a:solidFill>
                  <a:srgbClr val="7030A0"/>
                </a:solidFill>
              </a:rPr>
              <a:t>C</a:t>
            </a:r>
            <a:endParaRPr lang="ru-RU" sz="2400" b="1" dirty="0">
              <a:solidFill>
                <a:srgbClr val="7030A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4 – А</a:t>
            </a:r>
            <a:r>
              <a:rPr lang="en-US" sz="2400" b="1" dirty="0">
                <a:solidFill>
                  <a:srgbClr val="7030A0"/>
                </a:solidFill>
              </a:rPr>
              <a:t>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3" y="4143375"/>
            <a:ext cx="2500312" cy="857250"/>
          </a:xfrm>
          <a:prstGeom prst="roundRect">
            <a:avLst/>
          </a:prstGeom>
          <a:gradFill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Seven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14813" y="4143375"/>
            <a:ext cx="2357437" cy="828675"/>
          </a:xfrm>
          <a:prstGeom prst="roundRect">
            <a:avLst/>
          </a:prstGeom>
          <a:gradFill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Ten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533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2498E-6 L 0.37951 0.169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76" y="846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1374E-6 L 0.20156 0.2447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9" y="122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583 -0.02405 L -0.04566 -0.191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-83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8.95212E-7 L -0.23941 -0.1103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79" y="-55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285750" y="2143125"/>
            <a:ext cx="5715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слово со звуком [</a:t>
            </a: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ɪ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].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928813" y="142875"/>
            <a:ext cx="1928812" cy="114300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643062" cy="1071562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25" y="4357688"/>
            <a:ext cx="2160588" cy="828675"/>
          </a:xfrm>
          <a:prstGeom prst="roundRect">
            <a:avLst/>
          </a:prstGeom>
          <a:gradFill flip="none" rotWithShape="1"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A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big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75" y="4357688"/>
            <a:ext cx="2160588" cy="828675"/>
          </a:xfrm>
          <a:prstGeom prst="roundRect">
            <a:avLst/>
          </a:prstGeom>
          <a:gradFill flip="none" rotWithShape="1"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B. tiger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625" y="5715000"/>
            <a:ext cx="2160588" cy="828675"/>
          </a:xfrm>
          <a:prstGeom prst="roundRect">
            <a:avLst/>
          </a:prstGeom>
          <a:gradFill flip="none" rotWithShape="1"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C. take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75" y="5715000"/>
            <a:ext cx="2160588" cy="828675"/>
          </a:xfrm>
          <a:prstGeom prst="roundRect">
            <a:avLst/>
          </a:prstGeom>
          <a:gradFill flip="none" rotWithShape="1"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18900000" scaled="1"/>
            <a:tileRect/>
          </a:gra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D. giraffe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857875" y="357188"/>
            <a:ext cx="2428875" cy="1785937"/>
          </a:xfrm>
          <a:prstGeom prst="wedgeRoundRectCallout">
            <a:avLst>
              <a:gd name="adj1" fmla="val -132106"/>
              <a:gd name="adj2" fmla="val -31785"/>
              <a:gd name="adj3" fmla="val 16667"/>
            </a:avLst>
          </a:prstGeom>
          <a:gradFill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500813" y="3143250"/>
            <a:ext cx="2500312" cy="2214563"/>
          </a:xfrm>
          <a:prstGeom prst="star7">
            <a:avLst>
              <a:gd name="adj" fmla="val 26018"/>
              <a:gd name="hf" fmla="val 102572"/>
              <a:gd name="vf" fmla="val 105210"/>
            </a:avLst>
          </a:prstGeom>
          <a:gradFill>
            <a:gsLst>
              <a:gs pos="1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66CC"/>
                </a:solidFill>
              </a:rPr>
              <a:t>10 </a:t>
            </a:r>
            <a:r>
              <a:rPr lang="en-US" sz="2400" b="1" dirty="0">
                <a:solidFill>
                  <a:srgbClr val="FF66CC"/>
                </a:solidFill>
              </a:rPr>
              <a:t>points</a:t>
            </a:r>
            <a:endParaRPr lang="ru-RU" sz="2400" b="1" dirty="0">
              <a:solidFill>
                <a:srgbClr val="FF66CC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357813" y="4929188"/>
            <a:ext cx="2357437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635795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542963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857375" y="142875"/>
            <a:ext cx="1857375" cy="114300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571625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25" y="4357688"/>
            <a:ext cx="2160588" cy="828675"/>
          </a:xfrm>
          <a:prstGeom prst="roundRect">
            <a:avLst/>
          </a:prstGeom>
          <a:gradFill>
            <a:gsLst>
              <a:gs pos="5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pig 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25" y="5572125"/>
            <a:ext cx="2160588" cy="828675"/>
          </a:xfrm>
          <a:prstGeom prst="roundRect">
            <a:avLst/>
          </a:prstGeom>
          <a:gradFill>
            <a:gsLst>
              <a:gs pos="5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red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00375" y="4357688"/>
            <a:ext cx="2160588" cy="828675"/>
          </a:xfrm>
          <a:prstGeom prst="roundRect">
            <a:avLst/>
          </a:prstGeom>
          <a:gradFill>
            <a:gsLst>
              <a:gs pos="5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cat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4350" y="5572125"/>
            <a:ext cx="2160588" cy="857250"/>
          </a:xfrm>
          <a:prstGeom prst="roundRect">
            <a:avLst/>
          </a:prstGeom>
          <a:gradFill>
            <a:gsLst>
              <a:gs pos="5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dog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786438" y="1071563"/>
            <a:ext cx="2428875" cy="1785937"/>
          </a:xfrm>
          <a:prstGeom prst="wedgeRoundRectCallout">
            <a:avLst>
              <a:gd name="adj1" fmla="val -134587"/>
              <a:gd name="adj2" fmla="val -68927"/>
              <a:gd name="adj3" fmla="val 16667"/>
            </a:avLst>
          </a:prstGeom>
          <a:gradFill>
            <a:gsLst>
              <a:gs pos="53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215063" y="3214688"/>
            <a:ext cx="2928937" cy="2357437"/>
          </a:xfrm>
          <a:prstGeom prst="star7">
            <a:avLst>
              <a:gd name="adj" fmla="val 21928"/>
              <a:gd name="hf" fmla="val 102572"/>
              <a:gd name="vf" fmla="val 105210"/>
            </a:avLst>
          </a:prstGeom>
          <a:gradFill>
            <a:gsLst>
              <a:gs pos="53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20 </a:t>
            </a:r>
            <a:r>
              <a:rPr lang="en-US" sz="2400" b="1" dirty="0">
                <a:solidFill>
                  <a:srgbClr val="FF0000"/>
                </a:solidFill>
              </a:rPr>
              <a:t>points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357813" y="4929188"/>
            <a:ext cx="2357437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95CC6-9AE0-42C0-96C0-548866D17DAD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635795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585789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50" y="2357438"/>
            <a:ext cx="5572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слово лишнее?</a:t>
            </a:r>
          </a:p>
        </p:txBody>
      </p:sp>
    </p:spTree>
    <p:extLst>
      <p:ext uri="{BB962C8B-B14F-4D97-AF65-F5344CB8AC3E}">
        <p14:creationId xmlns:p14="http://schemas.microsoft.com/office/powerpoint/2010/main" val="2320625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28813" y="214313"/>
            <a:ext cx="1857375" cy="1071562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</a:t>
            </a:r>
            <a:r>
              <a:rPr lang="en-US" dirty="0">
                <a:solidFill>
                  <a:srgbClr val="FFFF00"/>
                </a:solidFill>
              </a:rPr>
              <a:t>r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571625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5643563"/>
            <a:ext cx="2160588" cy="828675"/>
          </a:xfrm>
          <a:prstGeom prst="roundRect">
            <a:avLst/>
          </a:prstGeom>
          <a:gradFill>
            <a:gsLst>
              <a:gs pos="8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C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pen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28938" y="5643563"/>
            <a:ext cx="2160587" cy="828675"/>
          </a:xfrm>
          <a:prstGeom prst="roundRect">
            <a:avLst/>
          </a:prstGeom>
          <a:gradFill>
            <a:gsLst>
              <a:gs pos="8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D. like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4500563"/>
            <a:ext cx="2160588" cy="828675"/>
          </a:xfrm>
          <a:prstGeom prst="roundRect">
            <a:avLst/>
          </a:prstGeom>
          <a:gradFill>
            <a:gsLst>
              <a:gs pos="8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A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red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28938" y="4500563"/>
            <a:ext cx="2160587" cy="828675"/>
          </a:xfrm>
          <a:prstGeom prst="roundRect">
            <a:avLst/>
          </a:prstGeom>
          <a:gradFill>
            <a:gsLst>
              <a:gs pos="8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B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hen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500688" y="928688"/>
            <a:ext cx="2357437" cy="1500187"/>
          </a:xfrm>
          <a:prstGeom prst="wedgeRoundRectCallout">
            <a:avLst>
              <a:gd name="adj1" fmla="val -123601"/>
              <a:gd name="adj2" fmla="val -68928"/>
              <a:gd name="adj3" fmla="val 16667"/>
            </a:avLst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357938" y="2214563"/>
            <a:ext cx="2786062" cy="2571750"/>
          </a:xfrm>
          <a:prstGeom prst="star7">
            <a:avLst>
              <a:gd name="adj" fmla="val 24221"/>
              <a:gd name="hf" fmla="val 102572"/>
              <a:gd name="vf" fmla="val 105210"/>
            </a:avLst>
          </a:prstGeom>
          <a:gradFill>
            <a:gsLst>
              <a:gs pos="75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</a:rPr>
              <a:t>30 </a:t>
            </a:r>
            <a:r>
              <a:rPr lang="en-US" sz="2400" b="1" dirty="0">
                <a:solidFill>
                  <a:srgbClr val="FF0000"/>
                </a:solidFill>
              </a:rPr>
              <a:t>points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000625" y="4643438"/>
            <a:ext cx="2357438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76993-F445-423B-8470-E36D25044DB0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635795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585789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535782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30</a:t>
            </a:r>
          </a:p>
        </p:txBody>
      </p:sp>
      <p:sp>
        <p:nvSpPr>
          <p:cNvPr id="6165" name="Прямоугольник 17"/>
          <p:cNvSpPr>
            <a:spLocks noChangeArrowheads="1"/>
          </p:cNvSpPr>
          <p:nvPr/>
        </p:nvSpPr>
        <p:spPr bwMode="auto">
          <a:xfrm>
            <a:off x="142875" y="2357438"/>
            <a:ext cx="571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dirty="0">
                <a:solidFill>
                  <a:srgbClr val="FF0000"/>
                </a:solidFill>
              </a:rPr>
              <a:t>В каком слове буква «е» не читается?</a:t>
            </a:r>
          </a:p>
        </p:txBody>
      </p:sp>
    </p:spTree>
    <p:extLst>
      <p:ext uri="{BB962C8B-B14F-4D97-AF65-F5344CB8AC3E}">
        <p14:creationId xmlns:p14="http://schemas.microsoft.com/office/powerpoint/2010/main" val="3848721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57188" y="2000250"/>
            <a:ext cx="57864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4000" dirty="0">
                <a:solidFill>
                  <a:srgbClr val="FF0000"/>
                </a:solidFill>
              </a:rPr>
              <a:t>Укажите, где необходимо окончание «-</a:t>
            </a:r>
            <a:r>
              <a:rPr lang="en-US" altLang="ru-RU" sz="4000" dirty="0">
                <a:solidFill>
                  <a:srgbClr val="FF0000"/>
                </a:solidFill>
              </a:rPr>
              <a:t>s</a:t>
            </a:r>
            <a:r>
              <a:rPr lang="ru-RU" altLang="ru-RU" sz="4000" dirty="0">
                <a:solidFill>
                  <a:srgbClr val="FF0000"/>
                </a:solidFill>
              </a:rPr>
              <a:t>».</a:t>
            </a:r>
            <a:endParaRPr lang="ru-RU" altLang="ru-RU" sz="4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85938" y="142875"/>
            <a:ext cx="1857375" cy="1000125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428750" cy="928687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6063" y="4500563"/>
            <a:ext cx="2500312" cy="900112"/>
          </a:xfrm>
          <a:prstGeom prst="roundRect">
            <a:avLst/>
          </a:prstGeom>
          <a:gradFill>
            <a:gsLst>
              <a:gs pos="2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big pig_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5" y="4500563"/>
            <a:ext cx="2374900" cy="828675"/>
          </a:xfrm>
          <a:prstGeom prst="roundRect">
            <a:avLst/>
          </a:prstGeom>
          <a:gradFill>
            <a:gsLst>
              <a:gs pos="2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six pig_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75" y="5786438"/>
            <a:ext cx="2374900" cy="828675"/>
          </a:xfrm>
          <a:prstGeom prst="roundRect">
            <a:avLst/>
          </a:prstGeom>
          <a:gradFill>
            <a:gsLst>
              <a:gs pos="2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cat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0" y="5786438"/>
            <a:ext cx="2374900" cy="828675"/>
          </a:xfrm>
          <a:prstGeom prst="roundRect">
            <a:avLst/>
          </a:prstGeom>
          <a:gradFill>
            <a:gsLst>
              <a:gs pos="2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fat cat_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643563" y="285750"/>
            <a:ext cx="2143125" cy="1857375"/>
          </a:xfrm>
          <a:prstGeom prst="wedgeRoundRectCallout">
            <a:avLst>
              <a:gd name="adj1" fmla="val -141674"/>
              <a:gd name="adj2" fmla="val -36547"/>
              <a:gd name="adj3" fmla="val 16667"/>
            </a:avLst>
          </a:prstGeom>
          <a:gradFill>
            <a:gsLst>
              <a:gs pos="2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143625" y="1928813"/>
            <a:ext cx="3000375" cy="2571750"/>
          </a:xfrm>
          <a:prstGeom prst="star7">
            <a:avLst>
              <a:gd name="adj" fmla="val 24141"/>
              <a:gd name="hf" fmla="val 102572"/>
              <a:gd name="vf" fmla="val 105210"/>
            </a:avLst>
          </a:prstGeom>
          <a:gradFill>
            <a:gsLst>
              <a:gs pos="22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40 </a:t>
            </a:r>
            <a:r>
              <a:rPr lang="en-US" sz="2800" b="1" dirty="0">
                <a:solidFill>
                  <a:srgbClr val="FF0000"/>
                </a:solidFill>
              </a:rPr>
              <a:t>points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214938" y="4286250"/>
            <a:ext cx="2357437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EC5EB-CA8B-4CFE-92AA-917B60FE33C1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635795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585789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535782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30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892" y="485778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505189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28813" y="214313"/>
            <a:ext cx="1857375" cy="1071562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571625" cy="928687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8" y="4572000"/>
            <a:ext cx="2160587" cy="828675"/>
          </a:xfrm>
          <a:prstGeom prst="roundRect">
            <a:avLst/>
          </a:prstGeom>
          <a:gradFill>
            <a:gsLst>
              <a:gs pos="7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A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six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75" y="4572000"/>
            <a:ext cx="2160588" cy="828675"/>
          </a:xfrm>
          <a:prstGeom prst="roundRect">
            <a:avLst/>
          </a:prstGeom>
          <a:gradFill>
            <a:gsLst>
              <a:gs pos="7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B. his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8" y="5715000"/>
            <a:ext cx="2160587" cy="828675"/>
          </a:xfrm>
          <a:prstGeom prst="roundRect">
            <a:avLst/>
          </a:prstGeom>
          <a:gradFill>
            <a:gsLst>
              <a:gs pos="7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C. big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00375" y="5715000"/>
            <a:ext cx="2160588" cy="828675"/>
          </a:xfrm>
          <a:prstGeom prst="roundRect">
            <a:avLst/>
          </a:prstGeom>
          <a:gradFill>
            <a:gsLst>
              <a:gs pos="7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D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green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643563" y="1071563"/>
            <a:ext cx="2286000" cy="1571625"/>
          </a:xfrm>
          <a:prstGeom prst="wedgeRoundRectCallout">
            <a:avLst>
              <a:gd name="adj1" fmla="val -131426"/>
              <a:gd name="adj2" fmla="val -75094"/>
              <a:gd name="adj3" fmla="val 16667"/>
            </a:avLst>
          </a:prstGeom>
          <a:gradFill>
            <a:gsLst>
              <a:gs pos="7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286500" y="2071688"/>
            <a:ext cx="2857500" cy="2214562"/>
          </a:xfrm>
          <a:prstGeom prst="star7">
            <a:avLst>
              <a:gd name="adj" fmla="val 25446"/>
              <a:gd name="hf" fmla="val 102572"/>
              <a:gd name="vf" fmla="val 105210"/>
            </a:avLst>
          </a:prstGeom>
          <a:gradFill>
            <a:gsLst>
              <a:gs pos="76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50 </a:t>
            </a: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Пятно 2 12">
            <a:hlinkClick r:id="rId7" action="ppaction://hlinksldjump"/>
          </p:cNvPr>
          <p:cNvSpPr/>
          <p:nvPr/>
        </p:nvSpPr>
        <p:spPr>
          <a:xfrm>
            <a:off x="4929188" y="4357688"/>
            <a:ext cx="2428875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1513F-D051-4A21-B3CA-62D75239DB12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92" y="6357958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10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585789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20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535782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30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000892" y="4857760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40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0892" y="4357694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50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42875" y="1857375"/>
            <a:ext cx="542925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слово не означает количество, размер или цвет?</a:t>
            </a:r>
          </a:p>
        </p:txBody>
      </p:sp>
    </p:spTree>
    <p:extLst>
      <p:ext uri="{BB962C8B-B14F-4D97-AF65-F5344CB8AC3E}">
        <p14:creationId xmlns:p14="http://schemas.microsoft.com/office/powerpoint/2010/main" val="2263107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0.00313 0.29028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4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одобре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 nodeType="clickPar">
                      <p:stCondLst>
                        <p:cond delay="0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10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2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28813" y="142875"/>
            <a:ext cx="1928812" cy="114300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5" y="214313"/>
            <a:ext cx="1643063" cy="928687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4500563"/>
            <a:ext cx="2160588" cy="828675"/>
          </a:xfrm>
          <a:prstGeom prst="roundRect">
            <a:avLst/>
          </a:prstGeom>
          <a:gradFill>
            <a:gsLst>
              <a:gs pos="6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</a:rPr>
              <a:t>A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  <a:r>
              <a:rPr lang="en-US" sz="3600" dirty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angry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" y="5786438"/>
            <a:ext cx="2160588" cy="828675"/>
          </a:xfrm>
          <a:prstGeom prst="roundRect">
            <a:avLst/>
          </a:prstGeom>
          <a:gradFill>
            <a:gsLst>
              <a:gs pos="6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C.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sz="3200" dirty="0">
                <a:solidFill>
                  <a:srgbClr val="FFFF00"/>
                </a:solidFill>
              </a:rPr>
              <a:t>stupid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13" y="4500563"/>
            <a:ext cx="2160587" cy="828675"/>
          </a:xfrm>
          <a:prstGeom prst="roundRect">
            <a:avLst/>
          </a:prstGeom>
          <a:gradFill>
            <a:gsLst>
              <a:gs pos="6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B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good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50" y="5786438"/>
            <a:ext cx="2160588" cy="828675"/>
          </a:xfrm>
          <a:prstGeom prst="roundRect">
            <a:avLst/>
          </a:prstGeom>
          <a:gradFill>
            <a:gsLst>
              <a:gs pos="6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</a:rPr>
              <a:t>D</a:t>
            </a:r>
            <a:r>
              <a:rPr lang="ru-RU" sz="3200" dirty="0">
                <a:solidFill>
                  <a:srgbClr val="FFFF00"/>
                </a:solidFill>
              </a:rPr>
              <a:t>.</a:t>
            </a:r>
            <a:r>
              <a:rPr lang="en-US" sz="3200" dirty="0">
                <a:solidFill>
                  <a:srgbClr val="FFFF00"/>
                </a:solidFill>
              </a:rPr>
              <a:t> strong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6215063" y="428625"/>
            <a:ext cx="2286000" cy="1857375"/>
          </a:xfrm>
          <a:prstGeom prst="wedgeRoundRectCallout">
            <a:avLst>
              <a:gd name="adj1" fmla="val -153542"/>
              <a:gd name="adj2" fmla="val -38163"/>
              <a:gd name="adj3" fmla="val 16667"/>
            </a:avLst>
          </a:prstGeom>
          <a:gradFill>
            <a:gsLst>
              <a:gs pos="6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286500" y="2786063"/>
            <a:ext cx="2857500" cy="2643187"/>
          </a:xfrm>
          <a:prstGeom prst="star7">
            <a:avLst>
              <a:gd name="adj" fmla="val 21928"/>
              <a:gd name="hf" fmla="val 102572"/>
              <a:gd name="vf" fmla="val 105210"/>
            </a:avLst>
          </a:prstGeom>
          <a:gradFill>
            <a:gsLst>
              <a:gs pos="69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</a:rPr>
              <a:t>60 </a:t>
            </a:r>
            <a:r>
              <a:rPr lang="en-US" sz="2400" b="1" dirty="0">
                <a:solidFill>
                  <a:srgbClr val="FFFF00"/>
                </a:solidFill>
              </a:rPr>
              <a:t>points</a:t>
            </a:r>
            <a:endParaRPr lang="ru-RU" sz="2400" b="1" dirty="0">
              <a:solidFill>
                <a:srgbClr val="FFFF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072063" y="4357688"/>
            <a:ext cx="2500312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9C1ACE-9323-45C2-8CD2-C2FBDA24EE12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50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5857892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60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7188" y="1857375"/>
            <a:ext cx="5715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слово переводится как «глупый»?</a:t>
            </a:r>
          </a:p>
        </p:txBody>
      </p:sp>
    </p:spTree>
    <p:extLst>
      <p:ext uri="{BB962C8B-B14F-4D97-AF65-F5344CB8AC3E}">
        <p14:creationId xmlns:p14="http://schemas.microsoft.com/office/powerpoint/2010/main" val="397268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357188" y="2071688"/>
            <a:ext cx="4857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лишнее слово.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57375" y="142875"/>
            <a:ext cx="1928813" cy="1143000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FFFF00"/>
                </a:solidFill>
              </a:rPr>
              <a:t>teacher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3" y="214313"/>
            <a:ext cx="1428750" cy="928687"/>
          </a:xfrm>
          <a:prstGeom prst="ellipse">
            <a:avLst/>
          </a:prstGeom>
          <a:gradFill>
            <a:gsLst>
              <a:gs pos="7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FF00"/>
                </a:solidFill>
              </a:rPr>
              <a:t>50:50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5786438"/>
            <a:ext cx="2160588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tomato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28938" y="5786438"/>
            <a:ext cx="2214562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apple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50" y="4572000"/>
            <a:ext cx="2160588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carrot 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28938" y="4572000"/>
            <a:ext cx="2286000" cy="828675"/>
          </a:xfrm>
          <a:prstGeom prst="roundRect">
            <a:avLst/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cabbage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857875" y="357188"/>
            <a:ext cx="2357438" cy="1928812"/>
          </a:xfrm>
          <a:prstGeom prst="wedgeRoundRectCallout">
            <a:avLst>
              <a:gd name="adj1" fmla="val -141674"/>
              <a:gd name="adj2" fmla="val -36547"/>
              <a:gd name="adj3" fmla="val 16667"/>
            </a:avLst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FF00"/>
                </a:solidFill>
              </a:rPr>
              <a:t>Подсказка учителя</a:t>
            </a:r>
          </a:p>
        </p:txBody>
      </p:sp>
      <p:sp>
        <p:nvSpPr>
          <p:cNvPr id="12" name="7-конечная звезда 11">
            <a:hlinkClick r:id="" action="ppaction://hlinkshowjump?jump=nextslide"/>
          </p:cNvPr>
          <p:cNvSpPr/>
          <p:nvPr/>
        </p:nvSpPr>
        <p:spPr>
          <a:xfrm>
            <a:off x="6357938" y="2357438"/>
            <a:ext cx="2786062" cy="2571750"/>
          </a:xfrm>
          <a:prstGeom prst="star7">
            <a:avLst>
              <a:gd name="adj" fmla="val 27497"/>
              <a:gd name="hf" fmla="val 102572"/>
              <a:gd name="vf" fmla="val 105210"/>
            </a:avLst>
          </a:prstGeom>
          <a:gradFill>
            <a:gsLst>
              <a:gs pos="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FF66CC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66CC"/>
                </a:solidFill>
              </a:rPr>
              <a:t>70 </a:t>
            </a:r>
            <a:r>
              <a:rPr lang="en-US" sz="2800" b="1" dirty="0">
                <a:solidFill>
                  <a:srgbClr val="FF66CC"/>
                </a:solidFill>
              </a:rPr>
              <a:t>points</a:t>
            </a:r>
            <a:endParaRPr lang="ru-RU" sz="2800" b="1" dirty="0">
              <a:solidFill>
                <a:srgbClr val="FF66CC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66CC"/>
              </a:solidFill>
            </a:endParaRPr>
          </a:p>
        </p:txBody>
      </p:sp>
      <p:sp>
        <p:nvSpPr>
          <p:cNvPr id="13" name="Пятно 2 12">
            <a:hlinkClick r:id="rId6" action="ppaction://hlinksldjump"/>
          </p:cNvPr>
          <p:cNvSpPr/>
          <p:nvPr/>
        </p:nvSpPr>
        <p:spPr>
          <a:xfrm>
            <a:off x="5072063" y="4357688"/>
            <a:ext cx="2357437" cy="1714500"/>
          </a:xfrm>
          <a:prstGeom prst="irregularSeal2">
            <a:avLst/>
          </a:prstGeom>
          <a:gradFill flip="none" rotWithShape="1">
            <a:gsLst>
              <a:gs pos="82000">
                <a:srgbClr val="FF0000"/>
              </a:gs>
              <a:gs pos="39999">
                <a:srgbClr val="0A128C"/>
              </a:gs>
              <a:gs pos="23000">
                <a:srgbClr val="FF0000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FF00"/>
                </a:solidFill>
              </a:rPr>
              <a:t>wrong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0DA32-52DD-4481-8659-8F0C0C0FD994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00875" y="6357938"/>
            <a:ext cx="2143125" cy="500062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50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924" y="585791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60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00892" y="5357826"/>
            <a:ext cx="2143108" cy="500042"/>
          </a:xfrm>
          <a:prstGeom prst="roundRect">
            <a:avLst/>
          </a:prstGeom>
          <a:gradFill flip="none" rotWithShape="1">
            <a:gsLst>
              <a:gs pos="27000">
                <a:srgbClr val="FFFF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2091240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4E826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 nodeType="clickPar">
                      <p:stCondLst>
                        <p:cond delay="0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3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2A1B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1" grpId="1" animBg="1"/>
      <p:bldP spid="12" grpId="0" animBg="1"/>
      <p:bldP spid="13" grpId="0" animBg="1"/>
      <p:bldP spid="13" grpId="1" animBg="1"/>
      <p:bldP spid="13" grpId="2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</Words>
  <Application>Microsoft Office PowerPoint</Application>
  <PresentationFormat>Экран (4:3)</PresentationFormat>
  <Paragraphs>253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«Let’s play! »</vt:lpstr>
      <vt:lpstr>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THE GAME ARE OVER…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«Let’s play! »</dc:title>
  <dc:creator>Фаузия З. Салихова</dc:creator>
  <cp:lastModifiedBy>Фаузия З. Салихова</cp:lastModifiedBy>
  <cp:revision>1</cp:revision>
  <dcterms:created xsi:type="dcterms:W3CDTF">2018-06-14T07:16:05Z</dcterms:created>
  <dcterms:modified xsi:type="dcterms:W3CDTF">2018-06-14T07:25:44Z</dcterms:modified>
</cp:coreProperties>
</file>