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24.04.2018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04664"/>
            <a:ext cx="77048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/>
              <a:t>Использование современных педагогических технологий на уроках истории и обществознания.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276872"/>
            <a:ext cx="5832648" cy="4374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9542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438891"/>
              </p:ext>
            </p:extLst>
          </p:nvPr>
        </p:nvGraphicFramePr>
        <p:xfrm>
          <a:off x="76029" y="762963"/>
          <a:ext cx="6264696" cy="5993498"/>
        </p:xfrm>
        <a:graphic>
          <a:graphicData uri="http://schemas.openxmlformats.org/drawingml/2006/table">
            <a:tbl>
              <a:tblPr firstRow="1" firstCol="1" bandRow="1"/>
              <a:tblGrid>
                <a:gridCol w="632837"/>
                <a:gridCol w="2627815"/>
                <a:gridCol w="1002634"/>
                <a:gridCol w="1090099"/>
                <a:gridCol w="911311"/>
              </a:tblGrid>
              <a:tr h="9751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 задания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Проверяемые элементы содержания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Уровень сложности (базовый, повышенный, высокий - Б, П, В. )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Максимальный балл за выполнение задания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Мои баллы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Вариант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Знания базовых фактов. 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Знания базовых дат. 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Знания базовых дат. 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Знания базовых фактов.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Знания базовых фактов.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Знания базовых фактов.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Знания базовых фактов.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Знания базовых фактов.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Умение работать с источником.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Знания базовых дат.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Умение работать с источником.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Знания базовых дат.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Задание с выбором  ответа. 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Задание с выбором  ответа. 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Знания базовых дат.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Знания базовых фактов.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Знания базовых понятий.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0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Задание на установление соответствия. 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0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Различное содержание в вариантах: задание ориентированно на проверяемое умение  (задание на анализ источника).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0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Различное содержание в вариантах: задание ориентированно на проверяемое умение  (задание на анализ источника).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32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Сумма баллов 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532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Отметка по 5- балльной шкале 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5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408" marR="434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76029" y="116632"/>
            <a:ext cx="873392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Ф.И.О. ученика __________________________________________________ 7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класс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Самоанализ контрольной работы 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Оцени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Сверь свои ответы и заполни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Мои баллы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Подсчитай сумму набранных баллов и определи свою отметку по 5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бальной  шкале.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732240" y="1131888"/>
            <a:ext cx="2286000" cy="240065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Всего заданий: 20</a:t>
            </a:r>
            <a:endParaRPr lang="ru-RU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них по уровню сложности: Б-17  , П-3  , В-  0.</a:t>
            </a:r>
            <a:endParaRPr lang="ru-RU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Максимальный первичный балл за работу </a:t>
            </a:r>
            <a:r>
              <a:rPr lang="ru-RU" sz="1200" dirty="0">
                <a:solidFill>
                  <a:prstClr val="black"/>
                </a:solidFill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23 балла. </a:t>
            </a:r>
            <a:endParaRPr lang="ru-RU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Шкала перевода первичных баллов в школьную отметку:</a:t>
            </a:r>
            <a:endParaRPr lang="ru-RU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23-19 баллов </a:t>
            </a:r>
            <a:r>
              <a:rPr lang="ru-RU" sz="1200" dirty="0">
                <a:solidFill>
                  <a:prstClr val="black"/>
                </a:solidFill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отметка </a:t>
            </a:r>
            <a:r>
              <a:rPr lang="ru-RU" sz="1200" dirty="0">
                <a:solidFill>
                  <a:prstClr val="black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ru-RU" sz="1200" dirty="0">
                <a:solidFill>
                  <a:prstClr val="black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18-15 баллов </a:t>
            </a:r>
            <a:r>
              <a:rPr lang="ru-RU" sz="1200" dirty="0">
                <a:solidFill>
                  <a:prstClr val="black"/>
                </a:solidFill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отметка </a:t>
            </a:r>
            <a:r>
              <a:rPr lang="ru-RU" sz="1200" dirty="0">
                <a:solidFill>
                  <a:prstClr val="black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ru-RU" sz="1200" dirty="0">
                <a:solidFill>
                  <a:prstClr val="black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14-11 баллов  - отметка </a:t>
            </a:r>
            <a:r>
              <a:rPr lang="ru-RU" sz="1200" dirty="0">
                <a:solidFill>
                  <a:prstClr val="black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</a:t>
            </a:r>
            <a:r>
              <a:rPr lang="ru-RU" sz="1200" dirty="0">
                <a:solidFill>
                  <a:prstClr val="black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10-0 баллов </a:t>
            </a:r>
            <a:r>
              <a:rPr lang="ru-RU" sz="1200" dirty="0">
                <a:solidFill>
                  <a:prstClr val="black"/>
                </a:solidFill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отметка </a:t>
            </a:r>
            <a:r>
              <a:rPr lang="ru-RU" sz="1200" dirty="0">
                <a:solidFill>
                  <a:prstClr val="black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1200" dirty="0">
                <a:solidFill>
                  <a:prstClr val="black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584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95428"/>
            <a:ext cx="87849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sz="2400" i="1" dirty="0"/>
              <a:t>Планируй свои учебные действия.</a:t>
            </a:r>
            <a:endParaRPr lang="ru-RU" sz="2400" dirty="0"/>
          </a:p>
          <a:p>
            <a:r>
              <a:rPr lang="ru-RU" sz="2400" dirty="0"/>
              <a:t>После подсчета баллов и анализа выполнения этой работы определи, какие темы тебе надо повторить. Обрати внимание какие по форме задания и какого уровня (базового, повышенного, высокого) ты выполняешь успешнее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Запиши выводы. </a:t>
            </a:r>
          </a:p>
        </p:txBody>
      </p:sp>
    </p:spTree>
    <p:extLst>
      <p:ext uri="{BB962C8B-B14F-4D97-AF65-F5344CB8AC3E}">
        <p14:creationId xmlns:p14="http://schemas.microsoft.com/office/powerpoint/2010/main" val="1729022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4394" y="1124744"/>
            <a:ext cx="80552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 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70" name="Picture 2" descr="http://f3.mylove.ru/2YanvO10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989" y="2420888"/>
            <a:ext cx="6280028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9678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281304"/>
              </p:ext>
            </p:extLst>
          </p:nvPr>
        </p:nvGraphicFramePr>
        <p:xfrm>
          <a:off x="395536" y="1628800"/>
          <a:ext cx="8496944" cy="42355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68587"/>
                <a:gridCol w="4228357"/>
              </a:tblGrid>
              <a:tr h="42355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1. Карточки: учитель показывает дату, дети называют событие.</a:t>
                      </a:r>
                    </a:p>
                    <a:p>
                      <a:r>
                        <a:rPr lang="ru-RU" sz="2000" dirty="0">
                          <a:effectLst/>
                        </a:rPr>
                        <a:t>2. Хронологический диктант. </a:t>
                      </a:r>
                    </a:p>
                    <a:p>
                      <a:r>
                        <a:rPr lang="ru-RU" sz="2000" dirty="0">
                          <a:effectLst/>
                        </a:rPr>
                        <a:t>3. Написаны даты на доске. Выписать события, указанные учителем.</a:t>
                      </a:r>
                    </a:p>
                    <a:p>
                      <a:r>
                        <a:rPr lang="ru-RU" sz="2000" dirty="0">
                          <a:effectLst/>
                        </a:rPr>
                        <a:t>4. Узнай событие, узнай дату. Ученики получают карточку с наклеенными фрагментами контурной карты. Получают карточку с датой. Рассказать о событии.</a:t>
                      </a:r>
                    </a:p>
                    <a:p>
                      <a:r>
                        <a:rPr lang="ru-RU" sz="2000" dirty="0">
                          <a:effectLst/>
                        </a:rPr>
                        <a:t>5. Историческая путаница.</a:t>
                      </a:r>
                    </a:p>
                    <a:p>
                      <a:r>
                        <a:rPr lang="ru-RU" sz="2000" dirty="0">
                          <a:effectLst/>
                        </a:rPr>
                        <a:t>6. Найдите ошибки в тексте.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1. Историческая зарядка (учитель называет термины, дети объясняют событие).</a:t>
                      </a:r>
                    </a:p>
                    <a:p>
                      <a:r>
                        <a:rPr lang="ru-RU" sz="2000" dirty="0">
                          <a:effectLst/>
                        </a:rPr>
                        <a:t>2. Историческая цепочка (один ученик называет термин, другой определение. Кто не смог ответить - встает. Для них - мини цепочка).</a:t>
                      </a:r>
                    </a:p>
                    <a:p>
                      <a:r>
                        <a:rPr lang="ru-RU" sz="2000" dirty="0">
                          <a:effectLst/>
                        </a:rPr>
                        <a:t>3. Исторический диктант. . </a:t>
                      </a:r>
                    </a:p>
                    <a:p>
                      <a:r>
                        <a:rPr lang="ru-RU" sz="2000" dirty="0">
                          <a:effectLst/>
                        </a:rPr>
                        <a:t>4. Четвертый лишний театр: трагедия, комедия, монархия.</a:t>
                      </a:r>
                    </a:p>
                    <a:p>
                      <a:r>
                        <a:rPr lang="ru-RU" sz="2000" dirty="0">
                          <a:effectLst/>
                        </a:rPr>
                        <a:t>5. Составь кроссворд.</a:t>
                      </a:r>
                    </a:p>
                    <a:p>
                      <a:r>
                        <a:rPr lang="ru-RU" sz="2000" dirty="0">
                          <a:effectLst/>
                        </a:rPr>
                        <a:t>6. Объясни происхождение крылатых выражений.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3568" y="404664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/>
              <a:t>Р</a:t>
            </a:r>
            <a:r>
              <a:rPr lang="ru-RU" sz="3200" b="1" i="1" dirty="0" smtClean="0"/>
              <a:t>абота </a:t>
            </a:r>
            <a:r>
              <a:rPr lang="ru-RU" sz="3200" b="1" i="1" dirty="0"/>
              <a:t>с хронологией и терминами. </a:t>
            </a:r>
          </a:p>
        </p:txBody>
      </p:sp>
    </p:spTree>
    <p:extLst>
      <p:ext uri="{BB962C8B-B14F-4D97-AF65-F5344CB8AC3E}">
        <p14:creationId xmlns:p14="http://schemas.microsoft.com/office/powerpoint/2010/main" val="3392035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история 7 класс\ScanImage1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06929"/>
            <a:ext cx="4683604" cy="556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116632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/>
              <a:t>РАБОТА С КАРТОЙ 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val="2441984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novoboz.ru/1132527/1139697/1139704/1139733/135907973/10144586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57380"/>
            <a:ext cx="4176464" cy="5271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fiction-books.ru/img/10198906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157380"/>
            <a:ext cx="3672408" cy="5394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14152" y="260648"/>
            <a:ext cx="47396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РАБОТА С УЧЕБНИКОМ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28456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404664"/>
            <a:ext cx="52221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«</a:t>
            </a:r>
            <a:r>
              <a:rPr lang="ru-RU" sz="3200" dirty="0" err="1" smtClean="0"/>
              <a:t>Инсерт</a:t>
            </a:r>
            <a:r>
              <a:rPr lang="ru-RU" sz="3200" dirty="0"/>
              <a:t>» - пометки на полях.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124744"/>
            <a:ext cx="77048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ü</a:t>
            </a:r>
            <a:r>
              <a:rPr lang="ru-RU" sz="2400" dirty="0"/>
              <a:t>  - знаком «галочка»  отмечается в тексте информация, которая уже известна учащемуся.</a:t>
            </a:r>
          </a:p>
          <a:p>
            <a:r>
              <a:rPr lang="ru-RU" sz="2400" dirty="0">
                <a:solidFill>
                  <a:srgbClr val="FF0000"/>
                </a:solidFill>
              </a:rPr>
              <a:t>+</a:t>
            </a:r>
            <a:r>
              <a:rPr lang="ru-RU" sz="2400" dirty="0"/>
              <a:t>   -   знаком «плюс» отмечается новое знание, новая информация.</a:t>
            </a:r>
          </a:p>
          <a:p>
            <a:r>
              <a:rPr lang="ru-RU" sz="2400" dirty="0">
                <a:solidFill>
                  <a:srgbClr val="FF0000"/>
                </a:solidFill>
              </a:rPr>
              <a:t>-</a:t>
            </a:r>
            <a:r>
              <a:rPr lang="ru-RU" sz="2400" dirty="0"/>
              <a:t>  - знаком «минус» отмечается то, что идёт вразрез с имеющимися у ученика представлениями, о чём он думал.</a:t>
            </a:r>
          </a:p>
          <a:p>
            <a:r>
              <a:rPr lang="ru-RU" sz="2400" dirty="0">
                <a:solidFill>
                  <a:srgbClr val="FF0000"/>
                </a:solidFill>
              </a:rPr>
              <a:t>?</a:t>
            </a:r>
            <a:r>
              <a:rPr lang="ru-RU" sz="2400" dirty="0"/>
              <a:t>   -  знаком «вопрос» отмечается то, что осталось непонятным ученику и требует дополнительных сведений, вызывает желание узнать подробнее.</a:t>
            </a:r>
          </a:p>
        </p:txBody>
      </p:sp>
    </p:spTree>
    <p:extLst>
      <p:ext uri="{BB962C8B-B14F-4D97-AF65-F5344CB8AC3E}">
        <p14:creationId xmlns:p14="http://schemas.microsoft.com/office/powerpoint/2010/main" val="1184337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332656"/>
            <a:ext cx="75608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3200" b="1" i="1" dirty="0"/>
              <a:t>Маркировочная таблица «Знаю, хочу узнать, узнал»</a:t>
            </a:r>
            <a:endParaRPr lang="ru-RU" sz="3200" b="1" i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695421"/>
              </p:ext>
            </p:extLst>
          </p:nvPr>
        </p:nvGraphicFramePr>
        <p:xfrm>
          <a:off x="1331640" y="2204864"/>
          <a:ext cx="6096000" cy="64008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effectLst/>
                        </a:rPr>
                        <a:t>Знаю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effectLst/>
                        </a:rPr>
                        <a:t>Хочу узнать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effectLst/>
                        </a:rPr>
                        <a:t>Узнал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4152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4892" y="116632"/>
            <a:ext cx="54076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u="sng" dirty="0"/>
              <a:t>Технология опорных схем.</a:t>
            </a:r>
            <a:endParaRPr lang="ru-RU" sz="3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06" y="872063"/>
            <a:ext cx="7312262" cy="5725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8199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2"/>
            <a:ext cx="853244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Диаманта </a:t>
            </a:r>
            <a:r>
              <a:rPr lang="ru-RU" dirty="0"/>
              <a:t>– </a:t>
            </a:r>
            <a:r>
              <a:rPr lang="ru-RU" sz="2400" dirty="0"/>
              <a:t>это стихотворение из шести строк, которое пишется по определённым правилам. </a:t>
            </a:r>
            <a:endParaRPr lang="ru-RU" sz="2400" dirty="0" smtClean="0"/>
          </a:p>
          <a:p>
            <a:endParaRPr lang="ru-RU" sz="2400" dirty="0"/>
          </a:p>
          <a:p>
            <a:pPr algn="ctr"/>
            <a:r>
              <a:rPr lang="ru-RU" sz="2400" dirty="0"/>
              <a:t>1 существительное</a:t>
            </a:r>
          </a:p>
          <a:p>
            <a:pPr algn="ctr"/>
            <a:r>
              <a:rPr lang="ru-RU" sz="2400" dirty="0"/>
              <a:t>2 прилагательных</a:t>
            </a:r>
          </a:p>
          <a:p>
            <a:pPr algn="ctr"/>
            <a:r>
              <a:rPr lang="ru-RU" sz="2400" dirty="0"/>
              <a:t>2 глагола к существительному</a:t>
            </a:r>
          </a:p>
          <a:p>
            <a:pPr algn="ctr"/>
            <a:r>
              <a:rPr lang="ru-RU" sz="2400" dirty="0"/>
              <a:t>2 глагола, противоположных предыдущим двум</a:t>
            </a:r>
          </a:p>
          <a:p>
            <a:pPr algn="ctr"/>
            <a:r>
              <a:rPr lang="ru-RU" sz="2400" dirty="0"/>
              <a:t>2 прилагательных, противоположных предыдущим двум</a:t>
            </a:r>
          </a:p>
          <a:p>
            <a:pPr algn="ctr"/>
            <a:r>
              <a:rPr lang="ru-RU" sz="2400" dirty="0"/>
              <a:t>1 существительное, противоположное первому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endParaRPr lang="ru-RU" sz="2400" dirty="0"/>
          </a:p>
          <a:p>
            <a:r>
              <a:rPr lang="ru-RU" sz="2400" dirty="0"/>
              <a:t>Например:                              </a:t>
            </a:r>
            <a:r>
              <a:rPr lang="ru-RU" sz="2400" dirty="0" smtClean="0"/>
              <a:t>Толпа</a:t>
            </a:r>
            <a:endParaRPr lang="ru-RU" sz="2400" dirty="0"/>
          </a:p>
          <a:p>
            <a:pPr algn="ctr"/>
            <a:r>
              <a:rPr lang="ru-RU" sz="2400" dirty="0"/>
              <a:t>Серая, иррациональная</a:t>
            </a:r>
          </a:p>
          <a:p>
            <a:pPr algn="ctr"/>
            <a:r>
              <a:rPr lang="ru-RU" sz="2400" dirty="0"/>
              <a:t>Крушит, бежит</a:t>
            </a:r>
          </a:p>
          <a:p>
            <a:pPr algn="ctr"/>
            <a:r>
              <a:rPr lang="ru-RU" sz="2400" dirty="0"/>
              <a:t>Созидает, думает</a:t>
            </a:r>
          </a:p>
          <a:p>
            <a:pPr algn="ctr"/>
            <a:r>
              <a:rPr lang="ru-RU" sz="2400" dirty="0"/>
              <a:t>Яркая, ответственная</a:t>
            </a:r>
          </a:p>
          <a:p>
            <a:pPr algn="ctr"/>
            <a:r>
              <a:rPr lang="ru-RU" sz="2400" dirty="0"/>
              <a:t>Личность</a:t>
            </a:r>
          </a:p>
        </p:txBody>
      </p:sp>
    </p:spTree>
    <p:extLst>
      <p:ext uri="{BB962C8B-B14F-4D97-AF65-F5344CB8AC3E}">
        <p14:creationId xmlns:p14="http://schemas.microsoft.com/office/powerpoint/2010/main" val="2192340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04665"/>
            <a:ext cx="676875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800" b="1" i="1" dirty="0"/>
              <a:t>«Алфавит» </a:t>
            </a:r>
            <a:r>
              <a:rPr lang="ru-RU" sz="2800" dirty="0"/>
              <a:t>- на каждую букву алфавита дети называют понятие, историческую личность, термин. </a:t>
            </a:r>
            <a:endParaRPr lang="ru-RU" sz="2800" dirty="0" smtClean="0"/>
          </a:p>
          <a:p>
            <a:r>
              <a:rPr lang="ru-RU" sz="2800" i="1" dirty="0" smtClean="0"/>
              <a:t>Например</a:t>
            </a:r>
            <a:r>
              <a:rPr lang="ru-RU" sz="2800" i="1" dirty="0"/>
              <a:t>, по теме «Революция 1917 года».</a:t>
            </a:r>
            <a:endParaRPr lang="ru-RU" sz="2800" dirty="0"/>
          </a:p>
          <a:p>
            <a:r>
              <a:rPr lang="ru-RU" sz="2800" i="1" dirty="0"/>
              <a:t>А – </a:t>
            </a:r>
            <a:r>
              <a:rPr lang="ru-RU" sz="2800" i="1" dirty="0">
                <a:solidFill>
                  <a:srgbClr val="00B0F0"/>
                </a:solidFill>
              </a:rPr>
              <a:t>Аврора</a:t>
            </a:r>
            <a:endParaRPr lang="ru-RU" sz="2800" dirty="0">
              <a:solidFill>
                <a:srgbClr val="00B0F0"/>
              </a:solidFill>
            </a:endParaRPr>
          </a:p>
          <a:p>
            <a:r>
              <a:rPr lang="ru-RU" sz="2800" i="1" dirty="0"/>
              <a:t>Б – </a:t>
            </a:r>
            <a:r>
              <a:rPr lang="ru-RU" sz="2800" i="1" dirty="0">
                <a:solidFill>
                  <a:srgbClr val="00B0F0"/>
                </a:solidFill>
              </a:rPr>
              <a:t>большевики</a:t>
            </a:r>
            <a:endParaRPr lang="ru-RU" sz="2800" dirty="0">
              <a:solidFill>
                <a:srgbClr val="00B0F0"/>
              </a:solidFill>
            </a:endParaRPr>
          </a:p>
          <a:p>
            <a:r>
              <a:rPr lang="ru-RU" sz="2800" i="1" dirty="0"/>
              <a:t>В – </a:t>
            </a:r>
            <a:r>
              <a:rPr lang="ru-RU" sz="2800" i="1" dirty="0">
                <a:solidFill>
                  <a:srgbClr val="00B0F0"/>
                </a:solidFill>
              </a:rPr>
              <a:t>Временное правительство</a:t>
            </a:r>
            <a:endParaRPr lang="ru-RU" sz="2800" dirty="0">
              <a:solidFill>
                <a:srgbClr val="00B0F0"/>
              </a:solidFill>
            </a:endParaRPr>
          </a:p>
          <a:p>
            <a:r>
              <a:rPr lang="ru-RU" sz="2800" i="1" dirty="0"/>
              <a:t>Г – </a:t>
            </a:r>
            <a:r>
              <a:rPr lang="ru-RU" sz="2800" i="1" dirty="0" err="1">
                <a:solidFill>
                  <a:srgbClr val="00B0F0"/>
                </a:solidFill>
              </a:rPr>
              <a:t>Гучков</a:t>
            </a:r>
            <a:endParaRPr lang="ru-RU" sz="2800" dirty="0">
              <a:solidFill>
                <a:srgbClr val="00B0F0"/>
              </a:solidFill>
            </a:endParaRPr>
          </a:p>
          <a:p>
            <a:r>
              <a:rPr lang="ru-RU" sz="2800" i="1" dirty="0"/>
              <a:t>Д – </a:t>
            </a:r>
            <a:r>
              <a:rPr lang="ru-RU" sz="2800" i="1" dirty="0">
                <a:solidFill>
                  <a:srgbClr val="00B0F0"/>
                </a:solidFill>
              </a:rPr>
              <a:t>Деникин</a:t>
            </a:r>
            <a:endParaRPr lang="ru-RU" sz="2800" dirty="0">
              <a:solidFill>
                <a:srgbClr val="00B0F0"/>
              </a:solidFill>
            </a:endParaRPr>
          </a:p>
          <a:p>
            <a:r>
              <a:rPr lang="ru-RU" sz="2800" dirty="0"/>
              <a:t>…</a:t>
            </a:r>
          </a:p>
          <a:p>
            <a:pPr algn="ctr"/>
            <a:r>
              <a:rPr lang="ru-RU" sz="2800" dirty="0"/>
              <a:t>В конце игры можно попросить учащихся отметить 3 слова, без которых невозможно понятие «революция».</a:t>
            </a:r>
          </a:p>
        </p:txBody>
      </p:sp>
    </p:spTree>
    <p:extLst>
      <p:ext uri="{BB962C8B-B14F-4D97-AF65-F5344CB8AC3E}">
        <p14:creationId xmlns:p14="http://schemas.microsoft.com/office/powerpoint/2010/main" val="9416295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177</TotalTime>
  <Words>686</Words>
  <Application>Microsoft Office PowerPoint</Application>
  <PresentationFormat>Экран (4:3)</PresentationFormat>
  <Paragraphs>178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User</cp:lastModifiedBy>
  <cp:revision>5</cp:revision>
  <dcterms:created xsi:type="dcterms:W3CDTF">2018-04-24T04:42:15Z</dcterms:created>
  <dcterms:modified xsi:type="dcterms:W3CDTF">2018-04-24T07:50:15Z</dcterms:modified>
</cp:coreProperties>
</file>