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3" r:id="rId6"/>
    <p:sldId id="258" r:id="rId7"/>
    <p:sldId id="260" r:id="rId8"/>
    <p:sldId id="261" r:id="rId9"/>
    <p:sldId id="262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0143616378812973E-2"/>
          <c:y val="4.4385562158426685E-2"/>
          <c:w val="0.61242982648002553"/>
          <c:h val="0.82705005624296968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14</c:v>
                </c:pt>
                <c:pt idx="2">
                  <c:v>16</c:v>
                </c:pt>
                <c:pt idx="3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0</c:v>
                </c:pt>
                <c:pt idx="3">
                  <c:v>7</c:v>
                </c:pt>
              </c:numCache>
            </c:numRef>
          </c:val>
        </c:ser>
        <c:axId val="83531648"/>
        <c:axId val="83533184"/>
      </c:barChart>
      <c:catAx>
        <c:axId val="83531648"/>
        <c:scaling>
          <c:orientation val="minMax"/>
        </c:scaling>
        <c:axPos val="b"/>
        <c:tickLblPos val="nextTo"/>
        <c:crossAx val="83533184"/>
        <c:crosses val="autoZero"/>
        <c:auto val="1"/>
        <c:lblAlgn val="ctr"/>
        <c:lblOffset val="100"/>
      </c:catAx>
      <c:valAx>
        <c:axId val="83533184"/>
        <c:scaling>
          <c:orientation val="minMax"/>
        </c:scaling>
        <c:axPos val="l"/>
        <c:majorGridlines/>
        <c:numFmt formatCode="General" sourceLinked="1"/>
        <c:tickLblPos val="nextTo"/>
        <c:crossAx val="8353164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C8B9-B673-4624-BE51-48340690A3E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726ED-0723-4736-BAF9-8CDA484A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C8B9-B673-4624-BE51-48340690A3E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726ED-0723-4736-BAF9-8CDA484A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C8B9-B673-4624-BE51-48340690A3E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726ED-0723-4736-BAF9-8CDA484A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C8B9-B673-4624-BE51-48340690A3E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726ED-0723-4736-BAF9-8CDA484A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C8B9-B673-4624-BE51-48340690A3E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726ED-0723-4736-BAF9-8CDA484A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C8B9-B673-4624-BE51-48340690A3E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726ED-0723-4736-BAF9-8CDA484A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C8B9-B673-4624-BE51-48340690A3E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726ED-0723-4736-BAF9-8CDA484A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C8B9-B673-4624-BE51-48340690A3E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726ED-0723-4736-BAF9-8CDA484A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C8B9-B673-4624-BE51-48340690A3E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726ED-0723-4736-BAF9-8CDA484A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C8B9-B673-4624-BE51-48340690A3E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726ED-0723-4736-BAF9-8CDA484A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EC8B9-B673-4624-BE51-48340690A3E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726ED-0723-4736-BAF9-8CDA484A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EC8B9-B673-4624-BE51-48340690A3E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726ED-0723-4736-BAF9-8CDA484A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irmag.ru/media/cache/catalog_element_popup/uploads/files/2019/05/03/3bd6dcaf11f6d5afa895cb47fa5ecb709d2f06d6.jpeg" TargetMode="External"/><Relationship Id="rId3" Type="http://schemas.openxmlformats.org/officeDocument/2006/relationships/hyperlink" Target="https://ru.wikipedia.org/wiki/&#1060;&#1072;&#1085;&#1090;&#1080;&#1082;" TargetMode="External"/><Relationship Id="rId7" Type="http://schemas.openxmlformats.org/officeDocument/2006/relationships/hyperlink" Target="https://www.bd-bd.ru/images/stories/virtuemart/product/resized/chernosliv-black_0x250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.pinimg.com/originals/54/56/c0/5456c0d3229c23092a9963381d25f5e6.png" TargetMode="External"/><Relationship Id="rId5" Type="http://schemas.openxmlformats.org/officeDocument/2006/relationships/hyperlink" Target="https://russkiiyazyk.ru/orfografiya" TargetMode="External"/><Relationship Id="rId4" Type="http://schemas.openxmlformats.org/officeDocument/2006/relationships/hyperlink" Target="https://zen.yandex.ru/media/id/5b706d6b79b39e00a9ceed4d/fantik-istoriia-vozniknoveniia-5b7c0221c41c7200a91b85f7" TargetMode="External"/><Relationship Id="rId9" Type="http://schemas.openxmlformats.org/officeDocument/2006/relationships/hyperlink" Target="http://1.bp.blogspot.com/-p7PedFkpfns/UItZYSaFbcI/AAAAAAAAI5Y/16zVj8GQZ7k/s320/1088-b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Исследовательская работа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«Орфография в фантиках»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Работу выполнила: ученица 3 «Б» класса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МАОУ «СОШ» с. Летка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Попова Анастасия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Руководитель: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Кислицина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Анна Васильевна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28794" y="2928934"/>
            <a:ext cx="55007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Спасибо за внимание!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71538" y="1214422"/>
            <a:ext cx="678661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</a:rPr>
              <a:t>Источники: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solidFill>
                  <a:srgbClr val="0070C0"/>
                </a:solidFill>
              </a:rPr>
              <a:t>«Большая энциклопедия открытий и изобретений» под редакцией Артёмовой О. В., М., </a:t>
            </a:r>
            <a:r>
              <a:rPr lang="ru-RU" sz="1400" dirty="0" err="1">
                <a:solidFill>
                  <a:srgbClr val="0070C0"/>
                </a:solidFill>
              </a:rPr>
              <a:t>Росмэн</a:t>
            </a:r>
            <a:r>
              <a:rPr lang="ru-RU" sz="1400" dirty="0">
                <a:solidFill>
                  <a:srgbClr val="0070C0"/>
                </a:solidFill>
              </a:rPr>
              <a:t>, 2007 год;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>
                <a:solidFill>
                  <a:srgbClr val="0070C0"/>
                </a:solidFill>
              </a:rPr>
              <a:t>Ожегов С.И. Словарь русского языка: </a:t>
            </a:r>
            <a:r>
              <a:rPr lang="ru-RU" sz="1400" dirty="0" err="1">
                <a:solidFill>
                  <a:srgbClr val="0070C0"/>
                </a:solidFill>
              </a:rPr>
              <a:t>Ок</a:t>
            </a:r>
            <a:r>
              <a:rPr lang="ru-RU" sz="1400" dirty="0">
                <a:solidFill>
                  <a:srgbClr val="0070C0"/>
                </a:solidFill>
              </a:rPr>
              <a:t>. 60000 слов и фразеологических выражений / С.И. Ожегов; Под </a:t>
            </a:r>
            <a:r>
              <a:rPr lang="ru-RU" sz="1400" dirty="0" err="1">
                <a:solidFill>
                  <a:srgbClr val="0070C0"/>
                </a:solidFill>
              </a:rPr>
              <a:t>общ.ред.проф</a:t>
            </a:r>
            <a:r>
              <a:rPr lang="ru-RU" sz="1400" dirty="0">
                <a:solidFill>
                  <a:srgbClr val="0070C0"/>
                </a:solidFill>
              </a:rPr>
              <a:t>. Л.И. Скворцова. – 25-е изд., </a:t>
            </a:r>
            <a:r>
              <a:rPr lang="ru-RU" sz="1400" dirty="0" err="1">
                <a:solidFill>
                  <a:srgbClr val="0070C0"/>
                </a:solidFill>
              </a:rPr>
              <a:t>испр</a:t>
            </a:r>
            <a:r>
              <a:rPr lang="ru-RU" sz="1400" dirty="0">
                <a:solidFill>
                  <a:srgbClr val="0070C0"/>
                </a:solidFill>
              </a:rPr>
              <a:t>. и доп. – М.: ООО «Издательство Оникс»: ООО «Издательство «Мир и Образование», 2006. – 976 с.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u="sng" dirty="0">
                <a:solidFill>
                  <a:srgbClr val="0070C0"/>
                </a:solidFill>
                <a:hlinkClick r:id="rId3"/>
              </a:rPr>
              <a:t>https://ru.wikipedia.org/wiki/Фантик</a:t>
            </a:r>
            <a:endParaRPr lang="ru-RU" sz="1400" dirty="0">
              <a:solidFill>
                <a:srgbClr val="0070C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1400" u="sng" dirty="0">
                <a:solidFill>
                  <a:srgbClr val="0070C0"/>
                </a:solidFill>
                <a:hlinkClick r:id="rId4"/>
              </a:rPr>
              <a:t>https://zen.yandex.ru/media/id/5b706d6b79b39e00a9ceed4d/fantik-istoriia-vozniknoveniia-5b7c0221c41c7200a91b85f7</a:t>
            </a:r>
            <a:endParaRPr lang="ru-RU" sz="1400" dirty="0">
              <a:solidFill>
                <a:srgbClr val="0070C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1400" u="sng" dirty="0">
                <a:solidFill>
                  <a:srgbClr val="0070C0"/>
                </a:solidFill>
                <a:hlinkClick r:id="rId5"/>
              </a:rPr>
              <a:t>https://russkiiyazyk.ru/orfografiya</a:t>
            </a:r>
            <a:endParaRPr lang="ru-RU" sz="1400" dirty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70C0"/>
                </a:solidFill>
                <a:hlinkClick r:id="rId6"/>
              </a:rPr>
              <a:t>https://i.pinimg.com/originals/54/56/c0/5456c0d3229c23092a9963381d25f5e6.png</a:t>
            </a:r>
            <a:endParaRPr lang="ru-RU" sz="1400" dirty="0" smtClean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rgbClr val="0070C0"/>
                </a:solidFill>
              </a:rPr>
              <a:t> </a:t>
            </a:r>
            <a:r>
              <a:rPr lang="en-US" sz="1400" dirty="0" smtClean="0">
                <a:solidFill>
                  <a:srgbClr val="0070C0"/>
                </a:solidFill>
                <a:hlinkClick r:id="rId7"/>
              </a:rPr>
              <a:t>https</a:t>
            </a:r>
            <a:r>
              <a:rPr lang="en-US" sz="1400" dirty="0" smtClean="0">
                <a:solidFill>
                  <a:srgbClr val="0070C0"/>
                </a:solidFill>
                <a:hlinkClick r:id="rId7"/>
              </a:rPr>
              <a:t>://</a:t>
            </a:r>
            <a:r>
              <a:rPr lang="en-US" sz="1400" dirty="0" smtClean="0">
                <a:solidFill>
                  <a:srgbClr val="0070C0"/>
                </a:solidFill>
                <a:hlinkClick r:id="rId7"/>
              </a:rPr>
              <a:t>www.bd-bd.ru/images/stories/virtuemart/product/resized/chernosliv-black_0x250.jpg</a:t>
            </a:r>
            <a:endParaRPr lang="ru-RU" sz="1400" dirty="0" smtClean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70C0"/>
                </a:solidFill>
                <a:hlinkClick r:id="rId8"/>
              </a:rPr>
              <a:t>https://</a:t>
            </a:r>
            <a:r>
              <a:rPr lang="en-US" sz="1400" dirty="0" smtClean="0">
                <a:solidFill>
                  <a:srgbClr val="0070C0"/>
                </a:solidFill>
                <a:hlinkClick r:id="rId8"/>
              </a:rPr>
              <a:t>irmag.ru/media/cache/catalog_element_popup/uploads/files/2019/05/03/3bd6dcaf11f6d5afa895cb47fa5ecb709d2f06d6.jpeg</a:t>
            </a:r>
            <a:endParaRPr lang="ru-RU" sz="1400" dirty="0" smtClean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70C0"/>
                </a:solidFill>
                <a:hlinkClick r:id="rId9"/>
              </a:rPr>
              <a:t>http://1.bp.blogspot.com/-</a:t>
            </a:r>
            <a:r>
              <a:rPr lang="en-US" sz="1400" dirty="0" smtClean="0">
                <a:solidFill>
                  <a:srgbClr val="0070C0"/>
                </a:solidFill>
                <a:hlinkClick r:id="rId9"/>
              </a:rPr>
              <a:t>p7PedFkpfns/UItZYSaFbcI/AAAAAAAAI5Y/16zVj8GQZ7k/s320/1088-b.png</a:t>
            </a:r>
            <a:endParaRPr lang="ru-RU" sz="1400" dirty="0" smtClean="0">
              <a:solidFill>
                <a:srgbClr val="0070C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ru-RU" sz="1400" dirty="0" smtClean="0">
              <a:solidFill>
                <a:srgbClr val="0070C0"/>
              </a:solidFill>
            </a:endParaRPr>
          </a:p>
          <a:p>
            <a:pPr marL="342900" indent="-342900"/>
            <a:endParaRPr lang="ru-RU" sz="1400" dirty="0" smtClean="0">
              <a:solidFill>
                <a:srgbClr val="0070C0"/>
              </a:solidFill>
            </a:endParaRPr>
          </a:p>
          <a:p>
            <a:pPr marL="342900" indent="-342900"/>
            <a:endParaRPr lang="ru-RU" sz="1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142976" y="1142984"/>
            <a:ext cx="6858048" cy="5143536"/>
          </a:xfrm>
        </p:spPr>
        <p:txBody>
          <a:bodyPr>
            <a:noAutofit/>
          </a:bodyPr>
          <a:lstStyle/>
          <a:p>
            <a:pPr algn="just"/>
            <a:r>
              <a:rPr lang="ru-RU" sz="1400" b="1" dirty="0" smtClean="0">
                <a:solidFill>
                  <a:srgbClr val="0070C0"/>
                </a:solidFill>
              </a:rPr>
              <a:t>Цель: </a:t>
            </a:r>
            <a:r>
              <a:rPr lang="ru-RU" sz="1400" dirty="0" smtClean="0">
                <a:solidFill>
                  <a:srgbClr val="0070C0"/>
                </a:solidFill>
              </a:rPr>
              <a:t>проверить, помогут конфетные обертки в изучении орфограмм русского языка или нет.</a:t>
            </a: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</a:rPr>
              <a:t>Задачи: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70C0"/>
                </a:solidFill>
              </a:rPr>
              <a:t>изучить литературу, узнать историю возникновения фантиков;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70C0"/>
                </a:solidFill>
              </a:rPr>
              <a:t>собрать фантики от конфет;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70C0"/>
                </a:solidFill>
              </a:rPr>
              <a:t>повторить изученные орфограммы русского языка, составить перечень орфограмм;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70C0"/>
                </a:solidFill>
              </a:rPr>
              <a:t>исследовать фантики от конфет и выяснить, какая орфограмма «спряталась».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70C0"/>
                </a:solidFill>
              </a:rPr>
              <a:t>провести орфографический диктант и опрос  учащихся 3б класса  по теме исследования;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70C0"/>
                </a:solidFill>
              </a:rPr>
              <a:t>сделать выводы по результатам работы</a:t>
            </a:r>
            <a:r>
              <a:rPr lang="ru-RU" sz="1400" dirty="0" smtClean="0">
                <a:solidFill>
                  <a:srgbClr val="0070C0"/>
                </a:solidFill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ru-RU" sz="1400" dirty="0" smtClean="0">
              <a:solidFill>
                <a:srgbClr val="0070C0"/>
              </a:solidFill>
            </a:endParaRP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</a:rPr>
              <a:t> </a:t>
            </a:r>
            <a:r>
              <a:rPr lang="ru-RU" sz="1400" b="1" dirty="0" smtClean="0">
                <a:solidFill>
                  <a:srgbClr val="0070C0"/>
                </a:solidFill>
              </a:rPr>
              <a:t>Объект </a:t>
            </a:r>
            <a:r>
              <a:rPr lang="ru-RU" sz="1400" b="1" dirty="0" smtClean="0">
                <a:solidFill>
                  <a:srgbClr val="0070C0"/>
                </a:solidFill>
              </a:rPr>
              <a:t>исследования:  </a:t>
            </a:r>
            <a:r>
              <a:rPr lang="ru-RU" sz="1400" dirty="0" smtClean="0">
                <a:solidFill>
                  <a:srgbClr val="0070C0"/>
                </a:solidFill>
              </a:rPr>
              <a:t>фантики конфет.</a:t>
            </a: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</a:rPr>
              <a:t>Предмет исследования:  </a:t>
            </a:r>
            <a:r>
              <a:rPr lang="ru-RU" sz="1400" dirty="0" smtClean="0">
                <a:solidFill>
                  <a:srgbClr val="0070C0"/>
                </a:solidFill>
              </a:rPr>
              <a:t>орфограммы в названиях фантиков</a:t>
            </a:r>
            <a:r>
              <a:rPr lang="ru-RU" sz="1400" dirty="0" smtClean="0">
                <a:solidFill>
                  <a:srgbClr val="0070C0"/>
                </a:solidFill>
              </a:rPr>
              <a:t>.</a:t>
            </a: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</a:rPr>
              <a:t>	</a:t>
            </a: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</a:rPr>
              <a:t>Мною была выдвинута гипотеза: </a:t>
            </a:r>
            <a:r>
              <a:rPr lang="ru-RU" sz="1400" dirty="0" smtClean="0">
                <a:solidFill>
                  <a:srgbClr val="0070C0"/>
                </a:solidFill>
              </a:rPr>
              <a:t>если обращать внимание на орфограммы в названиях фантиков, можно развить орфографическую грамотность</a:t>
            </a:r>
            <a:r>
              <a:rPr lang="ru-RU" sz="1400" dirty="0" smtClean="0">
                <a:solidFill>
                  <a:srgbClr val="0070C0"/>
                </a:solidFill>
              </a:rPr>
              <a:t>.</a:t>
            </a:r>
          </a:p>
          <a:p>
            <a:pPr algn="just"/>
            <a:endParaRPr lang="ru-RU" sz="1400" dirty="0" smtClean="0">
              <a:solidFill>
                <a:srgbClr val="0070C0"/>
              </a:solidFill>
            </a:endParaRP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</a:rPr>
              <a:t>В своей работе использовала следующие методы: </a:t>
            </a:r>
            <a:r>
              <a:rPr lang="ru-RU" sz="1400" dirty="0" smtClean="0">
                <a:solidFill>
                  <a:srgbClr val="0070C0"/>
                </a:solidFill>
              </a:rPr>
              <a:t>изучение литературы, </a:t>
            </a:r>
            <a:r>
              <a:rPr lang="ru-RU" sz="1400" dirty="0" smtClean="0">
                <a:solidFill>
                  <a:srgbClr val="0070C0"/>
                </a:solidFill>
              </a:rPr>
              <a:t> анализ</a:t>
            </a:r>
            <a:r>
              <a:rPr lang="ru-RU" sz="1400" dirty="0" smtClean="0">
                <a:solidFill>
                  <a:srgbClr val="0070C0"/>
                </a:solidFill>
              </a:rPr>
              <a:t>, систематизация, классификация. 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4210064"/>
          </a:xfrm>
        </p:spPr>
        <p:txBody>
          <a:bodyPr>
            <a:normAutofit/>
          </a:bodyPr>
          <a:lstStyle/>
          <a:p>
            <a:pPr algn="just"/>
            <a:r>
              <a:rPr lang="ru-RU" sz="1600" dirty="0" err="1" smtClean="0">
                <a:solidFill>
                  <a:srgbClr val="0070C0"/>
                </a:solidFill>
              </a:rPr>
              <a:t>Фа́нтик</a:t>
            </a:r>
            <a:r>
              <a:rPr lang="ru-RU" sz="1600" dirty="0" smtClean="0">
                <a:solidFill>
                  <a:srgbClr val="0070C0"/>
                </a:solidFill>
              </a:rPr>
              <a:t> (от слова «фант») — это народное название обертки конфетной, которая служит для </a:t>
            </a:r>
            <a:r>
              <a:rPr lang="ru-RU" sz="1600" dirty="0" err="1" smtClean="0">
                <a:solidFill>
                  <a:srgbClr val="0070C0"/>
                </a:solidFill>
              </a:rPr>
              <a:t>заворачивания</a:t>
            </a:r>
            <a:r>
              <a:rPr lang="ru-RU" sz="1600" dirty="0" smtClean="0">
                <a:solidFill>
                  <a:srgbClr val="0070C0"/>
                </a:solidFill>
              </a:rPr>
              <a:t> конфет и другой кондитерской продукции (карамель, ирис, жевательная резинка</a:t>
            </a:r>
            <a:r>
              <a:rPr lang="ru-RU" sz="1600" dirty="0" smtClean="0">
                <a:solidFill>
                  <a:srgbClr val="0070C0"/>
                </a:solidFill>
              </a:rPr>
              <a:t>).</a:t>
            </a:r>
          </a:p>
          <a:p>
            <a:pPr algn="r"/>
            <a:r>
              <a:rPr lang="ru-RU" sz="1400" dirty="0" smtClean="0">
                <a:solidFill>
                  <a:srgbClr val="0070C0"/>
                </a:solidFill>
              </a:rPr>
              <a:t>Из </a:t>
            </a:r>
            <a:r>
              <a:rPr lang="ru-RU" sz="1400" dirty="0" smtClean="0">
                <a:solidFill>
                  <a:srgbClr val="0070C0"/>
                </a:solidFill>
              </a:rPr>
              <a:t>энциклопедии «</a:t>
            </a:r>
            <a:r>
              <a:rPr lang="ru-RU" sz="1400" dirty="0" err="1" smtClean="0">
                <a:solidFill>
                  <a:srgbClr val="0070C0"/>
                </a:solidFill>
              </a:rPr>
              <a:t>Википедия</a:t>
            </a:r>
            <a:r>
              <a:rPr lang="ru-RU" sz="1400" dirty="0" smtClean="0">
                <a:solidFill>
                  <a:srgbClr val="0070C0"/>
                </a:solidFill>
              </a:rPr>
              <a:t>»</a:t>
            </a:r>
            <a:endParaRPr lang="ru-RU" sz="1400" dirty="0" smtClean="0">
              <a:solidFill>
                <a:srgbClr val="0070C0"/>
              </a:solidFill>
            </a:endParaRPr>
          </a:p>
          <a:p>
            <a:pPr algn="r"/>
            <a:r>
              <a:rPr lang="ru-RU" sz="1400" dirty="0" smtClean="0">
                <a:solidFill>
                  <a:srgbClr val="0070C0"/>
                </a:solidFill>
              </a:rPr>
              <a:t> </a:t>
            </a:r>
            <a:endParaRPr lang="ru-RU" sz="1400" dirty="0" smtClean="0">
              <a:solidFill>
                <a:srgbClr val="0070C0"/>
              </a:solidFill>
            </a:endParaRPr>
          </a:p>
          <a:p>
            <a:pPr algn="just"/>
            <a:endParaRPr lang="ru-RU" sz="1600" dirty="0" smtClean="0">
              <a:solidFill>
                <a:srgbClr val="0070C0"/>
              </a:solidFill>
            </a:endParaRPr>
          </a:p>
          <a:p>
            <a:pPr algn="just"/>
            <a:r>
              <a:rPr lang="ru-RU" sz="1600" dirty="0" smtClean="0">
                <a:solidFill>
                  <a:srgbClr val="0070C0"/>
                </a:solidFill>
              </a:rPr>
              <a:t>Фантик -  </a:t>
            </a:r>
            <a:r>
              <a:rPr lang="ru-RU" sz="1600" dirty="0">
                <a:solidFill>
                  <a:srgbClr val="0070C0"/>
                </a:solidFill>
              </a:rPr>
              <a:t>конфетная обёртка как предмет </a:t>
            </a:r>
            <a:r>
              <a:rPr lang="ru-RU" sz="1600" dirty="0" smtClean="0">
                <a:solidFill>
                  <a:srgbClr val="0070C0"/>
                </a:solidFill>
              </a:rPr>
              <a:t>игры.</a:t>
            </a:r>
            <a:endParaRPr lang="ru-RU" sz="1600" dirty="0">
              <a:solidFill>
                <a:srgbClr val="0070C0"/>
              </a:solidFill>
            </a:endParaRPr>
          </a:p>
          <a:p>
            <a:pPr algn="r"/>
            <a:r>
              <a:rPr lang="ru-RU" sz="1400" dirty="0" smtClean="0">
                <a:solidFill>
                  <a:srgbClr val="0070C0"/>
                </a:solidFill>
              </a:rPr>
              <a:t>Из толкового словаря С. И. Ожегова</a:t>
            </a:r>
          </a:p>
          <a:p>
            <a:pPr algn="just"/>
            <a:endParaRPr lang="ru-RU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7" name="Рисунок 6" descr="фан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25319">
            <a:off x="2267663" y="2940688"/>
            <a:ext cx="3516652" cy="34232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3914780" cy="1071570"/>
          </a:xfrm>
        </p:spPr>
        <p:txBody>
          <a:bodyPr>
            <a:normAutofit/>
          </a:bodyPr>
          <a:lstStyle/>
          <a:p>
            <a:pPr algn="just"/>
            <a:r>
              <a:rPr lang="ru-RU" sz="1600" dirty="0">
                <a:solidFill>
                  <a:srgbClr val="0070C0"/>
                </a:solidFill>
              </a:rPr>
              <a:t>Фантики  в России  появились при Петре I. На первых этикетках были указаны фамилии производителей, название и фасад кондитерских фабрик.</a:t>
            </a:r>
          </a:p>
          <a:p>
            <a:pPr algn="just"/>
            <a:endParaRPr lang="ru-RU" sz="1600" dirty="0">
              <a:solidFill>
                <a:srgbClr val="0070C0"/>
              </a:solidFill>
            </a:endParaRPr>
          </a:p>
          <a:p>
            <a:pPr algn="just"/>
            <a:endParaRPr lang="ru-RU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w1023.jpg"/>
          <p:cNvPicPr>
            <a:picLocks noChangeAspect="1"/>
          </p:cNvPicPr>
          <p:nvPr/>
        </p:nvPicPr>
        <p:blipFill>
          <a:blip r:embed="rId3"/>
          <a:srcRect l="17371" r="17488"/>
          <a:stretch>
            <a:fillRect/>
          </a:stretch>
        </p:blipFill>
        <p:spPr>
          <a:xfrm>
            <a:off x="5572132" y="1071546"/>
            <a:ext cx="2143140" cy="252570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357290" y="3643314"/>
            <a:ext cx="6429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0070C0"/>
                </a:solidFill>
              </a:rPr>
              <a:t>Сегодня над разработкой фантиков работают грамотные маркетологи,  использующие научный подход. Яркие фантики конфет привлекают внимание не только взрослых, но и детей. 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8" name="Рисунок 7" descr="к1.jpeg"/>
          <p:cNvPicPr>
            <a:picLocks noChangeAspect="1"/>
          </p:cNvPicPr>
          <p:nvPr/>
        </p:nvPicPr>
        <p:blipFill>
          <a:blip r:embed="rId4"/>
          <a:srcRect t="29167" r="3999" b="28125"/>
          <a:stretch>
            <a:fillRect/>
          </a:stretch>
        </p:blipFill>
        <p:spPr>
          <a:xfrm>
            <a:off x="1142976" y="4429132"/>
            <a:ext cx="3429024" cy="1525499"/>
          </a:xfrm>
          <a:prstGeom prst="rect">
            <a:avLst/>
          </a:prstGeom>
        </p:spPr>
      </p:pic>
      <p:pic>
        <p:nvPicPr>
          <p:cNvPr id="12" name="Рисунок 11" descr="к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4357694"/>
            <a:ext cx="3000378" cy="1383508"/>
          </a:xfrm>
          <a:prstGeom prst="rect">
            <a:avLst/>
          </a:prstGeom>
        </p:spPr>
      </p:pic>
      <p:pic>
        <p:nvPicPr>
          <p:cNvPr id="7" name="Рисунок 6" descr="к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23954">
            <a:off x="3286116" y="4214818"/>
            <a:ext cx="2786082" cy="17935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4210064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rgbClr val="0070C0"/>
                </a:solidFill>
              </a:rPr>
              <a:t>Перечень  орфографических правил и орфограмм: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solidFill>
                  <a:srgbClr val="0070C0"/>
                </a:solidFill>
              </a:rPr>
              <a:t>Правописание гласных после шипящих ж, </a:t>
            </a:r>
            <a:r>
              <a:rPr lang="ru-RU" sz="1600" dirty="0" err="1">
                <a:solidFill>
                  <a:srgbClr val="0070C0"/>
                </a:solidFill>
              </a:rPr>
              <a:t>ш</a:t>
            </a:r>
            <a:r>
              <a:rPr lang="ru-RU" sz="1600" dirty="0">
                <a:solidFill>
                  <a:srgbClr val="0070C0"/>
                </a:solidFill>
              </a:rPr>
              <a:t>, ч, </a:t>
            </a:r>
            <a:r>
              <a:rPr lang="ru-RU" sz="1600" dirty="0" err="1">
                <a:solidFill>
                  <a:srgbClr val="0070C0"/>
                </a:solidFill>
              </a:rPr>
              <a:t>щ</a:t>
            </a:r>
            <a:r>
              <a:rPr lang="ru-RU" sz="1600" dirty="0">
                <a:solidFill>
                  <a:srgbClr val="0070C0"/>
                </a:solidFill>
              </a:rPr>
              <a:t>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solidFill>
                  <a:srgbClr val="0070C0"/>
                </a:solidFill>
              </a:rPr>
              <a:t>Сочетания </a:t>
            </a:r>
            <a:r>
              <a:rPr lang="ru-RU" sz="1600" dirty="0" err="1">
                <a:solidFill>
                  <a:srgbClr val="0070C0"/>
                </a:solidFill>
              </a:rPr>
              <a:t>чк</a:t>
            </a:r>
            <a:r>
              <a:rPr lang="ru-RU" sz="1600" dirty="0">
                <a:solidFill>
                  <a:srgbClr val="0070C0"/>
                </a:solidFill>
              </a:rPr>
              <a:t>, </a:t>
            </a:r>
            <a:r>
              <a:rPr lang="ru-RU" sz="1600" dirty="0" err="1">
                <a:solidFill>
                  <a:srgbClr val="0070C0"/>
                </a:solidFill>
              </a:rPr>
              <a:t>чн</a:t>
            </a:r>
            <a:r>
              <a:rPr lang="ru-RU" sz="1600" dirty="0">
                <a:solidFill>
                  <a:srgbClr val="0070C0"/>
                </a:solidFill>
              </a:rPr>
              <a:t>, </a:t>
            </a:r>
            <a:r>
              <a:rPr lang="ru-RU" sz="1600" dirty="0" err="1">
                <a:solidFill>
                  <a:srgbClr val="0070C0"/>
                </a:solidFill>
              </a:rPr>
              <a:t>чт</a:t>
            </a:r>
            <a:r>
              <a:rPr lang="ru-RU" sz="1600" dirty="0">
                <a:solidFill>
                  <a:srgbClr val="0070C0"/>
                </a:solidFill>
              </a:rPr>
              <a:t>, </a:t>
            </a:r>
            <a:r>
              <a:rPr lang="ru-RU" sz="1600" dirty="0" err="1">
                <a:solidFill>
                  <a:srgbClr val="0070C0"/>
                </a:solidFill>
              </a:rPr>
              <a:t>щн</a:t>
            </a:r>
            <a:r>
              <a:rPr lang="ru-RU" sz="1600" dirty="0">
                <a:solidFill>
                  <a:srgbClr val="0070C0"/>
                </a:solidFill>
              </a:rPr>
              <a:t>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solidFill>
                  <a:srgbClr val="0070C0"/>
                </a:solidFill>
              </a:rPr>
              <a:t>Непроверяемые гласные и согласные в корнях слов (словарные слова);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solidFill>
                  <a:srgbClr val="0070C0"/>
                </a:solidFill>
              </a:rPr>
              <a:t>Правописание  проверяемых безударных гласных в корнях слов;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solidFill>
                  <a:srgbClr val="0070C0"/>
                </a:solidFill>
              </a:rPr>
              <a:t>Правописание  звонких и глухих  согласных в корнях слов;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solidFill>
                  <a:srgbClr val="0070C0"/>
                </a:solidFill>
              </a:rPr>
              <a:t>Правописание непроизносимых согласных;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solidFill>
                  <a:srgbClr val="0070C0"/>
                </a:solidFill>
              </a:rPr>
              <a:t>Правописание разделительного твердого и мягкого знака в словах;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solidFill>
                  <a:srgbClr val="0070C0"/>
                </a:solidFill>
              </a:rPr>
              <a:t>Мягкий знак для обозначения мягкости согласных;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>
                <a:solidFill>
                  <a:srgbClr val="0070C0"/>
                </a:solidFill>
              </a:rPr>
              <a:t>Буквы и, </a:t>
            </a:r>
            <a:r>
              <a:rPr lang="ru-RU" sz="1600" dirty="0" err="1">
                <a:solidFill>
                  <a:srgbClr val="0070C0"/>
                </a:solidFill>
              </a:rPr>
              <a:t>ы</a:t>
            </a:r>
            <a:r>
              <a:rPr lang="ru-RU" sz="1600" dirty="0">
                <a:solidFill>
                  <a:srgbClr val="0070C0"/>
                </a:solidFill>
              </a:rPr>
              <a:t> после </a:t>
            </a:r>
            <a:r>
              <a:rPr lang="ru-RU" sz="1600" dirty="0" err="1">
                <a:solidFill>
                  <a:srgbClr val="0070C0"/>
                </a:solidFill>
              </a:rPr>
              <a:t>ц</a:t>
            </a:r>
            <a:r>
              <a:rPr lang="ru-RU" sz="1600" dirty="0">
                <a:solidFill>
                  <a:srgbClr val="0070C0"/>
                </a:solidFill>
              </a:rPr>
              <a:t> в разных частях слова;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0070C0"/>
                </a:solidFill>
              </a:rPr>
              <a:t>Правописание </a:t>
            </a:r>
            <a:r>
              <a:rPr lang="ru-RU" sz="1600" dirty="0">
                <a:solidFill>
                  <a:srgbClr val="0070C0"/>
                </a:solidFill>
              </a:rPr>
              <a:t>удвоенных согласных.</a:t>
            </a:r>
          </a:p>
          <a:p>
            <a:pPr algn="just"/>
            <a:endParaRPr lang="ru-RU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4210064"/>
          </a:xfrm>
        </p:spPr>
        <p:txBody>
          <a:bodyPr>
            <a:normAutofit/>
          </a:bodyPr>
          <a:lstStyle/>
          <a:p>
            <a:pPr algn="just"/>
            <a:endParaRPr lang="ru-RU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785918" y="1285860"/>
          <a:ext cx="5191121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одзаголовок 5"/>
          <p:cNvSpPr txBox="1">
            <a:spLocks/>
          </p:cNvSpPr>
          <p:nvPr/>
        </p:nvSpPr>
        <p:spPr>
          <a:xfrm>
            <a:off x="1285852" y="4214818"/>
            <a:ext cx="6500858" cy="1576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ru-RU" sz="1600" dirty="0" smtClean="0">
              <a:solidFill>
                <a:srgbClr val="0070C0"/>
              </a:solidFill>
            </a:endParaRPr>
          </a:p>
          <a:p>
            <a:r>
              <a:rPr lang="ru-RU" sz="1600" dirty="0" smtClean="0">
                <a:solidFill>
                  <a:srgbClr val="0070C0"/>
                </a:solidFill>
              </a:rPr>
              <a:t>1</a:t>
            </a:r>
            <a:r>
              <a:rPr lang="ru-RU" sz="1600" dirty="0">
                <a:solidFill>
                  <a:srgbClr val="0070C0"/>
                </a:solidFill>
              </a:rPr>
              <a:t>. Любите ли вы конфеты?</a:t>
            </a:r>
          </a:p>
          <a:p>
            <a:r>
              <a:rPr lang="ru-RU" sz="1600" dirty="0">
                <a:solidFill>
                  <a:srgbClr val="0070C0"/>
                </a:solidFill>
              </a:rPr>
              <a:t>2. Обращаете ли вы внимание на оформление фантика?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3. </a:t>
            </a:r>
            <a:r>
              <a:rPr lang="ru-RU" sz="1600" dirty="0">
                <a:solidFill>
                  <a:srgbClr val="0070C0"/>
                </a:solidFill>
              </a:rPr>
              <a:t>Обращаете ли вы внимание на названия конфет?</a:t>
            </a:r>
          </a:p>
          <a:p>
            <a:r>
              <a:rPr lang="ru-RU" sz="1600" dirty="0">
                <a:solidFill>
                  <a:srgbClr val="0070C0"/>
                </a:solidFill>
              </a:rPr>
              <a:t>4. Обращаете ли вы внимание на правописание названий конфет?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4210064"/>
          </a:xfrm>
        </p:spPr>
        <p:txBody>
          <a:bodyPr>
            <a:normAutofit/>
          </a:bodyPr>
          <a:lstStyle/>
          <a:p>
            <a:pPr algn="just"/>
            <a:endParaRPr lang="ru-RU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7" name="Подзаголовок 5"/>
          <p:cNvSpPr txBox="1">
            <a:spLocks/>
          </p:cNvSpPr>
          <p:nvPr/>
        </p:nvSpPr>
        <p:spPr>
          <a:xfrm>
            <a:off x="1357290" y="1214422"/>
            <a:ext cx="6500858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ru-RU" sz="1600" dirty="0" smtClean="0">
              <a:solidFill>
                <a:srgbClr val="0070C0"/>
              </a:solidFill>
            </a:endParaRP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Результаты орфографического диктанта</a:t>
            </a:r>
            <a:endParaRPr lang="ru-RU" sz="1600" dirty="0">
              <a:solidFill>
                <a:srgbClr val="0070C0"/>
              </a:solidFill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357290" y="2071678"/>
          <a:ext cx="6262136" cy="196291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252935"/>
                <a:gridCol w="1112570"/>
                <a:gridCol w="968469"/>
                <a:gridCol w="973590"/>
                <a:gridCol w="954572"/>
              </a:tblGrid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Без ошибок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1 ошибка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2 ошибки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3 и более ошибок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Обращают внимание на правописание названий конфет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/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-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/>
                        <a:t>Не обращают внимание на правописание названий конфет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/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/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4210064"/>
          </a:xfrm>
        </p:spPr>
        <p:txBody>
          <a:bodyPr>
            <a:normAutofit/>
          </a:bodyPr>
          <a:lstStyle/>
          <a:p>
            <a:pPr algn="just"/>
            <a:endParaRPr lang="ru-RU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7" name="Подзаголовок 5"/>
          <p:cNvSpPr txBox="1">
            <a:spLocks/>
          </p:cNvSpPr>
          <p:nvPr/>
        </p:nvSpPr>
        <p:spPr>
          <a:xfrm>
            <a:off x="1357290" y="1500174"/>
            <a:ext cx="6500858" cy="335758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endParaRPr lang="ru-RU" sz="1600" dirty="0" smtClean="0">
              <a:solidFill>
                <a:srgbClr val="0070C0"/>
              </a:solidFill>
            </a:endParaRPr>
          </a:p>
          <a:p>
            <a:pPr algn="just"/>
            <a:r>
              <a:rPr lang="ru-RU" sz="6400" dirty="0" smtClean="0">
                <a:solidFill>
                  <a:srgbClr val="0070C0"/>
                </a:solidFill>
              </a:rPr>
              <a:t>По результатам исследовательской  работы, можно сделать следующие выводы:</a:t>
            </a:r>
          </a:p>
          <a:p>
            <a:pPr algn="just"/>
            <a:endParaRPr lang="ru-RU" sz="6400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6400" dirty="0" smtClean="0">
                <a:solidFill>
                  <a:srgbClr val="0070C0"/>
                </a:solidFill>
              </a:rPr>
              <a:t>Орфография  -  правописание, общепринятая система правил написания слов в данном языке. Орфограммы – это буквы, написание которой надо проверить или запомнить.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6400" dirty="0" smtClean="0">
                <a:solidFill>
                  <a:srgbClr val="0070C0"/>
                </a:solidFill>
              </a:rPr>
              <a:t>В 3 классе должны быть усвоены не менее 10 орфограмм.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6400" dirty="0" smtClean="0">
                <a:solidFill>
                  <a:srgbClr val="0070C0"/>
                </a:solidFill>
              </a:rPr>
              <a:t>Яркие фантики конфет привлекают внимание не только взрослых, но и детей. Каждое слово-название этих сладостей включает в себя определённую орфограмму, а иногда и больше.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6400" dirty="0" smtClean="0">
                <a:solidFill>
                  <a:srgbClr val="0070C0"/>
                </a:solidFill>
              </a:rPr>
              <a:t>Ребята  обращают внимание на правописание названий конфет, но при  этом в названиях конфет  все равно делают ошибки.   </a:t>
            </a:r>
          </a:p>
          <a:p>
            <a:pPr algn="just"/>
            <a:endParaRPr lang="ru-RU" sz="6400" dirty="0" smtClean="0">
              <a:solidFill>
                <a:srgbClr val="0070C0"/>
              </a:solidFill>
            </a:endParaRPr>
          </a:p>
          <a:p>
            <a:pPr algn="just"/>
            <a:endParaRPr lang="ru-RU" sz="6400" dirty="0">
              <a:solidFill>
                <a:srgbClr val="0070C0"/>
              </a:solidFill>
            </a:endParaRPr>
          </a:p>
          <a:p>
            <a:pPr algn="just"/>
            <a:r>
              <a:rPr lang="ru-RU" sz="6400" dirty="0" smtClean="0">
                <a:solidFill>
                  <a:srgbClr val="0070C0"/>
                </a:solidFill>
              </a:rPr>
              <a:t>Таким образом,  цель достигнута, но моя  гипотеза не подтвердилась.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785918" y="1285860"/>
            <a:ext cx="55007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Упражнения:</a:t>
            </a:r>
          </a:p>
          <a:p>
            <a:endParaRPr lang="ru-RU" sz="16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</a:rPr>
              <a:t>выписать </a:t>
            </a:r>
            <a:r>
              <a:rPr lang="ru-RU" sz="1600" dirty="0" smtClean="0">
                <a:solidFill>
                  <a:srgbClr val="0070C0"/>
                </a:solidFill>
              </a:rPr>
              <a:t>названия  конфет, указать части  речи;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</a:rPr>
              <a:t>подчеркнуть орфограммы, отметить части слова, в которых они находятся;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</a:rPr>
              <a:t>разделить слова – названия для переноса;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</a:rPr>
              <a:t>выполнить </a:t>
            </a:r>
            <a:r>
              <a:rPr lang="ru-RU" sz="1600" dirty="0" err="1" smtClean="0">
                <a:solidFill>
                  <a:srgbClr val="0070C0"/>
                </a:solidFill>
              </a:rPr>
              <a:t>звуко</a:t>
            </a:r>
            <a:r>
              <a:rPr lang="ru-RU" sz="1600" dirty="0" smtClean="0">
                <a:solidFill>
                  <a:srgbClr val="0070C0"/>
                </a:solidFill>
              </a:rPr>
              <a:t> – буквенный разбор слова;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</a:rPr>
              <a:t>разобрать слово по составу.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</a:rPr>
              <a:t>составить предложение, рассказ и другие.  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 rot="20614962">
            <a:off x="931954" y="3874762"/>
            <a:ext cx="285752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винка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Московская жемчу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«Сла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кое созвучие»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«Гусиные ла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ки»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Безымянный.png"/>
          <p:cNvPicPr>
            <a:picLocks noChangeAspect="1"/>
          </p:cNvPicPr>
          <p:nvPr/>
        </p:nvPicPr>
        <p:blipFill>
          <a:blip r:embed="rId3"/>
          <a:srcRect l="29688" t="11111" r="35937" b="62500"/>
          <a:stretch>
            <a:fillRect/>
          </a:stretch>
        </p:blipFill>
        <p:spPr>
          <a:xfrm>
            <a:off x="2571736" y="4929198"/>
            <a:ext cx="2214578" cy="956295"/>
          </a:xfrm>
          <a:prstGeom prst="rect">
            <a:avLst/>
          </a:prstGeom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«Сла</a:t>
            </a: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кое созвучие»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«Гусиные ла</a:t>
            </a: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786314" y="3857628"/>
            <a:ext cx="28575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3571876"/>
            <a:ext cx="2000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Зер</a:t>
            </a:r>
            <a:r>
              <a:rPr lang="ru-RU" dirty="0" smtClean="0"/>
              <a:t> – </a:t>
            </a:r>
            <a:r>
              <a:rPr lang="ru-RU" dirty="0" err="1" smtClean="0"/>
              <a:t>нушка</a:t>
            </a:r>
            <a:endParaRPr lang="ru-RU" dirty="0" smtClean="0"/>
          </a:p>
          <a:p>
            <a:r>
              <a:rPr lang="ru-RU" dirty="0" err="1" smtClean="0"/>
              <a:t>Зернуш</a:t>
            </a:r>
            <a:r>
              <a:rPr lang="ru-RU" dirty="0" smtClean="0"/>
              <a:t> – </a:t>
            </a:r>
            <a:r>
              <a:rPr lang="ru-RU" dirty="0" err="1" smtClean="0"/>
              <a:t>ка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4286256"/>
            <a:ext cx="4357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Я очень люблю конфеты «Чернослив» и «</a:t>
            </a:r>
            <a:r>
              <a:rPr lang="ru-RU" dirty="0" err="1" smtClean="0">
                <a:latin typeface="Monotype Corsiva" pitchFamily="66" charset="0"/>
              </a:rPr>
              <a:t>Черноморочка</a:t>
            </a:r>
            <a:r>
              <a:rPr lang="ru-RU" dirty="0" smtClean="0">
                <a:latin typeface="Monotype Corsiva" pitchFamily="66" charset="0"/>
              </a:rPr>
              <a:t>».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642</Words>
  <Application>Microsoft Office PowerPoint</Application>
  <PresentationFormat>Экран (4:3)</PresentationFormat>
  <Paragraphs>101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Исследовательская работа «Орфография в фантиках»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«Орфография в фантиках»</dc:title>
  <dc:creator>Анна Васильевна</dc:creator>
  <cp:lastModifiedBy>Анна Васильевна</cp:lastModifiedBy>
  <cp:revision>11</cp:revision>
  <dcterms:created xsi:type="dcterms:W3CDTF">2019-12-08T17:27:06Z</dcterms:created>
  <dcterms:modified xsi:type="dcterms:W3CDTF">2019-12-09T16:48:00Z</dcterms:modified>
</cp:coreProperties>
</file>