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1A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0F4EF-44D5-4A69-B456-5AE6E4803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159FB-4340-4F21-AC4D-3D99021BA59F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IV </a:t>
            </a:r>
            <a:r>
              <a:rPr lang="ru-RU" b="1" dirty="0"/>
              <a:t>районная выставка – </a:t>
            </a:r>
            <a:r>
              <a:rPr lang="ru-RU" b="1" dirty="0" smtClean="0"/>
              <a:t>форум</a:t>
            </a:r>
            <a:br>
              <a:rPr lang="ru-RU" b="1" dirty="0" smtClean="0"/>
            </a:br>
            <a:r>
              <a:rPr lang="ru-RU" sz="4000" b="1" dirty="0" smtClean="0"/>
              <a:t>«Школа. Образования. Мир детства.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358246" cy="5072098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1C11AF"/>
                </a:solidFill>
              </a:rPr>
              <a:t>Раздел</a:t>
            </a:r>
            <a:r>
              <a:rPr lang="ru-RU" i="1" dirty="0">
                <a:solidFill>
                  <a:srgbClr val="1C11AF"/>
                </a:solidFill>
              </a:rPr>
              <a:t>:  </a:t>
            </a:r>
            <a:endParaRPr lang="ru-RU" dirty="0">
              <a:solidFill>
                <a:srgbClr val="1C11AF"/>
              </a:solidFill>
            </a:endParaRPr>
          </a:p>
          <a:p>
            <a:r>
              <a:rPr lang="ru-RU" b="1" dirty="0">
                <a:solidFill>
                  <a:srgbClr val="1C11AF"/>
                </a:solidFill>
              </a:rPr>
              <a:t>ГРАЖДАНСКОЕ ВОСПИТАНИЕ</a:t>
            </a:r>
            <a:endParaRPr lang="ru-RU" dirty="0">
              <a:solidFill>
                <a:srgbClr val="1C11AF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dirty="0" smtClean="0">
                <a:solidFill>
                  <a:srgbClr val="FF0000"/>
                </a:solidFill>
              </a:rPr>
              <a:t>Нетрадиционные </a:t>
            </a:r>
            <a:r>
              <a:rPr lang="ru-RU" dirty="0">
                <a:solidFill>
                  <a:srgbClr val="FF0000"/>
                </a:solidFill>
              </a:rPr>
              <a:t>формы работы как средство реализации долгосрочной программы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«Через уроки ОБЖ – к здоровому образу жизни</a:t>
            </a:r>
            <a:r>
              <a:rPr lang="ru-RU" b="1" i="1" dirty="0" smtClean="0">
                <a:solidFill>
                  <a:srgbClr val="FF0000"/>
                </a:solidFill>
              </a:rPr>
              <a:t>»</a:t>
            </a:r>
          </a:p>
          <a:p>
            <a:endParaRPr lang="ru-RU" b="1" i="1" dirty="0" smtClean="0">
              <a:solidFill>
                <a:srgbClr val="FF0000"/>
              </a:solidFill>
            </a:endParaRPr>
          </a:p>
          <a:p>
            <a:pPr algn="r"/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Разработчик: Каблуков Евгений Иванович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преподаватель-организатор ОБЖ</a:t>
            </a:r>
            <a:endParaRPr lang="ru-RU" sz="15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Разъезжее, 2012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Рисунок 1" descr="C:\Documents and Settings\школа\Мои документы\Мои рисунки\Рисунок1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14818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IMG_85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620713"/>
            <a:ext cx="30353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274638"/>
          </a:xfrm>
          <a:solidFill>
            <a:srgbClr val="FF33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b="1" smtClean="0">
                <a:solidFill>
                  <a:schemeClr val="accent1"/>
                </a:solidFill>
                <a:latin typeface="Times New Roman" pitchFamily="18" charset="0"/>
              </a:rPr>
              <a:t>З А Р Н И Ц А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9" name="Picture 4" descr="IMG_85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49613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IMG_85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5825" y="0"/>
            <a:ext cx="31781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IMG_86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492375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IMG_86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2825750"/>
            <a:ext cx="28797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 descr="IMG_86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425" y="2420938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IMG_863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724400"/>
            <a:ext cx="2843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 descr="IMG_865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4689475"/>
            <a:ext cx="302418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 descr="IMG_866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11863" y="4652963"/>
            <a:ext cx="3132137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0" y="2060575"/>
            <a:ext cx="12239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Зелёные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348038" y="2492375"/>
            <a:ext cx="2592387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Парад-открытие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8027988" y="1989138"/>
            <a:ext cx="1116012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Синие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0" y="43656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Снайпер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779838" y="43656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Узкий лаз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7775575" y="4292600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Переправа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0" y="65119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Маятник</a:t>
            </a:r>
          </a:p>
        </p:txBody>
      </p:sp>
      <p:sp>
        <p:nvSpPr>
          <p:cNvPr id="11284" name="Text Box 21"/>
          <p:cNvSpPr txBox="1">
            <a:spLocks noChangeArrowheads="1"/>
          </p:cNvSpPr>
          <p:nvPr/>
        </p:nvSpPr>
        <p:spPr bwMode="auto">
          <a:xfrm>
            <a:off x="4067175" y="6511925"/>
            <a:ext cx="1295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Сапёры</a:t>
            </a:r>
          </a:p>
        </p:txBody>
      </p:sp>
      <p:sp>
        <p:nvSpPr>
          <p:cNvPr id="11285" name="Text Box 24"/>
          <p:cNvSpPr txBox="1">
            <a:spLocks noChangeArrowheads="1"/>
          </p:cNvSpPr>
          <p:nvPr/>
        </p:nvSpPr>
        <p:spPr bwMode="auto">
          <a:xfrm>
            <a:off x="8207375" y="6511925"/>
            <a:ext cx="9366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ПМП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  <a:solidFill>
            <a:srgbClr val="FF3300"/>
          </a:solidFill>
        </p:spPr>
        <p:txBody>
          <a:bodyPr/>
          <a:lstStyle/>
          <a:p>
            <a:r>
              <a:rPr lang="ru-RU" sz="2400" b="1" smtClean="0">
                <a:solidFill>
                  <a:schemeClr val="accent1"/>
                </a:solidFill>
                <a:latin typeface="Times New Roman" pitchFamily="18" charset="0"/>
              </a:rPr>
              <a:t>А ну-ка, парни!</a:t>
            </a:r>
          </a:p>
        </p:txBody>
      </p:sp>
      <p:pic>
        <p:nvPicPr>
          <p:cNvPr id="14339" name="Picture 2" descr="C:\Documents and Settings\u30\Рабочий стол\декада 2\Декада ОБЖ\23 февраля\а ну-ка, парни\IMG_88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357563" cy="2517775"/>
          </a:xfrm>
          <a:noFill/>
        </p:spPr>
      </p:pic>
      <p:pic>
        <p:nvPicPr>
          <p:cNvPr id="14340" name="Picture 3" descr="C:\Documents and Settings\u30\Рабочий стол\декада 2\Декада ОБЖ\23 февраля\а ну-ка, парни\IMG_88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714875"/>
            <a:ext cx="305911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Documents and Settings\u30\Рабочий стол\декада 2\Декада ОБЖ\23 февраля\а ну-ка, парни\IMG_88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72013"/>
            <a:ext cx="305911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C:\Documents and Settings\u30\Рабочий стол\декада 2\Декада ОБЖ\23 февраля\а ну-ка, парни\IMG_89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4576763"/>
            <a:ext cx="3155950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8" descr="C:\Documents and Settings\u30\Рабочий стол\декада 2\Декада ОБЖ\23 февраля\а ну-ка, парни\IMG_885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460375"/>
            <a:ext cx="2808287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C:\Documents and Settings\u30\Рабочий стол\декада 2\Декада ОБЖ\23 февраля\а ну-ка, парни\IMG_886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56300" y="0"/>
            <a:ext cx="3187700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1" descr="C:\Documents and Settings\u30\Рабочий стол\декада 2\Декада ОБЖ\23 февраля\а ну-ка, парни\IMG_887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492375"/>
            <a:ext cx="31321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2" descr="C:\Documents and Settings\u30\Рабочий стол\декада 2\Декада ОБЖ\23 февраля\а ну-ка, парни\IMG_886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32138" y="2438400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3" descr="C:\Documents and Settings\u30\Рабочий стол\декада 2\Декада ОБЖ\23 февраля\а ну-ка, парни\IMG_889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40425" y="2500313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8" name="TextBox 11"/>
          <p:cNvSpPr txBox="1">
            <a:spLocks noChangeArrowheads="1"/>
          </p:cNvSpPr>
          <p:nvPr/>
        </p:nvSpPr>
        <p:spPr bwMode="auto">
          <a:xfrm>
            <a:off x="0" y="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Жюри конкурса: Я.В.Кириллов, </a:t>
            </a:r>
            <a:r>
              <a:rPr lang="ru-RU" sz="1200" dirty="0" err="1">
                <a:solidFill>
                  <a:schemeClr val="bg1"/>
                </a:solidFill>
              </a:rPr>
              <a:t>С.В.Былков</a:t>
            </a:r>
            <a:r>
              <a:rPr lang="ru-RU" sz="1200" dirty="0">
                <a:solidFill>
                  <a:schemeClr val="bg1"/>
                </a:solidFill>
              </a:rPr>
              <a:t>, И.А.Воробьёв, </a:t>
            </a:r>
            <a:r>
              <a:rPr lang="ru-RU" sz="1200" dirty="0" err="1">
                <a:solidFill>
                  <a:schemeClr val="bg1"/>
                </a:solidFill>
              </a:rPr>
              <a:t>А.П.Купчигин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49" name="TextBox 12"/>
          <p:cNvSpPr txBox="1">
            <a:spLocks noChangeArrowheads="1"/>
          </p:cNvSpPr>
          <p:nvPr/>
        </p:nvSpPr>
        <p:spPr bwMode="auto">
          <a:xfrm>
            <a:off x="3643306" y="2143116"/>
            <a:ext cx="2071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Почётный караул</a:t>
            </a: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6156325" y="1773238"/>
            <a:ext cx="2987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Военный комиссар </a:t>
            </a:r>
          </a:p>
          <a:p>
            <a:r>
              <a:rPr lang="ru-RU" sz="1400" dirty="0">
                <a:solidFill>
                  <a:schemeClr val="bg1"/>
                </a:solidFill>
              </a:rPr>
              <a:t>Ермаковского района</a:t>
            </a:r>
          </a:p>
          <a:p>
            <a:r>
              <a:rPr lang="ru-RU" sz="1400" dirty="0">
                <a:solidFill>
                  <a:schemeClr val="bg1"/>
                </a:solidFill>
              </a:rPr>
              <a:t>И.А.Воробьёв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51" name="TextBox 14"/>
          <p:cNvSpPr txBox="1">
            <a:spLocks noChangeArrowheads="1"/>
          </p:cNvSpPr>
          <p:nvPr/>
        </p:nvSpPr>
        <p:spPr bwMode="auto">
          <a:xfrm>
            <a:off x="0" y="2565400"/>
            <a:ext cx="150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chemeClr val="accent1"/>
                </a:solidFill>
              </a:rPr>
              <a:t>Зрители</a:t>
            </a:r>
          </a:p>
        </p:txBody>
      </p:sp>
      <p:sp>
        <p:nvSpPr>
          <p:cNvPr id="14352" name="TextBox 15"/>
          <p:cNvSpPr txBox="1">
            <a:spLocks noChangeArrowheads="1"/>
          </p:cNvSpPr>
          <p:nvPr/>
        </p:nvSpPr>
        <p:spPr bwMode="auto">
          <a:xfrm>
            <a:off x="3492500" y="4076700"/>
            <a:ext cx="22955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Глава администрации</a:t>
            </a:r>
          </a:p>
          <a:p>
            <a:r>
              <a:rPr lang="ru-RU" sz="1400" dirty="0">
                <a:solidFill>
                  <a:schemeClr val="bg1"/>
                </a:solidFill>
              </a:rPr>
              <a:t>с/</a:t>
            </a:r>
            <a:r>
              <a:rPr lang="ru-RU" sz="1400" dirty="0" err="1">
                <a:solidFill>
                  <a:schemeClr val="bg1"/>
                </a:solidFill>
              </a:rPr>
              <a:t>с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Г.Г.Челтыгмашев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4353" name="TextBox 16"/>
          <p:cNvSpPr txBox="1">
            <a:spLocks noChangeArrowheads="1"/>
          </p:cNvSpPr>
          <p:nvPr/>
        </p:nvSpPr>
        <p:spPr bwMode="auto">
          <a:xfrm>
            <a:off x="6357950" y="4572008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Участники конкурса</a:t>
            </a:r>
          </a:p>
        </p:txBody>
      </p:sp>
      <p:sp>
        <p:nvSpPr>
          <p:cNvPr id="14354" name="TextBox 17"/>
          <p:cNvSpPr txBox="1">
            <a:spLocks noChangeArrowheads="1"/>
          </p:cNvSpPr>
          <p:nvPr/>
        </p:nvSpPr>
        <p:spPr bwMode="auto">
          <a:xfrm>
            <a:off x="0" y="6553200"/>
            <a:ext cx="1928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Силовой конкурс</a:t>
            </a:r>
          </a:p>
        </p:txBody>
      </p:sp>
      <p:sp>
        <p:nvSpPr>
          <p:cNvPr id="14355" name="TextBox 18"/>
          <p:cNvSpPr txBox="1">
            <a:spLocks noChangeArrowheads="1"/>
          </p:cNvSpPr>
          <p:nvPr/>
        </p:nvSpPr>
        <p:spPr bwMode="auto">
          <a:xfrm>
            <a:off x="3708400" y="6553200"/>
            <a:ext cx="1928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Фото на память</a:t>
            </a:r>
          </a:p>
        </p:txBody>
      </p:sp>
      <p:sp>
        <p:nvSpPr>
          <p:cNvPr id="14356" name="TextBox 19"/>
          <p:cNvSpPr txBox="1">
            <a:spLocks noChangeArrowheads="1"/>
          </p:cNvSpPr>
          <p:nvPr/>
        </p:nvSpPr>
        <p:spPr bwMode="auto">
          <a:xfrm>
            <a:off x="6516688" y="65532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Конкурс - сбор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0"/>
            <a:ext cx="8499505" cy="417513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Результаты в мероприятиях за  2009-2012 учебные годы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33991" name="Group 199"/>
          <p:cNvGraphicFramePr>
            <a:graphicFrameLocks noGrp="1"/>
          </p:cNvGraphicFramePr>
          <p:nvPr>
            <p:ph idx="1"/>
          </p:nvPr>
        </p:nvGraphicFramePr>
        <p:xfrm>
          <a:off x="179388" y="476250"/>
          <a:ext cx="8785225" cy="6488557"/>
        </p:xfrm>
        <a:graphic>
          <a:graphicData uri="http://schemas.openxmlformats.org/drawingml/2006/table">
            <a:tbl>
              <a:tblPr/>
              <a:tblGrid>
                <a:gridCol w="4321175"/>
                <a:gridCol w="2087562"/>
                <a:gridCol w="647700"/>
                <a:gridCol w="1728788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Уровень, место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Районные соревнования по пауэрлифтингу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Районный,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с. Ермаковское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 2 места, грамоты, медали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Районные соревнования по стрельбе из пневматической винтовки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место, грамота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Пожарно-прикладная эстафета в туристическом многоборье «Школа выживания»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Районный,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с. Ермаковское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место, грамота, приз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Лучший знаток ОБЖ, ПДД в районном конкурсе «Безопасное колесо»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Районный,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с. Ермаковское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2009, 2010, 2011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место, грамота, приз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Краевые соревнования по основам туристской подготовки в рамках краевой образовательной программы «Моё путешествие»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Краевой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г.Красноярск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1место, грамота, специальный приз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Лучший знаток ОБЖ в районном конкурсе «Безопасное колесо»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Районный,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с. Ермаковское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место, грамота, приз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Районная олимпиада по ОБЖ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с. Ермаковское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4-е призёра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 «Океанская жемчужина»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Всероссийский детский центр «Океан» Всероссийский, г. Владивосток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Гран-При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VIII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Международная олимпиада по основам наук  (предмет ОБЖ)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Международный,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г. Екатеринбург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2011, 2012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ученика вошли в  высшую лигу, финал – в апреле 2012г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714884"/>
            <a:ext cx="8443914" cy="171451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История </a:t>
            </a:r>
            <a:r>
              <a:rPr lang="ru-RU" sz="3100" b="1" dirty="0" smtClean="0">
                <a:solidFill>
                  <a:srgbClr val="FF0000"/>
                </a:solidFill>
              </a:rPr>
              <a:t>России – великих подвигов наших воинов, не единожды спасших Отчизну героически, об этом летопись отстоявших независимость нашей Родины.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г1 017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29600" cy="4387886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C11AF"/>
                </a:solidFill>
              </a:rPr>
              <a:t>Описание</a:t>
            </a:r>
            <a:endParaRPr lang="ru-RU" b="1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Гражданская позиция как одно из средств воспитания современного </a:t>
            </a:r>
            <a:r>
              <a:rPr lang="ru-RU" smtClean="0"/>
              <a:t>человека осуществляется </a:t>
            </a:r>
            <a:r>
              <a:rPr lang="ru-RU" dirty="0" smtClean="0"/>
              <a:t>через нетрадиционные формы обучения.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Нетрадиционные формы направлены на привлечение ребят к самостоятельной познавательной деятельности, формированию личности интереса к решению каких-либо познавательных задач полученных знаний.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1C11AF"/>
                </a:solidFill>
              </a:rPr>
              <a:t>Интегрированный урок в 10 классе </a:t>
            </a:r>
            <a:br>
              <a:rPr lang="ru-RU" sz="2800" b="1" dirty="0" smtClean="0">
                <a:solidFill>
                  <a:srgbClr val="1C11AF"/>
                </a:solidFill>
              </a:rPr>
            </a:br>
            <a:r>
              <a:rPr lang="ru-RU" sz="1600" b="1" dirty="0" smtClean="0">
                <a:solidFill>
                  <a:srgbClr val="1C11AF"/>
                </a:solidFill>
              </a:rPr>
              <a:t/>
            </a:r>
            <a:br>
              <a:rPr lang="ru-RU" sz="1600" b="1" dirty="0" smtClean="0">
                <a:solidFill>
                  <a:srgbClr val="1C11AF"/>
                </a:solidFill>
              </a:rPr>
            </a:br>
            <a:endParaRPr lang="ru-RU" sz="1600" b="1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38401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1C11AF"/>
                </a:solidFill>
              </a:rPr>
              <a:t>    Тема урока: </a:t>
            </a:r>
          </a:p>
          <a:p>
            <a:pPr>
              <a:buNone/>
            </a:pPr>
            <a:r>
              <a:rPr lang="ru-RU" b="1" dirty="0" smtClean="0">
                <a:solidFill>
                  <a:srgbClr val="1C11AF"/>
                </a:solidFill>
              </a:rPr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«Изучение воинских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званий в процессе работы с текстом произведения А.С.Пушкина «Капитанская дочка» и материалами учащихся исследовательской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деятельности о героизме </a:t>
            </a:r>
            <a:r>
              <a:rPr lang="ru-RU" b="1" dirty="0" err="1" smtClean="0">
                <a:solidFill>
                  <a:srgbClr val="FF0000"/>
                </a:solidFill>
              </a:rPr>
              <a:t>воинов-разъезженцев</a:t>
            </a:r>
            <a:r>
              <a:rPr lang="ru-RU" b="1" dirty="0" smtClean="0">
                <a:solidFill>
                  <a:srgbClr val="FF0000"/>
                </a:solidFill>
              </a:rPr>
              <a:t> в период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 1941 по 2011 годы».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C11AF"/>
                </a:solidFill>
              </a:rPr>
              <a:t>Проект</a:t>
            </a:r>
            <a:endParaRPr lang="ru-RU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«Патриот села - гражданин России»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0008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00306"/>
            <a:ext cx="4464050" cy="3350260"/>
          </a:xfrm>
          <a:prstGeom prst="rect">
            <a:avLst/>
          </a:prstGeom>
          <a:solidFill>
            <a:srgbClr val="FF0000"/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150" name="Group 78"/>
          <p:cNvGraphicFramePr>
            <a:graphicFrameLocks noGrp="1"/>
          </p:cNvGraphicFramePr>
          <p:nvPr>
            <p:ph idx="1"/>
          </p:nvPr>
        </p:nvGraphicFramePr>
        <p:xfrm>
          <a:off x="250825" y="357166"/>
          <a:ext cx="8713788" cy="6474143"/>
        </p:xfrm>
        <a:graphic>
          <a:graphicData uri="http://schemas.openxmlformats.org/drawingml/2006/table">
            <a:tbl>
              <a:tblPr/>
              <a:tblGrid>
                <a:gridCol w="385763"/>
                <a:gridCol w="4081462"/>
                <a:gridCol w="2044700"/>
                <a:gridCol w="2201863"/>
              </a:tblGrid>
              <a:tr h="2317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Мероприятия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Ответственные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Познавательные классные часы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«Ветераны Великой Отечественной войны»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 февраля, 8.00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Гречишникова Е.В., 1-4 кл.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Цицулин В.Р., 5-8 кл. Каблуков Е.И., 9-11 кл.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 рисунков и плакатов:   «Защитники Отечества»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7 по 12 февраля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руководители, учителя ИЗО, руководитель ОБЖ,  воспитатель д/с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часы: «Ветераны и труженики тыла с. Разъезжее»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 февраля, 13.00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руководители, Сенина Л.А.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Конкурс: «Смотр песни и строя»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 февраля(2-11 кл.), 12.30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руководители, руководитель ОБЖ, Афанасьева Н.Е.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День здоровья: «Папа, мама, я – лыжная семья»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 февраля, 13.00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Роговой В.В., Каблуков Е.И., Афанасьева Н.Е.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Викторина: «Российская Армия»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14 по 19 февраля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классные руководители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Школьные соревнования по стрельбе из пневматической винтовки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 февраля(5-11 кл.), 16.00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классные руководители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Школьные соревнования по мини-футболу среди 8-11 классов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 февраля(8-11 кл.), 10.00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 , Роговой В.В.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Открытый классный час «Отчизны верные сыны»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 класс 18 февраля, 11.50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ученики  10, 11 классов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Военно-патриотическая игра «Зарница»,  1-11 классы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февраля, 11.00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Каблуков Е. И., классные руководители, Афанасьева Н.Е., пред. Совета ветеранов В.А. Каблукова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Конкурс: «А ну-ка, парни!»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 февраля, 15.00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Сенина Л.А., МУ «Народный Дом»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Лыжня России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 февраля, 12.00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МБОУ «Разъезженская СОШ»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9144000" cy="357166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2000" b="1" dirty="0" smtClean="0">
              <a:solidFill>
                <a:srgbClr val="FF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14290"/>
            <a:ext cx="8785225" cy="631033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</a:rPr>
              <a:t>Месячник военно-патриотического воспитания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</a:rPr>
              <a:t>с 01 по 28 февраля 2011 год</a:t>
            </a:r>
          </a:p>
          <a:p>
            <a:pPr eaLnBrk="1" hangingPunct="1">
              <a:lnSpc>
                <a:spcPct val="90000"/>
              </a:lnSpc>
            </a:pPr>
            <a:endParaRPr lang="ru-RU" sz="2400" b="1" u="sng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На страже страны       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    В карауле Отечества,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Чтоб не было миру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И счастья преград.</a:t>
            </a:r>
          </a:p>
          <a:p>
            <a:pPr algn="l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                         Стоит на виду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Всего человечества</a:t>
            </a:r>
          </a:p>
          <a:p>
            <a:pPr algn="l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                         Овеянный славой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Российский солдат!</a:t>
            </a:r>
          </a:p>
          <a:p>
            <a:pPr algn="l" eaLnBrk="1" hangingPunct="1">
              <a:lnSpc>
                <a:spcPct val="90000"/>
              </a:lnSpc>
            </a:pPr>
            <a:endParaRPr lang="ru-RU" b="1" dirty="0" smtClean="0"/>
          </a:p>
        </p:txBody>
      </p:sp>
      <p:pic>
        <p:nvPicPr>
          <p:cNvPr id="2052" name="Picture 5" descr="г1 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4350" y="1500188"/>
            <a:ext cx="22796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г1 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23114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u30\Рабочий стол\декада 2\Декада ОБЖ\IMG_83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908050"/>
            <a:ext cx="3527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6" descr="C:\Documents and Settings\u30\Рабочий стол\декада 2\Декада ОБЖ\IMG_82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860800"/>
            <a:ext cx="396081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  <a:solidFill>
            <a:srgbClr val="FF3300"/>
          </a:solidFill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Познавательные классные часы 1-11 классы</a:t>
            </a:r>
          </a:p>
        </p:txBody>
      </p:sp>
      <p:pic>
        <p:nvPicPr>
          <p:cNvPr id="5125" name="Picture 2" descr="C:\Documents and Settings\u30\Рабочий стол\декада 2\Декада ОБЖ\IMG_8292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500063"/>
            <a:ext cx="3348038" cy="2511425"/>
          </a:xfrm>
          <a:noFill/>
        </p:spPr>
      </p:pic>
      <p:pic>
        <p:nvPicPr>
          <p:cNvPr id="5126" name="Picture 4" descr="C:\Documents and Settings\u30\Рабочий стол\декада 2\Декада ОБЖ\IMG_83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500063"/>
            <a:ext cx="30591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C:\Documents and Settings\u30\Рабочий стол\декада 2\Декада ОБЖ\IMG_83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00438"/>
            <a:ext cx="310832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C:\Documents and Settings\u30\Рабочий стол\декада 2\Декада ОБЖ\IMG_83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4888" y="3357563"/>
            <a:ext cx="3059112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8"/>
          <p:cNvSpPr txBox="1">
            <a:spLocks noChangeArrowheads="1"/>
          </p:cNvSpPr>
          <p:nvPr/>
        </p:nvSpPr>
        <p:spPr bwMode="auto">
          <a:xfrm>
            <a:off x="0" y="2781300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8-11 классы</a:t>
            </a:r>
          </a:p>
        </p:txBody>
      </p:sp>
      <p:sp>
        <p:nvSpPr>
          <p:cNvPr id="5130" name="TextBox 9"/>
          <p:cNvSpPr txBox="1">
            <a:spLocks noChangeArrowheads="1"/>
          </p:cNvSpPr>
          <p:nvPr/>
        </p:nvSpPr>
        <p:spPr bwMode="auto">
          <a:xfrm>
            <a:off x="3924300" y="3284538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8-11 классы</a:t>
            </a:r>
          </a:p>
        </p:txBody>
      </p:sp>
      <p:sp>
        <p:nvSpPr>
          <p:cNvPr id="5131" name="TextBox 10"/>
          <p:cNvSpPr txBox="1">
            <a:spLocks noChangeArrowheads="1"/>
          </p:cNvSpPr>
          <p:nvPr/>
        </p:nvSpPr>
        <p:spPr bwMode="auto">
          <a:xfrm>
            <a:off x="7929563" y="2636838"/>
            <a:ext cx="1214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1-4 классы</a:t>
            </a:r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142875" y="5286375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5-7 классы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3492500" y="6237288"/>
            <a:ext cx="2500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Фефелова</a:t>
            </a:r>
            <a:r>
              <a:rPr lang="ru-RU" sz="1200" b="1" dirty="0">
                <a:solidFill>
                  <a:schemeClr val="bg1"/>
                </a:solidFill>
              </a:rPr>
              <a:t> Настя, 11 класс</a:t>
            </a:r>
          </a:p>
        </p:txBody>
      </p:sp>
      <p:sp>
        <p:nvSpPr>
          <p:cNvPr id="5134" name="TextBox 13"/>
          <p:cNvSpPr txBox="1">
            <a:spLocks noChangeArrowheads="1"/>
          </p:cNvSpPr>
          <p:nvPr/>
        </p:nvSpPr>
        <p:spPr bwMode="auto">
          <a:xfrm>
            <a:off x="7308850" y="4941888"/>
            <a:ext cx="1835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Председатель Совета ветеранов 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Каблукова В.А</a:t>
            </a:r>
            <a:r>
              <a:rPr lang="ru-RU" sz="1200" b="1" dirty="0">
                <a:solidFill>
                  <a:schemeClr val="accent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sz="2000" b="1" smtClean="0">
                <a:solidFill>
                  <a:srgbClr val="FF3300"/>
                </a:solidFill>
                <a:latin typeface="Times New Roman" pitchFamily="18" charset="0"/>
              </a:rPr>
              <a:t>Смотр песни и строя</a:t>
            </a:r>
          </a:p>
        </p:txBody>
      </p:sp>
      <p:pic>
        <p:nvPicPr>
          <p:cNvPr id="7171" name="Picture 4" descr="DSCN226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404813"/>
            <a:ext cx="4321175" cy="2960687"/>
          </a:xfrm>
        </p:spPr>
      </p:pic>
      <p:pic>
        <p:nvPicPr>
          <p:cNvPr id="7172" name="Picture 5" descr="DSCN21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04813"/>
            <a:ext cx="4103687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DSCN21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476625"/>
            <a:ext cx="43211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 descr="DSCN21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500438"/>
            <a:ext cx="410368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1476375" y="2924175"/>
            <a:ext cx="1922463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</a:rPr>
              <a:t>Жюри в работе</a:t>
            </a: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724525" y="2924175"/>
            <a:ext cx="2039938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</a:rPr>
              <a:t>Парад открытия</a:t>
            </a: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1500188" y="6143625"/>
            <a:ext cx="1143000" cy="3698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8 класс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5940425" y="6165850"/>
            <a:ext cx="1971675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9, 10, 11 классы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6" descr="IMG_85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32416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54050"/>
          </a:xfrm>
          <a:solidFill>
            <a:srgbClr val="FF330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Урок мужества «Отчизны верные сыны»</a:t>
            </a:r>
          </a:p>
        </p:txBody>
      </p:sp>
      <p:pic>
        <p:nvPicPr>
          <p:cNvPr id="9220" name="Picture 4" descr="C:\Documents and Settings\u30\Рабочий стол\декада 2\Декада ОБЖ\декада 2\кл.час Е.И. Каблуков\IMG_85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1341438"/>
            <a:ext cx="3132137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8" descr="C:\Documents and Settings\u30\Рабочий стол\декада 2\Декада ОБЖ\декада 2\кл.час Е.И. Каблуков\IMG_85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49725"/>
            <a:ext cx="313213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8"/>
          <p:cNvSpPr txBox="1">
            <a:spLocks noChangeArrowheads="1"/>
          </p:cNvSpPr>
          <p:nvPr/>
        </p:nvSpPr>
        <p:spPr bwMode="auto">
          <a:xfrm>
            <a:off x="3924300" y="3284538"/>
            <a:ext cx="1379538" cy="2746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10-11 классы</a:t>
            </a:r>
          </a:p>
        </p:txBody>
      </p:sp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642910" y="3643314"/>
            <a:ext cx="1357312" cy="27463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Терёхин П.П.</a:t>
            </a:r>
          </a:p>
        </p:txBody>
      </p:sp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6877050" y="3429000"/>
            <a:ext cx="1765300" cy="27463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chemeClr val="bg1"/>
                </a:solidFill>
              </a:rPr>
              <a:t>Альбегонова</a:t>
            </a:r>
            <a:r>
              <a:rPr lang="ru-RU" sz="1200" b="1" dirty="0">
                <a:solidFill>
                  <a:schemeClr val="bg1"/>
                </a:solidFill>
              </a:rPr>
              <a:t> Б.Ю.</a:t>
            </a:r>
          </a:p>
        </p:txBody>
      </p:sp>
      <p:sp>
        <p:nvSpPr>
          <p:cNvPr id="9225" name="TextBox 11"/>
          <p:cNvSpPr txBox="1">
            <a:spLocks noChangeArrowheads="1"/>
          </p:cNvSpPr>
          <p:nvPr/>
        </p:nvSpPr>
        <p:spPr bwMode="auto">
          <a:xfrm>
            <a:off x="7164388" y="6381750"/>
            <a:ext cx="1368425" cy="274638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chemeClr val="bg1"/>
                </a:solidFill>
              </a:rPr>
              <a:t>Купчигин</a:t>
            </a:r>
            <a:r>
              <a:rPr lang="ru-RU" sz="1200" b="1" dirty="0">
                <a:solidFill>
                  <a:schemeClr val="bg1"/>
                </a:solidFill>
              </a:rPr>
              <a:t> А.П.</a:t>
            </a:r>
          </a:p>
        </p:txBody>
      </p:sp>
      <p:sp>
        <p:nvSpPr>
          <p:cNvPr id="9226" name="TextBox 12"/>
          <p:cNvSpPr txBox="1">
            <a:spLocks noChangeArrowheads="1"/>
          </p:cNvSpPr>
          <p:nvPr/>
        </p:nvSpPr>
        <p:spPr bwMode="auto">
          <a:xfrm>
            <a:off x="611188" y="6453188"/>
            <a:ext cx="1571625" cy="27622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chemeClr val="bg1"/>
                </a:solidFill>
              </a:rPr>
              <a:t>Белошейкин</a:t>
            </a:r>
            <a:r>
              <a:rPr lang="ru-RU" sz="1200" dirty="0">
                <a:solidFill>
                  <a:schemeClr val="bg1"/>
                </a:solidFill>
              </a:rPr>
              <a:t> Р.В.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3563938" y="6237288"/>
            <a:ext cx="2293937" cy="2746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Военнослужащие </a:t>
            </a:r>
            <a:r>
              <a:rPr lang="ru-RU" sz="1200" b="1" dirty="0" err="1">
                <a:solidFill>
                  <a:schemeClr val="bg1"/>
                </a:solidFill>
              </a:rPr>
              <a:t>срочники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228" name="Picture 6" descr="C:\Documents and Settings\u30\Рабочий стол\декада 2\Декада ОБЖ\декада 2\кл.час Е.И. Каблуков\IMG_85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221163"/>
            <a:ext cx="2916237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2" descr="C:\Documents and Settings\u30\Рабочий стол\декада 2\Декада ОБЖ\декада 2\кл.час Е.И. Каблуков\IMG_8552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2987675" y="836613"/>
            <a:ext cx="3286125" cy="2463800"/>
          </a:xfrm>
          <a:noFill/>
        </p:spPr>
      </p:pic>
      <p:pic>
        <p:nvPicPr>
          <p:cNvPr id="9230" name="Picture 7" descr="C:\Documents and Settings\u30\Рабочий стол\декада 2\Декада ОБЖ\декада 2\кл.час Е.И. Каблуков\IMG_857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3789363"/>
            <a:ext cx="3313112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715</Words>
  <Application>Microsoft Office PowerPoint</Application>
  <PresentationFormat>Экран (4:3)</PresentationFormat>
  <Paragraphs>179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IV районная выставка – форум «Школа. Образования. Мир детства.</vt:lpstr>
      <vt:lpstr>Описание</vt:lpstr>
      <vt:lpstr>Интегрированный урок в 10 классе   </vt:lpstr>
      <vt:lpstr>Проект</vt:lpstr>
      <vt:lpstr>Слайд 5</vt:lpstr>
      <vt:lpstr>Слайд 6</vt:lpstr>
      <vt:lpstr>Познавательные классные часы 1-11 классы</vt:lpstr>
      <vt:lpstr>Смотр песни и строя</vt:lpstr>
      <vt:lpstr>Урок мужества «Отчизны верные сыны»</vt:lpstr>
      <vt:lpstr>З А Р Н И Ц А</vt:lpstr>
      <vt:lpstr>А ну-ка, парни!</vt:lpstr>
      <vt:lpstr>Результаты в мероприятиях за  2009-2012 учебные годы </vt:lpstr>
      <vt:lpstr>  История России – великих подвигов наших воинов, не единожды спасших Отчизну героически, об этом летопись отстоявших независимость нашей Родины.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 районная выставка – форум «Школа. Образования. Мир детства.</dc:title>
  <dc:creator>ОБЖ_Разъезжее</dc:creator>
  <cp:lastModifiedBy>ОБЖ_Разъезжее</cp:lastModifiedBy>
  <cp:revision>6</cp:revision>
  <dcterms:created xsi:type="dcterms:W3CDTF">2012-05-11T03:33:35Z</dcterms:created>
  <dcterms:modified xsi:type="dcterms:W3CDTF">2012-05-11T05:02:48Z</dcterms:modified>
</cp:coreProperties>
</file>