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3" r:id="rId1"/>
  </p:sldMasterIdLst>
  <p:sldIdLst>
    <p:sldId id="271" r:id="rId2"/>
    <p:sldId id="270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8" r:id="rId15"/>
    <p:sldId id="269" r:id="rId16"/>
    <p:sldId id="272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09" autoAdjust="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A28D5-43B1-49F1-8FF7-C43ACCDAD785}" type="datetimeFigureOut">
              <a:rPr lang="ru-RU"/>
              <a:pPr>
                <a:defRPr/>
              </a:pPr>
              <a:t>24.11.2014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105B60-E6E8-40B6-83FB-C35B4CFD8B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B04BF2-9E62-4B4B-891D-71EAF534D894}" type="datetimeFigureOut">
              <a:rPr lang="ru-RU"/>
              <a:pPr>
                <a:defRPr/>
              </a:pPr>
              <a:t>24.11.2014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A8A71-2FCC-4BB7-ABAE-82E1ABFC73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956A92-0EC9-407B-BE01-8774989BF1B7}" type="datetimeFigureOut">
              <a:rPr lang="ru-RU"/>
              <a:pPr>
                <a:defRPr/>
              </a:pPr>
              <a:t>24.11.2014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1F05B-9321-48AF-9922-1574E358C0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75A514-3E13-4950-8B49-09E5A4BACF73}" type="datetimeFigureOut">
              <a:rPr lang="ru-RU"/>
              <a:pPr>
                <a:defRPr/>
              </a:pPr>
              <a:t>24.11.2014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102A2-52FF-496B-90F7-5AD7F61689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C9E89-227A-4A06-B1F8-0426DD790C92}" type="datetimeFigureOut">
              <a:rPr lang="ru-RU"/>
              <a:pPr>
                <a:defRPr/>
              </a:pPr>
              <a:t>24.11.2014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A57F64-2EBD-4693-BF0A-059CB2E21F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8FFA2-E26E-42A7-ADBB-CEFB9380F900}" type="datetimeFigureOut">
              <a:rPr lang="ru-RU"/>
              <a:pPr>
                <a:defRPr/>
              </a:pPr>
              <a:t>24.11.2014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0AFE6-BA88-4716-A59B-CF55738F27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2B6C5-60B0-4DF8-A14D-831561A06EE1}" type="datetimeFigureOut">
              <a:rPr lang="ru-RU"/>
              <a:pPr>
                <a:defRPr/>
              </a:pPr>
              <a:t>24.11.2014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039E4-4DD4-4412-BAAF-2F96FA994E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C6831-878C-4D62-BCEA-2BA163FDACAB}" type="datetimeFigureOut">
              <a:rPr lang="ru-RU"/>
              <a:pPr>
                <a:defRPr/>
              </a:pPr>
              <a:t>24.11.2014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E6DB07-34EB-4911-9399-5C03396551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942FE-6760-4283-951B-33E2170197A3}" type="datetimeFigureOut">
              <a:rPr lang="ru-RU"/>
              <a:pPr>
                <a:defRPr/>
              </a:pPr>
              <a:t>24.11.2014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5C82F4-FD94-4BC8-B94C-D5CF4FB6F5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EB444-583C-4720-ABB4-34EDBDABA288}" type="datetimeFigureOut">
              <a:rPr lang="ru-RU"/>
              <a:pPr>
                <a:defRPr/>
              </a:pPr>
              <a:t>24.11.2014</a:t>
            </a:fld>
            <a:endParaRPr lang="ru-RU"/>
          </a:p>
        </p:txBody>
      </p:sp>
      <p:sp>
        <p:nvSpPr>
          <p:cNvPr id="3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634EE1-7E4C-4DF8-88E7-8A4D50911D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BFE45-5787-43EF-9322-63400DB6D96C}" type="datetimeFigureOut">
              <a:rPr lang="ru-RU"/>
              <a:pPr>
                <a:defRPr/>
              </a:pPr>
              <a:t>24.11.2014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2EA295-4BB8-4778-81F4-C5B4A63296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10266D-A143-4188-8F4F-5816B5C66DCA}" type="datetimeFigureOut">
              <a:rPr lang="ru-RU"/>
              <a:pPr>
                <a:defRPr/>
              </a:pPr>
              <a:t>24.11.2014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B0B54-09E5-4E08-AFFF-9E486683AB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F8CF1D2-5300-4790-A788-3838AB4030D5}" type="datetimeFigureOut">
              <a:rPr lang="ru-RU"/>
              <a:pPr>
                <a:defRPr/>
              </a:pPr>
              <a:t>24.11.2014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8F47050-C3FB-4FB7-A98B-8FDD7DD0AA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5" r:id="rId4"/>
    <p:sldLayoutId id="2147483749" r:id="rId5"/>
    <p:sldLayoutId id="2147483744" r:id="rId6"/>
    <p:sldLayoutId id="2147483743" r:id="rId7"/>
    <p:sldLayoutId id="2147483750" r:id="rId8"/>
    <p:sldLayoutId id="2147483742" r:id="rId9"/>
    <p:sldLayoutId id="2147483741" r:id="rId10"/>
    <p:sldLayoutId id="2147483740" r:id="rId11"/>
    <p:sldLayoutId id="2147483739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nstant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nstant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nstant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onstantia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642918"/>
            <a:ext cx="8458200" cy="1222375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 </a:t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8" y="5643563"/>
            <a:ext cx="8458200" cy="914400"/>
          </a:xfrm>
        </p:spPr>
        <p:txBody>
          <a:bodyPr/>
          <a:lstStyle/>
          <a:p>
            <a:pPr algn="ctr"/>
            <a:endParaRPr lang="ru-RU" sz="1600" b="1" dirty="0" smtClean="0">
              <a:solidFill>
                <a:srgbClr val="C00000"/>
              </a:solidFill>
              <a:latin typeface="Arial" charset="0"/>
            </a:endParaRPr>
          </a:p>
        </p:txBody>
      </p:sp>
      <p:pic>
        <p:nvPicPr>
          <p:cNvPr id="4" name="Рисунок 3" descr="978-5-86775-140-1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28794" y="2000240"/>
            <a:ext cx="5429288" cy="3755258"/>
          </a:xfrm>
          <a:prstGeom prst="rect">
            <a:avLst/>
          </a:prstGeom>
          <a:ln w="57150">
            <a:solidFill>
              <a:srgbClr val="C0000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5" name="Прямоугольник 4"/>
          <p:cNvSpPr/>
          <p:nvPr/>
        </p:nvSpPr>
        <p:spPr>
          <a:xfrm>
            <a:off x="1071538" y="285728"/>
            <a:ext cx="6850347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lt"/>
                <a:cs typeface="+mn-cs"/>
              </a:rPr>
              <a:t>Как птицы и звери к зиме готовятся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lt"/>
                <a:cs typeface="+mn-cs"/>
              </a:rPr>
              <a:t> </a:t>
            </a:r>
          </a:p>
        </p:txBody>
      </p:sp>
      <p:pic>
        <p:nvPicPr>
          <p:cNvPr id="14341" name="Рисунок 5" descr="0_7184d_6b357746_XL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28813"/>
            <a:ext cx="1214438" cy="112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Рисунок 6" descr="0_7184d_6b357746_XL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86125"/>
            <a:ext cx="1214438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Рисунок 7" descr="0_7184d_6b357746_XL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643438"/>
            <a:ext cx="1214438" cy="112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2357422" y="1357298"/>
            <a:ext cx="4642233" cy="46166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(по  рассказу  Снегирева  Г.Я.)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rgbClr val="C00000"/>
                </a:solidFill>
              </a:rPr>
              <a:t>Белка  скоро  серая  станет,  наденет  зимнюю  шубку,  а пока  запасает орехи и жёлуди. Складывает их  в  дупло. А  грибы  развешивает  на  колючих  сучках – сушиться. </a:t>
            </a:r>
            <a:br>
              <a:rPr lang="ru-RU" sz="1800" b="1" dirty="0" smtClean="0">
                <a:solidFill>
                  <a:srgbClr val="C00000"/>
                </a:solidFill>
              </a:rPr>
            </a:br>
            <a:endParaRPr lang="ru-RU" sz="1800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belka4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714877" y="1643050"/>
            <a:ext cx="4000528" cy="3429024"/>
          </a:xfrm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5" name="Рисунок 4" descr="belk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2928934"/>
            <a:ext cx="4000528" cy="3468891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23556" name="Рисунок 9" descr="0_7184d_6b357746_XL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43813" y="5214938"/>
            <a:ext cx="1214437" cy="112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Рисунок 10" descr="0_7184d_6b357746_XL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25" y="5214938"/>
            <a:ext cx="1214438" cy="112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Рисунок 11" descr="0_7184d_6b357746_XL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5214938"/>
            <a:ext cx="1214437" cy="112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rgbClr val="C00000"/>
                </a:solidFill>
              </a:rPr>
              <a:t>Медведица  берлогу  выкопала  под  корнями  старой  ели, устлала  её  ветками,  натаскала   мху.   Зимой  у  неё  в  берлоге появятся  медвежата. </a:t>
            </a:r>
            <a:br>
              <a:rPr lang="ru-RU" sz="1800" b="1" dirty="0" smtClean="0">
                <a:solidFill>
                  <a:srgbClr val="C00000"/>
                </a:solidFill>
              </a:rPr>
            </a:br>
            <a:endParaRPr lang="ru-RU" sz="1800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119010_origina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00166" y="1428736"/>
            <a:ext cx="6690173" cy="4525962"/>
          </a:xfrm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24579" name="Рисунок 4" descr="0_7184d_6b357746_XL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00188"/>
            <a:ext cx="1214438" cy="112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Рисунок 5" descr="0_7184d_6b357746_XL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143250"/>
            <a:ext cx="1214438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Рисунок 6" descr="0_7184d_6b357746_XL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857750"/>
            <a:ext cx="1214438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C00000"/>
                </a:solidFill>
              </a:rPr>
              <a:t>Лиса   неслышно   крадётся по осеннему лесу.  Листья  в  Лесу красные,  и  лисья  шерсть  красная.  Легко  лисе  незаметно подкрадываться  к  добыче.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foxes-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480" y="1285860"/>
            <a:ext cx="6320368" cy="4525962"/>
          </a:xfrm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25603" name="Рисунок 4" descr="0_7184d_6b357746_XL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85875"/>
            <a:ext cx="1214438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Рисунок 5" descr="0_7184d_6b357746_XL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928938"/>
            <a:ext cx="1214438" cy="112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Рисунок 6" descr="0_7184d_6b357746_XL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72000"/>
            <a:ext cx="1214438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429264"/>
            <a:ext cx="8686800" cy="8382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C00000"/>
                </a:solidFill>
              </a:rPr>
              <a:t/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/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/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/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Притаились  </a:t>
            </a:r>
            <a:r>
              <a:rPr lang="ru-RU" sz="2000" b="1" dirty="0" err="1" smtClean="0">
                <a:solidFill>
                  <a:srgbClr val="C00000"/>
                </a:solidFill>
              </a:rPr>
              <a:t>зайчата-листопаднички</a:t>
            </a:r>
            <a:r>
              <a:rPr lang="ru-RU" sz="2000" b="1" dirty="0" smtClean="0">
                <a:solidFill>
                  <a:srgbClr val="C00000"/>
                </a:solidFill>
              </a:rPr>
              <a:t>.   Не скачут,   следов  не оставляют.   А   то   лиса   их  найдет и съест.  Пробежит мимо зайчиха, накормит  молоком  и  дальше  скачет  в  осинник.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00001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71604" y="642918"/>
            <a:ext cx="6679415" cy="4525962"/>
          </a:xfrm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26627" name="Рисунок 4" descr="0_7184d_6b357746_XL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57250"/>
            <a:ext cx="1214438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Рисунок 5" descr="0_7184d_6b357746_XL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357438"/>
            <a:ext cx="1214438" cy="112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Рисунок 6" descr="0_7184d_6b357746_XL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929063"/>
            <a:ext cx="1214438" cy="112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642918"/>
            <a:ext cx="8686800" cy="8382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rgbClr val="C00000"/>
                </a:solidFill>
              </a:rPr>
              <a:t>Высоко   в  небе   потянулись  журавлиные  стаи.  Печальными криками   прощаются  они  с  родиной.   Журавли   будут  зимовать  в тёплой  Африке.  Но  как  только  зазвенят  весной ручьи,  зазеленеет на   бугорках   травка,   журавли  вернутся   домой  на   родину.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Содержимое 3" descr="139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57356" y="1500174"/>
            <a:ext cx="6357982" cy="4518043"/>
          </a:xfrm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27651" name="Рисунок 4" descr="0_7184d_6b357746_XL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00188"/>
            <a:ext cx="1214438" cy="112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Рисунок 5" descr="0_7184d_6b357746_XL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71813"/>
            <a:ext cx="1214438" cy="112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Рисунок 6" descr="0_7184d_6b357746_XL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786313"/>
            <a:ext cx="1214438" cy="112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200" b="1" dirty="0" smtClean="0">
                <a:solidFill>
                  <a:srgbClr val="C00000"/>
                </a:solidFill>
              </a:rPr>
              <a:t>Первые снежинки закружились в воздухе, и гусиные стаи тоже полетели на юг.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gurav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71604" y="1214422"/>
            <a:ext cx="6715172" cy="4625569"/>
          </a:xfrm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28675" name="Рисунок 4" descr="0_7184d_6b357746_XL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00188"/>
            <a:ext cx="1214438" cy="112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Рисунок 5" descr="0_7184d_6b357746_XL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00375"/>
            <a:ext cx="1214438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Рисунок 6" descr="0_7184d_6b357746_XL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643438"/>
            <a:ext cx="1214438" cy="112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C00000"/>
                </a:solidFill>
              </a:rPr>
              <a:t>: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525963"/>
          </a:xfrm>
        </p:spPr>
        <p:txBody>
          <a:bodyPr numCol="2"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C00000"/>
                </a:solidFill>
              </a:rPr>
              <a:t>Осень в лесу. Не слышно птичьих песен.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0_59b32_8a4690c1_XL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3042" y="1428736"/>
            <a:ext cx="6717304" cy="4500594"/>
          </a:xfrm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5363" name="Рисунок 4" descr="0_7184d_6b357746_XL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28750"/>
            <a:ext cx="1214438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Рисунок 5" descr="0_7184d_6b357746_XL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143250"/>
            <a:ext cx="1214438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Рисунок 6" descr="0_7184d_6b357746_XL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857750"/>
            <a:ext cx="1214438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572140"/>
            <a:ext cx="7929618" cy="623886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Дрозды-рябинники</a:t>
            </a:r>
            <a:r>
              <a:rPr lang="ru-RU" sz="2200" b="1" dirty="0" smtClean="0">
                <a:solidFill>
                  <a:srgbClr val="C00000"/>
                </a:solidFill>
              </a:rPr>
              <a:t> собрались в стаи и откармливаются перед  тем, как откочевать в тёплые края. 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1271171408_608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71604" y="428604"/>
            <a:ext cx="6203758" cy="4357718"/>
          </a:xfrm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6387" name="Рисунок 7" descr="0_7184d_6b357746_XL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5750"/>
            <a:ext cx="1214438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Рисунок 8" descr="0_7184d_6b357746_XL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57375"/>
            <a:ext cx="1214438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Рисунок 9" descr="0_7184d_6b357746_XL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71875"/>
            <a:ext cx="1214438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77252" cy="571504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C00000"/>
                </a:solidFill>
              </a:rPr>
              <a:t>Коростель   раньше   всех   тронулся   в  путь,  потому что он на  юг  то летит, то пешком идёт. 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Содержимое 3" descr="коростел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37612" y="1353298"/>
            <a:ext cx="6091973" cy="4541904"/>
          </a:xfrm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7411" name="Рисунок 4" descr="0_7184d_6b357746_XL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71625"/>
            <a:ext cx="1214438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Рисунок 5" descr="0_7184d_6b357746_XL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143250"/>
            <a:ext cx="1214438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Рисунок 6" descr="0_7184d_6b357746_XL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857750"/>
            <a:ext cx="1214438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329642" cy="8382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200" b="1" dirty="0" smtClean="0">
                <a:solidFill>
                  <a:srgbClr val="C00000"/>
                </a:solidFill>
              </a:rPr>
              <a:t/>
            </a:r>
            <a:br>
              <a:rPr lang="ru-RU" sz="2200" b="1" dirty="0" smtClean="0">
                <a:solidFill>
                  <a:srgbClr val="C00000"/>
                </a:solidFill>
              </a:rPr>
            </a:br>
            <a:r>
              <a:rPr lang="ru-RU" sz="2200" b="1" dirty="0" smtClean="0">
                <a:solidFill>
                  <a:srgbClr val="C00000"/>
                </a:solidFill>
              </a:rPr>
              <a:t/>
            </a:r>
            <a:br>
              <a:rPr lang="ru-RU" sz="2200" b="1" dirty="0" smtClean="0">
                <a:solidFill>
                  <a:srgbClr val="C00000"/>
                </a:solidFill>
              </a:rPr>
            </a:br>
            <a:r>
              <a:rPr lang="ru-RU" sz="2200" b="1" dirty="0" smtClean="0">
                <a:solidFill>
                  <a:srgbClr val="C00000"/>
                </a:solidFill>
              </a:rPr>
              <a:t>Сойка зарывает жёлуди про запас. Выбирает самые спелые, только часто забывает про них, и весной из этих желудей вырастают молодые дубки.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8434" name="Рисунок 4" descr="0_7184d_6b357746_XL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28813"/>
            <a:ext cx="1214438" cy="112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Рисунок 5" descr="0_7184d_6b357746_XL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00625"/>
            <a:ext cx="1214438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Содержимое 3" descr="0_7184d_6b357746_XL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429000"/>
            <a:ext cx="1214438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Содержимое 12" descr="сойка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00166" y="1821080"/>
            <a:ext cx="6367442" cy="4287409"/>
          </a:xfrm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572140"/>
            <a:ext cx="8258204" cy="8382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200" b="1" dirty="0" smtClean="0">
                <a:solidFill>
                  <a:srgbClr val="C00000"/>
                </a:solidFill>
              </a:rPr>
              <a:t/>
            </a:r>
            <a:br>
              <a:rPr lang="ru-RU" sz="2200" b="1" dirty="0" smtClean="0">
                <a:solidFill>
                  <a:srgbClr val="C00000"/>
                </a:solidFill>
              </a:rPr>
            </a:br>
            <a:r>
              <a:rPr lang="ru-RU" sz="2200" b="1" dirty="0" smtClean="0">
                <a:solidFill>
                  <a:srgbClr val="C00000"/>
                </a:solidFill>
              </a:rPr>
              <a:t>Пока  еще  землю  не сковало морозом, вальдшнепы кормятся на болоте.  Запустит  вальдшнеп  клюв  в землю – вытаскивает  червей   и   личинок.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9458" name="Рисунок 4" descr="0_7184d_6b357746_XL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71688"/>
            <a:ext cx="1214438" cy="112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Рисунок 5" descr="0_7184d_6b357746_XL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71500"/>
            <a:ext cx="1214438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Содержимое 3" descr="0_7184d_6b357746_XL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786188"/>
            <a:ext cx="1214438" cy="112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6" descr="valdshnep1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71604" y="467248"/>
            <a:ext cx="6572296" cy="4690433"/>
          </a:xfrm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200" b="1" dirty="0" smtClean="0">
                <a:solidFill>
                  <a:srgbClr val="C00000"/>
                </a:solidFill>
              </a:rPr>
              <a:t/>
            </a:r>
            <a:br>
              <a:rPr lang="ru-RU" sz="2200" b="1" dirty="0" smtClean="0">
                <a:solidFill>
                  <a:srgbClr val="C00000"/>
                </a:solidFill>
              </a:rPr>
            </a:br>
            <a:r>
              <a:rPr lang="ru-RU" sz="2200" b="1" dirty="0" smtClean="0">
                <a:solidFill>
                  <a:srgbClr val="C00000"/>
                </a:solidFill>
              </a:rPr>
              <a:t/>
            </a:r>
            <a:br>
              <a:rPr lang="ru-RU" sz="2200" b="1" dirty="0" smtClean="0">
                <a:solidFill>
                  <a:srgbClr val="C00000"/>
                </a:solidFill>
              </a:rPr>
            </a:br>
            <a:r>
              <a:rPr lang="ru-RU" sz="2200" b="1" dirty="0" smtClean="0">
                <a:solidFill>
                  <a:srgbClr val="C00000"/>
                </a:solidFill>
              </a:rPr>
              <a:t>Глухарь   глотает  камешки  на   речной   отмели.   Зимой   он   клюёт   хвоинки,   мёрзлую   клюкву,   а камешки,   как жернова,   перетрут   пищу   в  глухарином  зобу.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482" name="Рисунок 4" descr="0_7184d_6b357746_XL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85938"/>
            <a:ext cx="1214438" cy="112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Рисунок 5" descr="0_7184d_6b357746_XL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857750"/>
            <a:ext cx="1214438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Содержимое 3" descr="0_7184d_6b357746_XL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86125"/>
            <a:ext cx="1214438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6" descr="gluxar.jpe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00166" y="1643050"/>
            <a:ext cx="6500858" cy="4525962"/>
          </a:xfrm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410604" cy="8382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200" b="1" dirty="0" smtClean="0">
                <a:solidFill>
                  <a:srgbClr val="C00000"/>
                </a:solidFill>
              </a:rPr>
              <a:t/>
            </a:r>
            <a:br>
              <a:rPr lang="ru-RU" sz="2200" b="1" dirty="0" smtClean="0">
                <a:solidFill>
                  <a:srgbClr val="C00000"/>
                </a:solidFill>
              </a:rPr>
            </a:br>
            <a:r>
              <a:rPr lang="ru-RU" sz="2200" b="1" dirty="0" smtClean="0">
                <a:solidFill>
                  <a:srgbClr val="C00000"/>
                </a:solidFill>
              </a:rPr>
              <a:t/>
            </a:r>
            <a:br>
              <a:rPr lang="ru-RU" sz="2200" b="1" dirty="0" smtClean="0">
                <a:solidFill>
                  <a:srgbClr val="C00000"/>
                </a:solidFill>
              </a:rPr>
            </a:br>
            <a:r>
              <a:rPr lang="ru-RU" sz="2200" b="1" dirty="0" smtClean="0">
                <a:solidFill>
                  <a:srgbClr val="C00000"/>
                </a:solidFill>
              </a:rPr>
              <a:t>Барсуки   отъелись   за   лето,   жиру    накопили,   далеко не уходят от норы.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badg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7" y="3357562"/>
            <a:ext cx="4101641" cy="3000396"/>
          </a:xfrm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9" name="Рисунок 8" descr="meles-mel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8" y="1357298"/>
            <a:ext cx="4191009" cy="3143257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21508" name="Рисунок 9" descr="0_7184d_6b357746_XL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88" y="2000250"/>
            <a:ext cx="1214437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Рисунок 10" descr="0_7184d_6b357746_XL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43063" y="2000250"/>
            <a:ext cx="1214437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Рисунок 11" descr="0_7184d_6b357746_XL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071688"/>
            <a:ext cx="1214438" cy="112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643578"/>
            <a:ext cx="8258204" cy="8382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200" b="1" dirty="0" smtClean="0">
                <a:solidFill>
                  <a:srgbClr val="C00000"/>
                </a:solidFill>
              </a:rPr>
              <a:t/>
            </a:r>
            <a:br>
              <a:rPr lang="ru-RU" sz="2200" b="1" dirty="0" smtClean="0">
                <a:solidFill>
                  <a:srgbClr val="C00000"/>
                </a:solidFill>
              </a:rPr>
            </a:br>
            <a:r>
              <a:rPr lang="ru-RU" sz="2200" b="1" dirty="0" smtClean="0">
                <a:solidFill>
                  <a:srgbClr val="C00000"/>
                </a:solidFill>
              </a:rPr>
              <a:t>Ёж  нашёл   ямку  в   трухлявом   пне,   натаскал   туда листьев – вот и  готово   жильё   на   зиму.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Animals_Beasts_Spiny_urchin_024919_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00166" y="642918"/>
            <a:ext cx="6500858" cy="4536660"/>
          </a:xfrm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22531" name="Рисунок 4" descr="0_7184d_6b357746_XL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57250"/>
            <a:ext cx="1214438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Рисунок 5" descr="0_7184d_6b357746_XL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357438"/>
            <a:ext cx="1214438" cy="112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Рисунок 6" descr="0_7184d_6b357746_XL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929063"/>
            <a:ext cx="1214438" cy="112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309</TotalTime>
  <Words>189</Words>
  <Application>Microsoft Office PowerPoint</Application>
  <PresentationFormat>Экран (4:3)</PresentationFormat>
  <Paragraphs>19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  </vt:lpstr>
      <vt:lpstr>Осень в лесу. Не слышно птичьих песен.</vt:lpstr>
      <vt:lpstr>Дрозды-рябинники собрались в стаи и откармливаются перед  тем, как откочевать в тёплые края.  </vt:lpstr>
      <vt:lpstr>Коростель   раньше   всех   тронулся   в  путь,  потому что он на  юг  то летит, то пешком идёт.   </vt:lpstr>
      <vt:lpstr>  Сойка зарывает жёлуди про запас. Выбирает самые спелые, только часто забывает про них, и весной из этих желудей вырастают молодые дубки.  </vt:lpstr>
      <vt:lpstr> Пока  еще  землю  не сковало морозом, вальдшнепы кормятся на болоте.  Запустит  вальдшнеп  клюв  в землю – вытаскивает  червей   и   личинок.  </vt:lpstr>
      <vt:lpstr>  Глухарь   глотает  камешки  на   речной   отмели.   Зимой   он   клюёт   хвоинки,   мёрзлую   клюкву,   а камешки,   как жернова,   перетрут   пищу   в  глухарином  зобу.  </vt:lpstr>
      <vt:lpstr>  Барсуки   отъелись   за   лето,   жиру    накопили,   далеко не уходят от норы.  </vt:lpstr>
      <vt:lpstr> Ёж  нашёл   ямку  в   трухлявом   пне,   натаскал   туда листьев – вот и  готово   жильё   на   зиму.  </vt:lpstr>
      <vt:lpstr>Белка  скоро  серая  станет,  наденет  зимнюю  шубку,  а пока  запасает орехи и жёлуди. Складывает их  в  дупло. А  грибы  развешивает  на  колючих  сучках – сушиться.  </vt:lpstr>
      <vt:lpstr>Медведица  берлогу  выкопала  под  корнями  старой  ели, устлала  её  ветками,  натаскала   мху.   Зимой  у  неё  в  берлоге появятся  медвежата.  </vt:lpstr>
      <vt:lpstr>Лиса   неслышно   крадётся по осеннему лесу.  Листья  в  Лесу красные,  и  лисья  шерсть  красная.  Легко  лисе  незаметно подкрадываться  к  добыче.  </vt:lpstr>
      <vt:lpstr>    Притаились  зайчата-листопаднички.   Не скачут,   следов  не оставляют.   А   то   лиса   их  найдет и съест.  Пробежит мимо зайчиха, накормит  молоком  и  дальше  скачет  в  осинник.    </vt:lpstr>
      <vt:lpstr>Высоко   в  небе   потянулись  журавлиные  стаи.  Печальными криками   прощаются  они  с  родиной.   Журавли   будут  зимовать  в тёплой  Африке.  Но  как  только  зазвенят  весной ручьи,  зазеленеет на   бугорках   травка,   журавли  вернутся   домой  на   родину.   </vt:lpstr>
      <vt:lpstr>Первые снежинки закружились в воздухе, и гусиные стаи тоже полетели на юг.  </vt:lpstr>
      <vt:lpstr>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птицы и звери к зиме готовятся</dc:title>
  <dc:creator>Старавойтова Елена</dc:creator>
  <cp:lastModifiedBy>Иван</cp:lastModifiedBy>
  <cp:revision>50</cp:revision>
  <dcterms:modified xsi:type="dcterms:W3CDTF">2014-11-24T04:48:55Z</dcterms:modified>
</cp:coreProperties>
</file>