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66" r:id="rId8"/>
    <p:sldId id="275" r:id="rId9"/>
    <p:sldId id="276" r:id="rId10"/>
    <p:sldId id="268" r:id="rId11"/>
    <p:sldId id="267" r:id="rId12"/>
    <p:sldId id="277" r:id="rId13"/>
    <p:sldId id="260" r:id="rId14"/>
    <p:sldId id="278" r:id="rId15"/>
    <p:sldId id="263" r:id="rId16"/>
    <p:sldId id="264" r:id="rId17"/>
    <p:sldId id="269" r:id="rId18"/>
    <p:sldId id="262" r:id="rId19"/>
    <p:sldId id="279" r:id="rId20"/>
    <p:sldId id="280" r:id="rId21"/>
    <p:sldId id="281" r:id="rId22"/>
    <p:sldId id="282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660066"/>
    <a:srgbClr val="CCCCFF"/>
    <a:srgbClr val="FFFFCC"/>
    <a:srgbClr val="CC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C3DF13-D8A1-46D6-860B-CE75E6CFB63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89319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5F613D-F681-4F38-82AE-D8B314328AE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0053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63B8F6-B26B-4535-A701-F5F3B52088F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2816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BADDC0-3E4A-4456-87DD-9699FBA5ACF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47116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7BABE-B648-4684-951E-D2B7FDD24C6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82936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74A38C-91F9-4DAA-A065-1CABAD8F685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5657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022FAD-52FE-4781-B565-EB53E1AC13B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56699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B4F79D-A31F-4BA5-90D2-1D3C0C675A2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1398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D3DACA-DE29-4BB2-9669-58D344025C0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8143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059A20-5618-48D4-A648-2E921F85741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25777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17470B-384D-4D87-8B98-D060D213C4C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3864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50000">
              <a:srgbClr val="FFFFCC"/>
            </a:gs>
            <a:gs pos="100000">
              <a:srgbClr val="CCCC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E04FB38-4E7C-499F-84FA-9A4A6FBF1BC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file:///A:\&#1059;&#1075;&#1088;&#1080;&#1085;&#1086;&#1074;&#1080;&#1095;\practicum\information\CodeTable\CP1251.htm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file:///A:\&#1059;&#1075;&#1088;&#1080;&#1085;&#1086;&#1074;&#1080;&#1095;\practicum\information\CodeTable\KOI8-r.htm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429000"/>
            <a:ext cx="7772400" cy="1470025"/>
          </a:xfrm>
        </p:spPr>
        <p:txBody>
          <a:bodyPr/>
          <a:lstStyle/>
          <a:p>
            <a:r>
              <a:rPr lang="ru-RU" sz="54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Кодирование текстовой </a:t>
            </a:r>
            <a:r>
              <a:rPr lang="ru-RU" sz="54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информации</a:t>
            </a:r>
            <a:endParaRPr lang="ru-RU" sz="3200" b="1" dirty="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620688"/>
            <a:ext cx="3600400" cy="2556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600" b="1" dirty="0">
                <a:latin typeface="Times New Roman" pitchFamily="18" charset="0"/>
              </a:rPr>
              <a:t>Наиболее распространенной в настоящее время является кодировка Microsoft Windows, обозначаемая сокращением</a:t>
            </a:r>
            <a:r>
              <a:rPr lang="ru-RU" sz="3600" b="1" dirty="0">
                <a:latin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hlinkClick r:id="rId2" action="ppaction://hlinkfile"/>
              </a:rPr>
              <a:t>CP1251</a:t>
            </a:r>
            <a:r>
              <a:rPr lang="ru-RU" sz="3600" b="1" dirty="0">
                <a:latin typeface="Times New Roman" pitchFamily="18" charset="0"/>
              </a:rPr>
              <a:t> </a:t>
            </a:r>
            <a:r>
              <a:rPr lang="en-US" sz="3600" b="1" dirty="0">
                <a:latin typeface="Times New Roman" pitchFamily="18" charset="0"/>
              </a:rPr>
              <a:t>  </a:t>
            </a:r>
            <a:r>
              <a:rPr lang="en-US" sz="2600" b="1" dirty="0">
                <a:latin typeface="Times New Roman" pitchFamily="18" charset="0"/>
              </a:rPr>
              <a:t>                    </a:t>
            </a:r>
            <a:r>
              <a:rPr lang="ru-RU" sz="2600" b="1" dirty="0">
                <a:latin typeface="Times New Roman" pitchFamily="18" charset="0"/>
              </a:rPr>
              <a:t>("CP" означает "Code Page", "кодовая страница").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61" name="Picture 5" descr="cp125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4675"/>
            <a:ext cx="9109075" cy="50133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ru-RU" sz="2600" b="1" dirty="0">
                <a:latin typeface="Times New Roman" pitchFamily="18" charset="0"/>
              </a:rPr>
              <a:t>Хронологически одним из первых стандартов кодирования русских букв на компьютерах был </a:t>
            </a:r>
            <a:r>
              <a:rPr lang="ru-RU" sz="3600" b="1" dirty="0">
                <a:latin typeface="Times New Roman" pitchFamily="18" charset="0"/>
                <a:hlinkClick r:id="rId3" action="ppaction://hlinkfile"/>
              </a:rPr>
              <a:t>КОИ8</a:t>
            </a:r>
            <a:r>
              <a:rPr lang="ru-RU" sz="2600" b="1" dirty="0">
                <a:latin typeface="Times New Roman" pitchFamily="18" charset="0"/>
              </a:rPr>
              <a:t> </a:t>
            </a:r>
            <a:br>
              <a:rPr lang="ru-RU" sz="2600" b="1" dirty="0">
                <a:latin typeface="Times New Roman" pitchFamily="18" charset="0"/>
              </a:rPr>
            </a:br>
            <a:r>
              <a:rPr lang="ru-RU" sz="2600" b="1" dirty="0">
                <a:latin typeface="Times New Roman" pitchFamily="18" charset="0"/>
              </a:rPr>
              <a:t>("Код обмена информацией, 8-битный</a:t>
            </a:r>
            <a:r>
              <a:rPr lang="ru-RU" sz="2600" b="1" dirty="0" smtClean="0">
                <a:latin typeface="Times New Roman" pitchFamily="18" charset="0"/>
              </a:rPr>
              <a:t>"). </a:t>
            </a:r>
            <a:r>
              <a:rPr lang="en-US" sz="2600" b="1" dirty="0" smtClean="0">
                <a:latin typeface="Times New Roman" pitchFamily="18" charset="0"/>
              </a:rPr>
              <a:t>Unix</a:t>
            </a:r>
            <a:endParaRPr lang="ru-RU" sz="2600" b="1" dirty="0">
              <a:latin typeface="Times New Roman" pitchFamily="18" charset="0"/>
            </a:endParaRPr>
          </a:p>
        </p:txBody>
      </p:sp>
      <p:graphicFrame>
        <p:nvGraphicFramePr>
          <p:cNvPr id="17411" name="Object 3"/>
          <p:cNvGraphicFramePr>
            <a:graphicFrameLocks noChangeAspect="1"/>
          </p:cNvGraphicFramePr>
          <p:nvPr>
            <p:ph idx="1"/>
          </p:nvPr>
        </p:nvGraphicFramePr>
        <p:xfrm>
          <a:off x="0" y="1341438"/>
          <a:ext cx="9144000" cy="5464175"/>
        </p:xfrm>
        <a:graphic>
          <a:graphicData uri="http://schemas.openxmlformats.org/presentationml/2006/ole">
            <p:oleObj spid="_x0000_s17418" name="Точечный рисунок" r:id="rId4" imgW="4514286" imgH="2591162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332656"/>
            <a:ext cx="8411369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3167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8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В конце 90-ых годов появился новый международный стандарт </a:t>
            </a:r>
            <a:r>
              <a:rPr lang="en-US" sz="3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Unicode</a:t>
            </a:r>
            <a:r>
              <a:rPr lang="ru-RU" sz="3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,</a:t>
            </a:r>
            <a:r>
              <a:rPr lang="ru-RU" sz="28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который </a:t>
            </a:r>
            <a:r>
              <a:rPr lang="ru-RU" sz="28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отводит под один символ не один байт, а два, и поэтому с его помощью можно закодировать не 256, а 65536 различных символов.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8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Полная спецификация стандарта Unicode включает в себя все существующие, вымершие и искусственно созданные алфавиты мира, а также множество математических, музыкальных, химических и прочих символов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532997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29976" y="1124744"/>
            <a:ext cx="33464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Фрагмент спецификации UNICODE 4.0 для кириллицы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7154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989138"/>
            <a:ext cx="8229600" cy="1143000"/>
          </a:xfrm>
        </p:spPr>
        <p:txBody>
          <a:bodyPr/>
          <a:lstStyle/>
          <a:p>
            <a:r>
              <a:rPr lang="ru-RU" sz="36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Пример 1.</a:t>
            </a:r>
            <a:r>
              <a:rPr lang="ru-RU" sz="36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br>
              <a:rPr lang="ru-RU" sz="36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ru-RU" sz="32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/>
            </a:r>
            <a:br>
              <a:rPr lang="ru-RU" sz="32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Представьте в форме шестнадцатеричного</a:t>
            </a:r>
            <a:r>
              <a:rPr lang="ru-RU" sz="3200" dirty="0">
                <a:latin typeface="Times New Roman" pitchFamily="18" charset="0"/>
              </a:rPr>
              <a:t> кода слово «ЭВМ» во всех пяти кодировках. Воспользуйтесь компьютерным калькулятором для перевода чисел из десятичной в шестнадцатеричную систему счисления</a:t>
            </a:r>
            <a:r>
              <a:rPr lang="ru-RU" sz="40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Ответ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8697913" cy="452596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2800" dirty="0"/>
              <a:t>   </a:t>
            </a:r>
            <a:r>
              <a:rPr lang="ru-RU" sz="2800" dirty="0">
                <a:latin typeface="Times New Roman" pitchFamily="18" charset="0"/>
              </a:rPr>
              <a:t>Последовательности десятичных кодов слова «ЭВМ» в различных кодировках составляем на основе кодировочных таблиц: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КОИ8-Р:</a:t>
            </a:r>
            <a:r>
              <a:rPr lang="ru-RU" sz="2400" dirty="0">
                <a:latin typeface="Times New Roman" pitchFamily="18" charset="0"/>
              </a:rPr>
              <a:t>        252 247 237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CP</a:t>
            </a:r>
            <a:r>
              <a:rPr lang="ru-RU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1251:</a:t>
            </a:r>
            <a:r>
              <a:rPr lang="ru-RU" sz="2400" dirty="0">
                <a:latin typeface="Times New Roman" pitchFamily="18" charset="0"/>
              </a:rPr>
              <a:t>	221 194 204</a:t>
            </a:r>
            <a:endParaRPr lang="en-US" sz="2400" dirty="0">
              <a:latin typeface="Times New Roman" pitchFamily="18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CP866:</a:t>
            </a:r>
            <a:r>
              <a:rPr lang="en-US" sz="2400" dirty="0">
                <a:latin typeface="Times New Roman" pitchFamily="18" charset="0"/>
              </a:rPr>
              <a:t>	157 130 140 </a:t>
            </a:r>
            <a:endParaRPr lang="ru-RU" sz="2400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                     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Mac:</a:t>
            </a:r>
            <a:r>
              <a:rPr lang="en-US" sz="2400" dirty="0">
                <a:latin typeface="Times New Roman" pitchFamily="18" charset="0"/>
              </a:rPr>
              <a:t>	</a:t>
            </a:r>
            <a:r>
              <a:rPr lang="ru-RU" sz="2400" dirty="0">
                <a:latin typeface="Times New Roman" pitchFamily="18" charset="0"/>
              </a:rPr>
              <a:t>         </a:t>
            </a:r>
            <a:r>
              <a:rPr lang="en-US" sz="2400" dirty="0">
                <a:latin typeface="Times New Roman" pitchFamily="18" charset="0"/>
              </a:rPr>
              <a:t>157 130 140 </a:t>
            </a:r>
            <a:endParaRPr lang="ru-RU" sz="2400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dirty="0">
                <a:latin typeface="Times New Roman" pitchFamily="18" charset="0"/>
              </a:rPr>
              <a:t>                                  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ISO:</a:t>
            </a:r>
            <a:r>
              <a:rPr lang="en-US" sz="2400" dirty="0">
                <a:latin typeface="Times New Roman" pitchFamily="18" charset="0"/>
              </a:rPr>
              <a:t>	</a:t>
            </a:r>
            <a:r>
              <a:rPr lang="ru-RU" sz="2400" dirty="0">
                <a:latin typeface="Times New Roman" pitchFamily="18" charset="0"/>
              </a:rPr>
              <a:t>         </a:t>
            </a:r>
            <a:r>
              <a:rPr lang="en-US" sz="2400" dirty="0">
                <a:latin typeface="Times New Roman" pitchFamily="18" charset="0"/>
              </a:rPr>
              <a:t>205 178 188 </a:t>
            </a:r>
            <a:endParaRPr lang="ru-RU" sz="2400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2400" dirty="0">
                <a:latin typeface="Times New Roman" pitchFamily="18" charset="0"/>
              </a:rPr>
              <a:t>        </a:t>
            </a:r>
            <a:r>
              <a:rPr lang="ru-RU" sz="2800" dirty="0">
                <a:latin typeface="Times New Roman" pitchFamily="18" charset="0"/>
              </a:rPr>
              <a:t>Переводим с помощью калькулятора последовательности кодов из десятичной системы в шестнадцатеричную: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                     КОИ8-Р:</a:t>
            </a:r>
            <a:r>
              <a:rPr lang="ru-RU" sz="2400" dirty="0">
                <a:latin typeface="Times New Roman" pitchFamily="18" charset="0"/>
              </a:rPr>
              <a:t>       </a:t>
            </a:r>
            <a:r>
              <a:rPr lang="en-US" sz="2400" dirty="0">
                <a:latin typeface="Times New Roman" pitchFamily="18" charset="0"/>
              </a:rPr>
              <a:t>FC F</a:t>
            </a:r>
            <a:r>
              <a:rPr lang="ru-RU" sz="2400" dirty="0">
                <a:latin typeface="Times New Roman" pitchFamily="18" charset="0"/>
              </a:rPr>
              <a:t>7 </a:t>
            </a:r>
            <a:r>
              <a:rPr lang="en-US" sz="2400" dirty="0">
                <a:latin typeface="Times New Roman" pitchFamily="18" charset="0"/>
              </a:rPr>
              <a:t>ED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                    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CP1251:</a:t>
            </a:r>
            <a:r>
              <a:rPr lang="en-US" sz="2400" dirty="0">
                <a:latin typeface="Times New Roman" pitchFamily="18" charset="0"/>
              </a:rPr>
              <a:t>	</a:t>
            </a:r>
            <a:r>
              <a:rPr lang="ru-RU" sz="2400" dirty="0">
                <a:latin typeface="Times New Roman" pitchFamily="18" charset="0"/>
              </a:rPr>
              <a:t>         </a:t>
            </a:r>
            <a:r>
              <a:rPr lang="en-US" sz="2400" dirty="0">
                <a:latin typeface="Times New Roman" pitchFamily="18" charset="0"/>
              </a:rPr>
              <a:t>DD C2 CC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                    </a:t>
            </a:r>
            <a:r>
              <a:rPr lang="en-US" sz="24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CP866:</a:t>
            </a:r>
            <a:r>
              <a:rPr lang="en-US" sz="2400" dirty="0">
                <a:latin typeface="Times New Roman" pitchFamily="18" charset="0"/>
              </a:rPr>
              <a:t>	</a:t>
            </a:r>
            <a:r>
              <a:rPr lang="ru-RU" sz="2400" dirty="0">
                <a:latin typeface="Times New Roman" pitchFamily="18" charset="0"/>
              </a:rPr>
              <a:t>         </a:t>
            </a:r>
            <a:r>
              <a:rPr lang="en-US" sz="2400" dirty="0">
                <a:latin typeface="Times New Roman" pitchFamily="18" charset="0"/>
              </a:rPr>
              <a:t>9D 82 8C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                    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Mac:</a:t>
            </a:r>
            <a:r>
              <a:rPr lang="en-US" sz="2400" dirty="0">
                <a:latin typeface="Times New Roman" pitchFamily="18" charset="0"/>
              </a:rPr>
              <a:t>	</a:t>
            </a:r>
            <a:r>
              <a:rPr lang="ru-RU" sz="2400" dirty="0">
                <a:latin typeface="Times New Roman" pitchFamily="18" charset="0"/>
              </a:rPr>
              <a:t>         </a:t>
            </a:r>
            <a:r>
              <a:rPr lang="en-US" sz="2400" dirty="0">
                <a:latin typeface="Times New Roman" pitchFamily="18" charset="0"/>
              </a:rPr>
              <a:t>9D 82 8C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                    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ISO:	</a:t>
            </a:r>
            <a:r>
              <a:rPr lang="ru-RU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</a:t>
            </a:r>
            <a:r>
              <a:rPr lang="en-US" sz="2400" dirty="0">
                <a:latin typeface="Times New Roman" pitchFamily="18" charset="0"/>
              </a:rPr>
              <a:t>CD B2 BC</a:t>
            </a:r>
            <a:endParaRPr lang="ru-RU" sz="24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2800" dirty="0"/>
              <a:t>Для преобразования русскоязычных текстовых документов из одной кодировки в другую используются специальные программы-конверторы.  </a:t>
            </a:r>
            <a:endParaRPr lang="en-US" sz="2800" dirty="0"/>
          </a:p>
          <a:p>
            <a:pPr algn="just"/>
            <a:r>
              <a:rPr lang="ru-RU" sz="2800" dirty="0"/>
              <a:t>Одной из таких программ является текстовый редактор </a:t>
            </a:r>
            <a:r>
              <a:rPr lang="ru-RU" sz="2800" b="1" dirty="0" err="1">
                <a:solidFill>
                  <a:srgbClr val="CC0000"/>
                </a:solidFill>
              </a:rPr>
              <a:t>Hieroglyph</a:t>
            </a:r>
            <a:r>
              <a:rPr lang="ru-RU" sz="2800" dirty="0"/>
              <a:t>, который позволяет осуществлять перевод набранного текста из одной кодировки в другую и даже использовать различные кодировки в одном тексте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>
            <p:ph idx="1"/>
          </p:nvPr>
        </p:nvGraphicFramePr>
        <p:xfrm>
          <a:off x="-180975" y="0"/>
          <a:ext cx="9324975" cy="6858000"/>
        </p:xfrm>
        <a:graphic>
          <a:graphicData uri="http://schemas.openxmlformats.org/presentationml/2006/ole">
            <p:oleObj spid="_x0000_s9225" name="Точечный рисунок" r:id="rId3" imgW="7535327" imgH="4828571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44624"/>
            <a:ext cx="856895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Учимся программировать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Вырезка экрана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92696"/>
            <a:ext cx="8797960" cy="604867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43608" y="3657798"/>
            <a:ext cx="5814392" cy="138499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/>
              <a:t>Возвращает символ, соответствующий номеру N в таблице Юникода.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820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7560840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Кодирование – это процесс представления информации в виде последовательности условных обозначений.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8640"/>
            <a:ext cx="7344816" cy="6271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093451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ырезка экрана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80726"/>
            <a:ext cx="8143798" cy="573082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44624"/>
            <a:ext cx="821580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Возвращает номер символа  в таблице КОИ-8r. (стандарт RFC 1489).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649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ырезка экрана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94" y="404664"/>
            <a:ext cx="8841294" cy="597666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8285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500042"/>
            <a:ext cx="6715172" cy="334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</a:rPr>
              <a:t>Последовательности десятичных кодов слова «ЭВМ» в различных кодировках составляем на основе кодировочных таблиц: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КОИ8-Р</a:t>
            </a:r>
            <a:r>
              <a:rPr lang="ru-RU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:</a:t>
            </a:r>
            <a:r>
              <a:rPr lang="ru-RU" sz="2400" dirty="0" smtClean="0">
                <a:latin typeface="Times New Roman" pitchFamily="18" charset="0"/>
              </a:rPr>
              <a:t>        </a:t>
            </a:r>
            <a:endParaRPr lang="ru-RU" sz="2400" dirty="0" smtClean="0">
              <a:latin typeface="Times New Roman" pitchFamily="18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	</a:t>
            </a:r>
            <a:r>
              <a:rPr 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CP</a:t>
            </a:r>
            <a:r>
              <a:rPr lang="ru-RU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1251:</a:t>
            </a:r>
            <a:r>
              <a:rPr lang="ru-RU" sz="2400" dirty="0" smtClean="0">
                <a:latin typeface="Times New Roman" pitchFamily="18" charset="0"/>
              </a:rPr>
              <a:t>	</a:t>
            </a:r>
            <a:endParaRPr lang="en-US" sz="2400" dirty="0" smtClean="0">
              <a:latin typeface="Times New Roman" pitchFamily="18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	</a:t>
            </a:r>
            <a:r>
              <a:rPr 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CP866</a:t>
            </a:r>
            <a:r>
              <a:rPr 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:</a:t>
            </a:r>
            <a:r>
              <a:rPr lang="en-US" sz="2400" dirty="0" smtClean="0">
                <a:latin typeface="Times New Roman" pitchFamily="18" charset="0"/>
              </a:rPr>
              <a:t>	</a:t>
            </a: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        </a:t>
            </a:r>
            <a:r>
              <a:rPr lang="ru-RU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		</a:t>
            </a:r>
            <a:r>
              <a:rPr 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Mac</a:t>
            </a:r>
            <a:r>
              <a:rPr 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:</a:t>
            </a:r>
            <a:r>
              <a:rPr lang="en-US" sz="2400" dirty="0" smtClean="0">
                <a:latin typeface="Times New Roman" pitchFamily="18" charset="0"/>
              </a:rPr>
              <a:t>	</a:t>
            </a: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dirty="0" smtClean="0">
                <a:latin typeface="Times New Roman" pitchFamily="18" charset="0"/>
              </a:rPr>
              <a:t>                     </a:t>
            </a:r>
            <a:r>
              <a:rPr lang="ru-RU" sz="2400" dirty="0" smtClean="0">
                <a:latin typeface="Times New Roman" pitchFamily="18" charset="0"/>
              </a:rPr>
              <a:t>		</a:t>
            </a:r>
            <a:r>
              <a:rPr 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ISO</a:t>
            </a:r>
            <a:r>
              <a:rPr 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:</a:t>
            </a:r>
            <a:r>
              <a:rPr lang="en-US" sz="2400" dirty="0" smtClean="0">
                <a:latin typeface="Times New Roman" pitchFamily="18" charset="0"/>
              </a:rPr>
              <a:t>	</a:t>
            </a: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</a:rPr>
              <a:t>        Переводим с помощью калькулятора последовательности кодов из десятичной системы в шестнадцатеричную:</a:t>
            </a:r>
            <a:endParaRPr lang="ru-RU" sz="24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280920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Код – множество слов (последовательностей символов) из некоторого алфавита, используемых при кодировании информации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8640"/>
            <a:ext cx="6408712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000735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828092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Письменность – способ кодирования устной речи на естественном языке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77072"/>
            <a:ext cx="3333750" cy="263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336" y="3827084"/>
            <a:ext cx="1791163" cy="280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934787"/>
            <a:ext cx="2515741" cy="290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37671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92696"/>
            <a:ext cx="1152128" cy="8640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Устная речь</a:t>
            </a:r>
            <a:endParaRPr lang="ru-RU" b="1" dirty="0"/>
          </a:p>
        </p:txBody>
      </p:sp>
      <p:sp>
        <p:nvSpPr>
          <p:cNvPr id="3" name="Загнутый угол 2"/>
          <p:cNvSpPr/>
          <p:nvPr/>
        </p:nvSpPr>
        <p:spPr>
          <a:xfrm>
            <a:off x="3851920" y="620688"/>
            <a:ext cx="1656184" cy="1224136"/>
          </a:xfrm>
          <a:prstGeom prst="foldedCorne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Код: письменный текст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12360" y="845096"/>
            <a:ext cx="1152128" cy="8640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Устная речь</a:t>
            </a:r>
            <a:endParaRPr lang="ru-RU" b="1" dirty="0"/>
          </a:p>
        </p:txBody>
      </p:sp>
      <p:sp>
        <p:nvSpPr>
          <p:cNvPr id="6" name="Штриховая стрелка вправо 5"/>
          <p:cNvSpPr/>
          <p:nvPr/>
        </p:nvSpPr>
        <p:spPr>
          <a:xfrm>
            <a:off x="5436096" y="845096"/>
            <a:ext cx="2520280" cy="1016496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Декодирование –чтение текста</a:t>
            </a:r>
            <a:endParaRPr lang="ru-RU" b="1" dirty="0"/>
          </a:p>
        </p:txBody>
      </p:sp>
      <p:sp>
        <p:nvSpPr>
          <p:cNvPr id="5" name="Штриховая стрелка вправо 4"/>
          <p:cNvSpPr/>
          <p:nvPr/>
        </p:nvSpPr>
        <p:spPr>
          <a:xfrm>
            <a:off x="1547664" y="692696"/>
            <a:ext cx="2304256" cy="1016496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Кодирование –запись текста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2967335"/>
            <a:ext cx="813690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Способ кодирования зависит от назначения кода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79984" y="4419109"/>
            <a:ext cx="7840488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Правило – каждый символ алфавита исходного текста заменяется на комбинацию символов алфавита кодирования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223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600" y="260648"/>
            <a:ext cx="7577576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87624" y="5229200"/>
            <a:ext cx="7128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Телеграфный код </a:t>
            </a:r>
            <a:r>
              <a:rPr lang="en-US" sz="2800" dirty="0" smtClean="0"/>
              <a:t>ITA2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4365104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Буквы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95936" y="4365104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знаки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8184" y="4365104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символы</a:t>
            </a:r>
            <a:endParaRPr lang="ru-RU" sz="2400" b="1" dirty="0">
              <a:solidFill>
                <a:srgbClr val="FF0000"/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4139952" y="188640"/>
            <a:ext cx="864096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932040" y="-97651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A</a:t>
            </a:r>
            <a:endParaRPr lang="ru-RU" sz="3600" b="1" dirty="0">
              <a:solidFill>
                <a:srgbClr val="FF0000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899592" y="1628800"/>
            <a:ext cx="2088232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95536" y="1700808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R</a:t>
            </a:r>
            <a:endParaRPr lang="ru-RU" sz="3600" b="1" dirty="0">
              <a:solidFill>
                <a:srgbClr val="FF0000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H="1" flipV="1">
            <a:off x="7956376" y="3356992"/>
            <a:ext cx="648072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956376" y="4293096"/>
            <a:ext cx="10801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Режим ввода букв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1528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44000" cy="2304256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Кодировка ASCII </a:t>
            </a:r>
            <a:b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(</a:t>
            </a:r>
            <a:r>
              <a:rPr lang="ru-RU" sz="3200" b="1" dirty="0" err="1">
                <a:solidFill>
                  <a:srgbClr val="FF0000"/>
                </a:solidFill>
                <a:latin typeface="Times New Roman" pitchFamily="18" charset="0"/>
              </a:rPr>
              <a:t>American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3200" b="1" dirty="0" err="1">
                <a:solidFill>
                  <a:srgbClr val="FF0000"/>
                </a:solidFill>
                <a:latin typeface="Times New Roman" pitchFamily="18" charset="0"/>
              </a:rPr>
              <a:t>Standard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3200" b="1" dirty="0" err="1">
                <a:solidFill>
                  <a:srgbClr val="FF0000"/>
                </a:solidFill>
                <a:latin typeface="Times New Roman" pitchFamily="18" charset="0"/>
              </a:rPr>
              <a:t>Code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3200" b="1" dirty="0" err="1">
                <a:solidFill>
                  <a:srgbClr val="FF0000"/>
                </a:solidFill>
                <a:latin typeface="Times New Roman" pitchFamily="18" charset="0"/>
              </a:rPr>
              <a:t>for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3200" b="1" dirty="0" err="1">
                <a:solidFill>
                  <a:srgbClr val="FF0000"/>
                </a:solidFill>
                <a:latin typeface="Times New Roman" pitchFamily="18" charset="0"/>
              </a:rPr>
              <a:t>Information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3200" b="1" dirty="0" err="1">
                <a:solidFill>
                  <a:srgbClr val="FF0000"/>
                </a:solidFill>
                <a:latin typeface="Times New Roman" pitchFamily="18" charset="0"/>
              </a:rPr>
              <a:t>Interchang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</a:rPr>
              <a:t>)</a:t>
            </a:r>
            <a:r>
              <a:rPr lang="ru-RU" sz="2800" b="1" dirty="0" smtClean="0">
                <a:latin typeface="Times New Roman" pitchFamily="18" charset="0"/>
              </a:rPr>
              <a:t> – 1963 год – для компьютерной обработки текстовой информации</a:t>
            </a:r>
            <a:r>
              <a:rPr lang="ru-RU" sz="2000" b="1" dirty="0">
                <a:latin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</a:rPr>
              <a:t>кодирующая первую половину символов с числовыми кодами от 0 до 127</a:t>
            </a:r>
            <a:r>
              <a:rPr lang="ru-RU" sz="4000" dirty="0"/>
              <a:t> 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1042988" y="6021288"/>
            <a:ext cx="6985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i="1" dirty="0">
                <a:latin typeface="Times New Roman" pitchFamily="18" charset="0"/>
              </a:rPr>
              <a:t>(коды от 0 до 32 отведены не символам, а функциональным клавишам).</a:t>
            </a:r>
          </a:p>
        </p:txBody>
      </p:sp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64903"/>
            <a:ext cx="7416824" cy="3317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04664"/>
            <a:ext cx="8435280" cy="5793507"/>
          </a:xfrm>
        </p:spPr>
        <p:txBody>
          <a:bodyPr/>
          <a:lstStyle/>
          <a:p>
            <a:r>
              <a:rPr lang="ru-RU" dirty="0" smtClean="0"/>
              <a:t>Код символа – порядковый номер</a:t>
            </a:r>
          </a:p>
          <a:p>
            <a:r>
              <a:rPr lang="ru-RU" dirty="0" smtClean="0"/>
              <a:t>Первые 32 символа – управляющие. На экране не отражаются, определяют некоторое действие.</a:t>
            </a:r>
          </a:p>
          <a:p>
            <a:endParaRPr lang="ru-RU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780928"/>
            <a:ext cx="3392413" cy="3591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01056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4046246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44624"/>
            <a:ext cx="84969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Расширение кода 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ASCII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99992" y="1196752"/>
            <a:ext cx="424847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 – 127 </a:t>
            </a:r>
            <a:r>
              <a:rPr lang="ru-RU" sz="2000" dirty="0" smtClean="0"/>
              <a:t>совпадают с </a:t>
            </a:r>
            <a:r>
              <a:rPr lang="en-US" sz="2000" dirty="0" smtClean="0"/>
              <a:t>ASCII</a:t>
            </a:r>
            <a:endParaRPr lang="ru-RU" sz="2000" dirty="0" smtClean="0"/>
          </a:p>
          <a:p>
            <a:r>
              <a:rPr lang="ru-RU" sz="2000" dirty="0" smtClean="0"/>
              <a:t>128 – 225 – кодовая страница. Размещаются нелатинские алфавиты, символы псевдографики…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103546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336</Words>
  <Application>Microsoft Office PowerPoint</Application>
  <PresentationFormat>Экран (4:3)</PresentationFormat>
  <Paragraphs>56</Paragraphs>
  <Slides>22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Оформление по умолчанию</vt:lpstr>
      <vt:lpstr>Точечный рисунок</vt:lpstr>
      <vt:lpstr>Кодирование текстовой информации</vt:lpstr>
      <vt:lpstr>Слайд 2</vt:lpstr>
      <vt:lpstr>Слайд 3</vt:lpstr>
      <vt:lpstr>Слайд 4</vt:lpstr>
      <vt:lpstr>Слайд 5</vt:lpstr>
      <vt:lpstr>Слайд 6</vt:lpstr>
      <vt:lpstr>Кодировка ASCII  (American Standard Code for Information Interchang) – 1963 год – для компьютерной обработки текстовой информации кодирующая первую половину символов с числовыми кодами от 0 до 127 </vt:lpstr>
      <vt:lpstr>Слайд 8</vt:lpstr>
      <vt:lpstr>Слайд 9</vt:lpstr>
      <vt:lpstr>Наиболее распространенной в настоящее время является кодировка Microsoft Windows, обозначаемая сокращением CP1251                       ("CP" означает "Code Page", "кодовая страница").</vt:lpstr>
      <vt:lpstr>Хронологически одним из первых стандартов кодирования русских букв на компьютерах был КОИ8  ("Код обмена информацией, 8-битный"). Unix</vt:lpstr>
      <vt:lpstr>Слайд 12</vt:lpstr>
      <vt:lpstr>Слайд 13</vt:lpstr>
      <vt:lpstr>Слайд 14</vt:lpstr>
      <vt:lpstr>Пример 1.   Представьте в форме шестнадцатеричного кода слово «ЭВМ» во всех пяти кодировках. Воспользуйтесь компьютерным калькулятором для перевода чисел из десятичной в шестнадцатеричную систему счисления </vt:lpstr>
      <vt:lpstr>Ответ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school43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Мясникова</dc:creator>
  <cp:lastModifiedBy>Teacher</cp:lastModifiedBy>
  <cp:revision>25</cp:revision>
  <dcterms:created xsi:type="dcterms:W3CDTF">2004-02-06T07:19:16Z</dcterms:created>
  <dcterms:modified xsi:type="dcterms:W3CDTF">2019-10-16T04:31:26Z</dcterms:modified>
</cp:coreProperties>
</file>