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1"/>
  </p:notesMasterIdLst>
  <p:sldIdLst>
    <p:sldId id="256" r:id="rId2"/>
    <p:sldId id="296" r:id="rId3"/>
    <p:sldId id="282" r:id="rId4"/>
    <p:sldId id="297" r:id="rId5"/>
    <p:sldId id="298" r:id="rId6"/>
    <p:sldId id="299" r:id="rId7"/>
    <p:sldId id="300" r:id="rId8"/>
    <p:sldId id="269" r:id="rId9"/>
    <p:sldId id="280" r:id="rId1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EF5C0B"/>
    <a:srgbClr val="5BDC2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66" autoAdjust="0"/>
    <p:restoredTop sz="94676" autoAdjust="0"/>
  </p:normalViewPr>
  <p:slideViewPr>
    <p:cSldViewPr>
      <p:cViewPr>
        <p:scale>
          <a:sx n="70" d="100"/>
          <a:sy n="70" d="100"/>
        </p:scale>
        <p:origin x="-1458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1EF4313-C5E6-427A-B077-6DF1A59BA201}" type="datetimeFigureOut">
              <a:rPr lang="ru-RU"/>
              <a:pPr>
                <a:defRPr/>
              </a:pPr>
              <a:t>16.10.2018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5C10CBF-33E3-4C8F-836E-49ADB587A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F9561-89C1-4B00-A1CA-9AC47F7DD95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8E05-BC3A-422B-9E5F-393861E2022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C6D63-A02C-4038-8A37-FC196EA7D97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932C7-E275-46DB-834F-EB0B0F6F1F0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01E8D-307F-44EE-9A90-AC3A258CCA1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AD47F-14AE-4BE3-AABB-89AF89131B2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1BE45-C692-4652-99A3-0327B1ECA41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E3AE2-9829-4BD2-B697-F458833EEBD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E2F74-74F8-4593-A1C1-9CF6847CC9E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89D35-A2C7-458E-BE70-6642F719B2D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622B4-4415-47F7-8419-EACDE1B6C66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DC28">
            <a:alpha val="4196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1C9A6C-3749-41F2-BCE4-34DE596BADE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2" r:id="rId2"/>
    <p:sldLayoutId id="2147483861" r:id="rId3"/>
    <p:sldLayoutId id="2147483860" r:id="rId4"/>
    <p:sldLayoutId id="2147483859" r:id="rId5"/>
    <p:sldLayoutId id="2147483858" r:id="rId6"/>
    <p:sldLayoutId id="2147483857" r:id="rId7"/>
    <p:sldLayoutId id="2147483856" r:id="rId8"/>
    <p:sldLayoutId id="2147483855" r:id="rId9"/>
    <p:sldLayoutId id="2147483854" r:id="rId10"/>
    <p:sldLayoutId id="214748385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3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611188" y="1916113"/>
            <a:ext cx="8281987" cy="2808287"/>
          </a:xfrm>
        </p:spPr>
        <p:txBody>
          <a:bodyPr>
            <a:normAutofit/>
          </a:bodyPr>
          <a:lstStyle/>
          <a:p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«ЛИЧНОСТНО-ОРИЕНТИРОВАННЫЙ УРОК </a:t>
            </a:r>
            <a:br>
              <a:rPr lang="ru-RU" sz="2800" b="1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КАК СРЕДСТВО РАЗВИТИЯ ОСНОВНЫХ ВИДОВ УНИВЕРСАЛЬНЫХ УЧЕБНЫХ ДЕЙСТВИЙ»</a:t>
            </a:r>
            <a:br>
              <a:rPr lang="ru-RU" sz="2800" b="1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</a:br>
            <a:endParaRPr lang="es-ES" sz="2200" b="1" smtClean="0">
              <a:solidFill>
                <a:srgbClr val="EF5C0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179388" y="260350"/>
            <a:ext cx="8713787" cy="1584325"/>
          </a:xfrm>
        </p:spPr>
        <p:txBody>
          <a:bodyPr/>
          <a:lstStyle/>
          <a:p>
            <a:endParaRPr lang="ru-RU" sz="28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Rectangle 25"/>
          <p:cNvSpPr txBox="1">
            <a:spLocks noChangeArrowheads="1"/>
          </p:cNvSpPr>
          <p:nvPr/>
        </p:nvSpPr>
        <p:spPr bwMode="auto">
          <a:xfrm>
            <a:off x="5940425" y="4941888"/>
            <a:ext cx="3068638" cy="151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r>
              <a:rPr lang="ru-RU" sz="2200" b="1">
                <a:latin typeface="Times New Roman" pitchFamily="18" charset="0"/>
                <a:cs typeface="Times New Roman" pitchFamily="18" charset="0"/>
              </a:rPr>
              <a:t>Грошева Т.В., </a:t>
            </a:r>
          </a:p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endParaRPr lang="ru-RU" sz="8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ъект 2"/>
          <p:cNvSpPr>
            <a:spLocks noGrp="1"/>
          </p:cNvSpPr>
          <p:nvPr>
            <p:ph idx="1"/>
          </p:nvPr>
        </p:nvSpPr>
        <p:spPr>
          <a:xfrm>
            <a:off x="457200" y="836613"/>
            <a:ext cx="8435975" cy="5040312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3500" b="1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500" b="1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z="3500" b="1" smtClean="0">
                <a:latin typeface="Times New Roman" pitchFamily="18" charset="0"/>
                <a:cs typeface="Times New Roman" pitchFamily="18" charset="0"/>
              </a:rPr>
              <a:t>– это зеркало общей и</a:t>
            </a:r>
          </a:p>
          <a:p>
            <a:pPr marL="0" indent="0">
              <a:buFont typeface="Arial" charset="0"/>
              <a:buNone/>
            </a:pPr>
            <a:r>
              <a:rPr lang="ru-RU" sz="3500" b="1" smtClean="0">
                <a:latin typeface="Times New Roman" pitchFamily="18" charset="0"/>
                <a:cs typeface="Times New Roman" pitchFamily="18" charset="0"/>
              </a:rPr>
              <a:t>педагогической культуры учителя,</a:t>
            </a:r>
          </a:p>
          <a:p>
            <a:pPr marL="0" indent="0">
              <a:buFont typeface="Arial" charset="0"/>
              <a:buNone/>
            </a:pPr>
            <a:r>
              <a:rPr lang="ru-RU" sz="3500" b="1" smtClean="0">
                <a:latin typeface="Times New Roman" pitchFamily="18" charset="0"/>
                <a:cs typeface="Times New Roman" pitchFamily="18" charset="0"/>
              </a:rPr>
              <a:t>мерило его интеллектуального богатства, показатель его</a:t>
            </a:r>
          </a:p>
          <a:p>
            <a:pPr marL="0" indent="0">
              <a:buFont typeface="Arial" charset="0"/>
              <a:buNone/>
            </a:pPr>
            <a:r>
              <a:rPr lang="ru-RU" sz="3500" b="1" smtClean="0">
                <a:latin typeface="Times New Roman" pitchFamily="18" charset="0"/>
                <a:cs typeface="Times New Roman" pitchFamily="18" charset="0"/>
              </a:rPr>
              <a:t> кругозора, эрудиции»                                                 </a:t>
            </a:r>
          </a:p>
          <a:p>
            <a:pPr marL="0" indent="0" algn="ctr">
              <a:buFont typeface="Arial" charset="0"/>
              <a:buNone/>
            </a:pPr>
            <a:r>
              <a:rPr lang="ru-RU" sz="3500" b="1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                                 В.А. Сухомлинский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275" y="476250"/>
            <a:ext cx="4681538" cy="6048375"/>
          </a:xfrm>
        </p:spPr>
        <p:txBody>
          <a:bodyPr>
            <a:normAutofit/>
          </a:bodyPr>
          <a:lstStyle/>
          <a:p>
            <a:pPr marL="457200" indent="-457200" algn="ctr">
              <a:lnSpc>
                <a:spcPct val="140000"/>
              </a:lnSpc>
              <a:spcBef>
                <a:spcPct val="0"/>
              </a:spcBef>
              <a:buFont typeface="Arial" charset="0"/>
              <a:buAutoNum type="arabicPlain"/>
            </a:pPr>
            <a:r>
              <a:rPr lang="ru-RU" sz="2400" b="1" smtClean="0">
                <a:solidFill>
                  <a:srgbClr val="EF5C0B"/>
                </a:solidFill>
                <a:latin typeface="Times New Roman" pitchFamily="18" charset="0"/>
                <a:cs typeface="Calibri" pitchFamily="34" charset="0"/>
              </a:rPr>
              <a:t>сентября  2011 года </a:t>
            </a:r>
          </a:p>
          <a:p>
            <a:pPr marL="457200" indent="-457200" algn="ctr">
              <a:lnSpc>
                <a:spcPct val="140000"/>
              </a:lnSpc>
              <a:spcBef>
                <a:spcPct val="0"/>
              </a:spcBef>
              <a:buFont typeface="Arial" charset="0"/>
              <a:buNone/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Calibri" pitchFamily="34" charset="0"/>
              </a:rPr>
              <a:t>были введены в действие  </a:t>
            </a:r>
            <a:r>
              <a:rPr lang="ru-RU" sz="2400" b="1" smtClean="0">
                <a:solidFill>
                  <a:srgbClr val="EF5C0B"/>
                </a:solidFill>
                <a:latin typeface="Times New Roman" pitchFamily="18" charset="0"/>
                <a:cs typeface="Calibri" pitchFamily="34" charset="0"/>
              </a:rPr>
              <a:t>Федеральные  государственные стандарты  второго  поколения</a:t>
            </a: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Calibri" pitchFamily="34" charset="0"/>
              </a:rPr>
              <a:t>  (ФГОС), приоритетным направлением которых </a:t>
            </a:r>
          </a:p>
          <a:p>
            <a:pPr marL="457200" indent="-457200" algn="ctr">
              <a:lnSpc>
                <a:spcPct val="140000"/>
              </a:lnSpc>
              <a:spcBef>
                <a:spcPct val="0"/>
              </a:spcBef>
              <a:buFont typeface="Arial" charset="0"/>
              <a:buNone/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Calibri" pitchFamily="34" charset="0"/>
              </a:rPr>
              <a:t>является развивающий потенциал обучения на </a:t>
            </a:r>
          </a:p>
          <a:p>
            <a:pPr marL="457200" indent="-457200" algn="ctr">
              <a:lnSpc>
                <a:spcPct val="140000"/>
              </a:lnSpc>
              <a:spcBef>
                <a:spcPct val="0"/>
              </a:spcBef>
              <a:buFont typeface="Arial" charset="0"/>
              <a:buNone/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Calibri" pitchFamily="34" charset="0"/>
              </a:rPr>
              <a:t>основе личностно-ориентированного и системно-деятельностного подходов. </a:t>
            </a:r>
            <a:endParaRPr lang="ru-RU" sz="2400" b="1" smtClean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211263"/>
            <a:ext cx="3492500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ъект 2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 marL="0" indent="0">
              <a:lnSpc>
                <a:spcPct val="150000"/>
              </a:lnSpc>
              <a:buFont typeface="Arial" charset="0"/>
              <a:buNone/>
            </a:pPr>
            <a:r>
              <a:rPr lang="ru-RU" b="1" i="1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Личностно-ориентированное образование</a:t>
            </a:r>
            <a:r>
              <a:rPr lang="ru-RU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(В.Д.Шадриков, В.И.Слободчиков, И.С.Якиманская) ставит своей целью обеспечить развитие каждого ребенка с учетом его индивидуальных особенностей и личностного профиля. 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Педагогические позиции: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 rtlCol="0">
            <a:normAutofit fontScale="850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во-первых,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любое новое знание должно опираться на субъективный опыт школьников, на их интересы, склонности, устремления, индивидуально значимые ценности;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во-вторых,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 подготовке к уроку учителю необходимо учитывать психофизические особенности учеников;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в-третьих,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учебное общение на уроке должно быть построено таким образом, чтобы ученик мог сам выбрать наиболее интересующее его задание по содержанию, виду, форме и тем самым наиболее активно проявить себя.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b="1" dirty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урока:</a:t>
            </a:r>
            <a:br>
              <a:rPr lang="ru-RU" b="1" dirty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EF5C0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145088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уроки  </a:t>
            </a:r>
            <a:r>
              <a:rPr lang="ru-RU" b="1" dirty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с измененными способами организации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(урок-лекция, лекция-парадокс, защита знаний, защита идей, урок вдвоем, урок встреча);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уроки</a:t>
            </a:r>
            <a:r>
              <a:rPr lang="ru-RU" b="1" dirty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, опирающиеся на фантазию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(урок-сказка, урок-творчества: урок-сочинение, урок-выставка, урок-рассказ об ученых: урок-бенефис, урок-портрет);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уроки </a:t>
            </a:r>
            <a:r>
              <a:rPr lang="ru-RU" b="1" dirty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с игровой состязательной основой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(урок-игра: «Придумай проект», проверочный кроссворд, игра-обобщение,  урок - КВН,  урок-эстафета, конкурс, дуэль, соревнование: урок-журнал, урок-викторина, урок-тест);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уроки</a:t>
            </a:r>
            <a:r>
              <a:rPr lang="ru-RU" b="1" dirty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, предусматривающие трансформацию стандартных способов организации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(парный опрос, урок-зачет,  урок-практикум, итоговое собеседование, ученическая конференция).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Педагогические технологии:</a:t>
            </a:r>
            <a:r>
              <a:rPr lang="ru-RU" b="1" dirty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EF5C0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Clr>
                <a:srgbClr val="EF5C0B"/>
              </a:buClr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саморазвивающего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обучения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Селевко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Г. 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Clr>
                <a:srgbClr val="EF5C0B"/>
              </a:buClr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педагогические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технологии адаптивной школы;</a:t>
            </a:r>
          </a:p>
          <a:p>
            <a:pPr fontAlgn="auto">
              <a:spcAft>
                <a:spcPts val="0"/>
              </a:spcAft>
              <a:buClr>
                <a:srgbClr val="EF5C0B"/>
              </a:buClr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гуманно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личностная технология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Амонашвили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Ш. А.;</a:t>
            </a:r>
          </a:p>
          <a:p>
            <a:pPr fontAlgn="auto">
              <a:spcAft>
                <a:spcPts val="0"/>
              </a:spcAft>
              <a:buClr>
                <a:srgbClr val="EF5C0B"/>
              </a:buClr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уровневой дифференциации;</a:t>
            </a:r>
          </a:p>
          <a:p>
            <a:pPr fontAlgn="auto">
              <a:spcAft>
                <a:spcPts val="0"/>
              </a:spcAft>
              <a:buClr>
                <a:srgbClr val="EF5C0B"/>
              </a:buClr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технологии;</a:t>
            </a:r>
          </a:p>
          <a:p>
            <a:pPr fontAlgn="auto">
              <a:spcAft>
                <a:spcPts val="0"/>
              </a:spcAft>
              <a:buClr>
                <a:srgbClr val="EF5C0B"/>
              </a:buClr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индивидуального обучения (метод проектов);</a:t>
            </a:r>
          </a:p>
          <a:p>
            <a:pPr fontAlgn="auto">
              <a:spcAft>
                <a:spcPts val="0"/>
              </a:spcAft>
              <a:buClr>
                <a:srgbClr val="EF5C0B"/>
              </a:buClr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“Педагогические мастерские".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7886700" cy="431800"/>
          </a:xfrm>
        </p:spPr>
        <p:txBody>
          <a:bodyPr/>
          <a:lstStyle/>
          <a:p>
            <a:r>
              <a:rPr lang="ru-RU" sz="2800" b="1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Используемая литература: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620713"/>
            <a:ext cx="8291512" cy="5976937"/>
          </a:xfrm>
        </p:spPr>
        <p:txBody>
          <a:bodyPr rtlCol="0">
            <a:normAutofit fontScale="55000" lnSpcReduction="20000"/>
          </a:bodyPr>
          <a:lstStyle/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endParaRPr lang="ru-RU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900" b="1" dirty="0" err="1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Вострякова</a:t>
            </a:r>
            <a:r>
              <a:rPr lang="ru-RU" sz="2900" b="1" dirty="0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С.А., Николаева И.В</a:t>
            </a:r>
            <a:r>
              <a:rPr lang="ru-RU" sz="2900" b="1" dirty="0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Организация личностно -ориентированного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обу-чения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в школе, http://festival.1september.ru, 2010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900" b="1" dirty="0" err="1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Гимадиева</a:t>
            </a:r>
            <a:r>
              <a:rPr lang="ru-RU" sz="2900" b="1" dirty="0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 Г.И.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Личностно-ориентированный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подход в формировании познавательной активности на уроках истории и обществознания, http://openclass.ru, 2010.</a:t>
            </a: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endParaRPr lang="ru-RU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900" b="1" dirty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Как проектировать универсальные учебные действия в начальной школе. От действия к мысли: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пособие для учителя / Под ред. А.Г.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Асмолова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. - 2-е изд. - М. : Просвещение, 2010. - 152 с. : ил. - (Стандарты второго поколения).</a:t>
            </a: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900" b="1" dirty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Осипова Н.В.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Показатели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универсальных учебных действий обучающихся / Н. В. Осипова, И. А.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Головинская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, С.В. Брюханова// Управление начальной школой. - 2010. - № 10. - С. 26-33.</a:t>
            </a: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900" b="1" dirty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начального общего образования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/ М-во образования и науки Рос. Федерации.-М. : Просвещение, 2011. – 48 с. (стандарты второго поколения).</a:t>
            </a: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b="1" dirty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При подготовке  </a:t>
            </a:r>
            <a:r>
              <a:rPr lang="ru-RU" sz="2900" b="1" dirty="0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доклада использованы </a:t>
            </a:r>
            <a:r>
              <a:rPr lang="ru-RU" sz="2900" b="1" dirty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>материалы с сайта: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900" b="1" dirty="0">
                <a:latin typeface="Times New Roman" pitchFamily="18" charset="0"/>
                <a:cs typeface="Times New Roman" pitchFamily="18" charset="0"/>
              </a:rPr>
              <a:t>http:// festival.1september.ru›articles/642787/</a:t>
            </a: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900" b="1" dirty="0">
                <a:latin typeface="Times New Roman" pitchFamily="18" charset="0"/>
                <a:cs typeface="Times New Roman" pitchFamily="18" charset="0"/>
              </a:rPr>
              <a:t>http:// </a:t>
            </a:r>
            <a:r>
              <a:rPr lang="en-US" sz="2900" b="1" dirty="0" err="1">
                <a:latin typeface="Times New Roman" pitchFamily="18" charset="0"/>
                <a:cs typeface="Times New Roman" pitchFamily="18" charset="0"/>
              </a:rPr>
              <a:t>infourok.ru›material.html?mid</a:t>
            </a:r>
            <a:r>
              <a:rPr lang="en-US" sz="2900" b="1" dirty="0">
                <a:latin typeface="Times New Roman" pitchFamily="18" charset="0"/>
                <a:cs typeface="Times New Roman" pitchFamily="18" charset="0"/>
              </a:rPr>
              <a:t>=92831</a:t>
            </a: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ru-RU" sz="20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188" y="333375"/>
            <a:ext cx="8229600" cy="863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EF5C0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br>
              <a:rPr lang="ru-RU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5300" dirty="0"/>
          </a:p>
        </p:txBody>
      </p:sp>
      <p:sp>
        <p:nvSpPr>
          <p:cNvPr id="22530" name="Объект 3"/>
          <p:cNvSpPr>
            <a:spLocks noGrp="1"/>
          </p:cNvSpPr>
          <p:nvPr>
            <p:ph idx="1"/>
          </p:nvPr>
        </p:nvSpPr>
        <p:spPr>
          <a:xfrm>
            <a:off x="387350" y="1125538"/>
            <a:ext cx="8424863" cy="79057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endParaRPr lang="ru-RU" sz="4400" b="1" smtClean="0">
              <a:solidFill>
                <a:srgbClr val="EF5C0B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2422</TotalTime>
  <Words>360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Тема Office</vt:lpstr>
      <vt:lpstr>  «ЛИЧНОСТНО-ОРИЕНТИРОВАННЫЙ УРОК  КАК СРЕДСТВО РАЗВИТИЯ ОСНОВНЫХ ВИДОВ УНИВЕРСАЛЬНЫХ УЧЕБНЫХ ДЕЙСТВИЙ»  </vt:lpstr>
      <vt:lpstr>Слайд 2</vt:lpstr>
      <vt:lpstr>Слайд 3</vt:lpstr>
      <vt:lpstr>Слайд 4</vt:lpstr>
      <vt:lpstr>Педагогические позиции:</vt:lpstr>
      <vt:lpstr>Формы урока: </vt:lpstr>
      <vt:lpstr> Педагогические технологии: </vt:lpstr>
      <vt:lpstr>Используемая литература:</vt:lpstr>
      <vt:lpstr>  Благодарю за внимание! 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1</cp:lastModifiedBy>
  <cp:revision>436</cp:revision>
  <dcterms:created xsi:type="dcterms:W3CDTF">2010-05-23T14:28:12Z</dcterms:created>
  <dcterms:modified xsi:type="dcterms:W3CDTF">2018-10-16T14:56:39Z</dcterms:modified>
</cp:coreProperties>
</file>