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71" r:id="rId4"/>
    <p:sldId id="259" r:id="rId5"/>
    <p:sldId id="261" r:id="rId6"/>
    <p:sldId id="260" r:id="rId7"/>
    <p:sldId id="262" r:id="rId8"/>
    <p:sldId id="272" r:id="rId9"/>
    <p:sldId id="27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E0FB1"/>
    <a:srgbClr val="0808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6368FD-3E6B-4AA8-9A04-5FD008874F4A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E9DE91-7C06-4116-992B-804B08EA59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</a:rPr>
              <a:t>Муниципальное бюджетное общеобразовательное учреждение </a:t>
            </a:r>
            <a:br>
              <a:rPr lang="ru-RU" sz="2000" b="1" dirty="0" smtClean="0">
                <a:solidFill>
                  <a:srgbClr val="FF3300"/>
                </a:solidFill>
              </a:rPr>
            </a:br>
            <a:r>
              <a:rPr lang="ru-RU" sz="2000" b="1" dirty="0" smtClean="0">
                <a:solidFill>
                  <a:srgbClr val="FF3300"/>
                </a:solidFill>
              </a:rPr>
              <a:t>«Разъезженская средняя общеобразовательная школа»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00FF"/>
                </a:solidFill>
              </a:rPr>
              <a:t>Организация работы с родителями – важнейший ресурс гражданского -патриотического воспитания школьников</a:t>
            </a:r>
          </a:p>
          <a:p>
            <a:pPr algn="ctr">
              <a:buNone/>
            </a:pPr>
            <a:endParaRPr lang="ru-RU" sz="16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endParaRPr lang="ru-RU" sz="16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endParaRPr lang="ru-RU" sz="16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с. Разъезжее, 2014</a:t>
            </a:r>
          </a:p>
          <a:p>
            <a:pPr algn="ctr">
              <a:buNone/>
            </a:pPr>
            <a:endParaRPr lang="ru-RU" sz="4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РЕАЛИЗАЦИЯ ПРОГРАММЫ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80876"/>
                </a:solidFill>
              </a:rPr>
              <a:t>Учебные занятия по основам безопасности жизнедеятельности.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Учебно-полевые сборы.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Соревнования, конкурсы, викторины.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Школа выживания. 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Школа безопасности.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Экшн - тренинги.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Безопасное колесо.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Уроки мужества.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Олимпиады.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Вахта памяти.</a:t>
            </a:r>
          </a:p>
          <a:p>
            <a:r>
              <a:rPr lang="ru-RU" dirty="0" smtClean="0">
                <a:solidFill>
                  <a:srgbClr val="080876"/>
                </a:solidFill>
              </a:rPr>
              <a:t>Физкультурно-спортивный клуб «Добрыня Никитич».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Школа выживания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Зарница 14\DSC00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071546"/>
            <a:ext cx="3843851" cy="2882889"/>
          </a:xfrm>
          <a:prstGeom prst="rect">
            <a:avLst/>
          </a:prstGeom>
          <a:noFill/>
        </p:spPr>
      </p:pic>
      <p:pic>
        <p:nvPicPr>
          <p:cNvPr id="1027" name="Picture 3" descr="F:\Зарница 14\DSC000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7272" y="4071942"/>
            <a:ext cx="3714964" cy="2643206"/>
          </a:xfrm>
          <a:prstGeom prst="rect">
            <a:avLst/>
          </a:prstGeom>
          <a:noFill/>
        </p:spPr>
      </p:pic>
      <p:pic>
        <p:nvPicPr>
          <p:cNvPr id="1028" name="Picture 4" descr="F:\Зарница 14\DSC001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928802"/>
            <a:ext cx="3996501" cy="2997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Зарница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Зарница 14\DSCN45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142983"/>
            <a:ext cx="4143404" cy="2893239"/>
          </a:xfrm>
          <a:prstGeom prst="rect">
            <a:avLst/>
          </a:prstGeom>
          <a:noFill/>
        </p:spPr>
      </p:pic>
      <p:pic>
        <p:nvPicPr>
          <p:cNvPr id="2051" name="Picture 3" descr="F:\Зарница 14\DSCN7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4166183" cy="3125485"/>
          </a:xfrm>
          <a:prstGeom prst="rect">
            <a:avLst/>
          </a:prstGeom>
          <a:noFill/>
        </p:spPr>
      </p:pic>
      <p:pic>
        <p:nvPicPr>
          <p:cNvPr id="2052" name="Picture 4" descr="F:\Зарница 14\DSCN78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00438"/>
            <a:ext cx="4143404" cy="3108396"/>
          </a:xfrm>
          <a:prstGeom prst="rect">
            <a:avLst/>
          </a:prstGeom>
          <a:noFill/>
        </p:spPr>
      </p:pic>
      <p:pic>
        <p:nvPicPr>
          <p:cNvPr id="2054" name="Picture 6" descr="F:\Зарница 14\DSCN78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500438"/>
            <a:ext cx="414340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:\Зарница 14\DSCN79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429000"/>
            <a:ext cx="3786214" cy="28575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F:\Зарница 14\DSCN79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28604"/>
            <a:ext cx="3786214" cy="2839661"/>
          </a:xfrm>
          <a:prstGeom prst="rect">
            <a:avLst/>
          </a:prstGeom>
          <a:noFill/>
        </p:spPr>
      </p:pic>
      <p:pic>
        <p:nvPicPr>
          <p:cNvPr id="6" name="Picture 5" descr="F:\Зарница 14\DSCN78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28604"/>
            <a:ext cx="3786214" cy="2840432"/>
          </a:xfrm>
          <a:prstGeom prst="rect">
            <a:avLst/>
          </a:prstGeom>
          <a:noFill/>
        </p:spPr>
      </p:pic>
      <p:pic>
        <p:nvPicPr>
          <p:cNvPr id="7" name="Picture 8" descr="F:\Зарница 14\DSCN79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9956" y="3429000"/>
            <a:ext cx="380899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Зарница 14\DSCN7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3238523" cy="2428892"/>
          </a:xfrm>
          <a:prstGeom prst="rect">
            <a:avLst/>
          </a:prstGeom>
          <a:noFill/>
        </p:spPr>
      </p:pic>
      <p:pic>
        <p:nvPicPr>
          <p:cNvPr id="3075" name="Picture 3" descr="F:\Зарница 14\DSCN77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976" y="1000108"/>
            <a:ext cx="3429024" cy="2572466"/>
          </a:xfrm>
          <a:prstGeom prst="rect">
            <a:avLst/>
          </a:prstGeom>
          <a:noFill/>
        </p:spPr>
      </p:pic>
      <p:pic>
        <p:nvPicPr>
          <p:cNvPr id="3078" name="Picture 6" descr="F:\Зарница 14\DSCN77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4643445"/>
            <a:ext cx="2643174" cy="19829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Смотр песни и строя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7" name="Picture 5" descr="F:\Зарница 14\DSCN77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500569"/>
            <a:ext cx="2786050" cy="2090105"/>
          </a:xfrm>
          <a:prstGeom prst="rect">
            <a:avLst/>
          </a:prstGeom>
          <a:noFill/>
        </p:spPr>
      </p:pic>
      <p:pic>
        <p:nvPicPr>
          <p:cNvPr id="3076" name="Picture 4" descr="F:\Зарница 14\DSCN77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50" y="2928934"/>
            <a:ext cx="399944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F:\Зарница 14\DSCN76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500438"/>
            <a:ext cx="4334041" cy="3251413"/>
          </a:xfrm>
          <a:prstGeom prst="rect">
            <a:avLst/>
          </a:prstGeom>
          <a:noFill/>
        </p:spPr>
      </p:pic>
      <p:pic>
        <p:nvPicPr>
          <p:cNvPr id="4100" name="Picture 4" descr="F:\Зарница 14\DSCN7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071810"/>
            <a:ext cx="3142418" cy="23574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Соревнования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Зарница 14\DSCN737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71546"/>
            <a:ext cx="3238522" cy="2428892"/>
          </a:xfrm>
          <a:prstGeom prst="rect">
            <a:avLst/>
          </a:prstGeom>
          <a:noFill/>
        </p:spPr>
      </p:pic>
      <p:pic>
        <p:nvPicPr>
          <p:cNvPr id="4099" name="Picture 3" descr="F:\Зарница 14\DSCN74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1500174"/>
            <a:ext cx="323764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День защитника Отечества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(группа  дошкольного воспитания)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Зарница 14\IMAG0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251" y="1214422"/>
            <a:ext cx="3857652" cy="2893239"/>
          </a:xfrm>
          <a:prstGeom prst="rect">
            <a:avLst/>
          </a:prstGeom>
          <a:noFill/>
        </p:spPr>
      </p:pic>
      <p:pic>
        <p:nvPicPr>
          <p:cNvPr id="1027" name="Picture 3" descr="E:\Зарница 14\IMAG00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3" y="2643182"/>
            <a:ext cx="4857629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00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Заключение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86800" cy="5294331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rgbClr val="0000FF"/>
                </a:solidFill>
              </a:rPr>
              <a:t>В </a:t>
            </a:r>
            <a:r>
              <a:rPr lang="en-US" dirty="0" smtClean="0">
                <a:solidFill>
                  <a:srgbClr val="0000FF"/>
                </a:solidFill>
              </a:rPr>
              <a:t>XXI</a:t>
            </a:r>
            <a:r>
              <a:rPr lang="ru-RU" dirty="0" smtClean="0">
                <a:solidFill>
                  <a:srgbClr val="0000FF"/>
                </a:solidFill>
              </a:rPr>
              <a:t> веке человечество вступило в новую ноосферную эпоху своего развития. Главной проблемой бедующего становится обеспечение безопасности жизнедеятельности человека.</a:t>
            </a:r>
          </a:p>
          <a:p>
            <a:pPr algn="just"/>
            <a:r>
              <a:rPr lang="ru-RU" dirty="0" smtClean="0">
                <a:solidFill>
                  <a:srgbClr val="0000FF"/>
                </a:solidFill>
              </a:rPr>
              <a:t>Изменение условий будущей жизни требует изменения направленности общего образования молодёжи. Эта цель определила разработку настоящей концепции, предполагающей развитие школьного курса </a:t>
            </a:r>
            <a:r>
              <a:rPr lang="ru-RU" b="1" dirty="0" smtClean="0">
                <a:solidFill>
                  <a:srgbClr val="FF0000"/>
                </a:solidFill>
              </a:rPr>
              <a:t>«Основы безопасности жизнедеятельности» </a:t>
            </a:r>
            <a:r>
              <a:rPr lang="ru-RU" dirty="0" smtClean="0">
                <a:solidFill>
                  <a:srgbClr val="0000FF"/>
                </a:solidFill>
              </a:rPr>
              <a:t>в новую образовательную область.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686800" cy="60007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Формирование у обучающихся сознательного отношения к собственному здоровью, к личной безопасности и безопасности окружающих, приобретение ими навыков сохранять жизнь и здоровье в повседневной жизни и в неблагоприятных  и опасных условиях, умений оказывать само – и взаимопомощь. Сознательного отношения к военной службе к выполнению каждым гражданином Российской Федерации конституционного долга и обязанностей по защите Отечества.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43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         Всестороннее рассмотрение вопросов безопасности личности, общества, государства, затрагивающие все направления человеческой жизнедеятельности от принципов здорового образа жизни и стимулов деятельности до философии бытия, может быть охвачено только новой широкой образовательной областью, имеющей перекрёстные связи практически со всеми предметами образовательной программы.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ОБРАЗОВАТЕЛЬНЫЕ УРОВНИ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2857520" cy="32861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3200" b="1" dirty="0" smtClean="0">
                <a:solidFill>
                  <a:srgbClr val="0000FF"/>
                </a:solidFill>
              </a:rPr>
              <a:t>I</a:t>
            </a:r>
            <a:r>
              <a:rPr lang="ru-RU" sz="3200" b="1" dirty="0" smtClean="0">
                <a:solidFill>
                  <a:srgbClr val="0000FF"/>
                </a:solidFill>
              </a:rPr>
              <a:t> уровень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Защита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человека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в опасных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чрезвычайных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ситуациях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2285992"/>
            <a:ext cx="2714644" cy="32861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b="1" dirty="0">
                <a:solidFill>
                  <a:srgbClr val="0000FF"/>
                </a:solidFill>
              </a:rPr>
              <a:t>II </a:t>
            </a:r>
            <a:r>
              <a:rPr lang="ru-RU" sz="3200" b="1" dirty="0" smtClean="0">
                <a:solidFill>
                  <a:srgbClr val="0000FF"/>
                </a:solidFill>
              </a:rPr>
              <a:t>уровень </a:t>
            </a:r>
            <a:endParaRPr lang="en-US" sz="3200" b="1" dirty="0">
              <a:solidFill>
                <a:srgbClr val="0000FF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Основы </a:t>
            </a:r>
            <a:endParaRPr lang="en-US" sz="3200" dirty="0">
              <a:solidFill>
                <a:srgbClr val="FF0000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здорового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образа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жизни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3143248"/>
            <a:ext cx="2714644" cy="30003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rgbClr val="0000FF"/>
                </a:solidFill>
              </a:rPr>
              <a:t>III</a:t>
            </a:r>
            <a:r>
              <a:rPr lang="ru-RU" sz="3200" b="1" dirty="0" smtClean="0">
                <a:solidFill>
                  <a:srgbClr val="0000FF"/>
                </a:solidFill>
              </a:rPr>
              <a:t> уровень </a:t>
            </a:r>
            <a:endParaRPr lang="ru-RU" sz="3200" b="1" dirty="0">
              <a:solidFill>
                <a:srgbClr val="0000FF"/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Основы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военной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dirty="0">
                <a:solidFill>
                  <a:srgbClr val="FF0000"/>
                </a:solidFill>
              </a:rPr>
              <a:t>службы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ПЕРВЫЙ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rgbClr val="080876"/>
                </a:solidFill>
              </a:rPr>
              <a:t>Включает в себя передачу знаний, умений, навыков о способах поведения личности, позволяющих максимально снизить вероятность подвергнуться нежелательным воздействиям в повседневной жизни и в различных опасных и чрезвычайных ситуациях.</a:t>
            </a:r>
            <a:endParaRPr lang="ru-RU" sz="3600" dirty="0">
              <a:solidFill>
                <a:srgbClr val="0808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ВТОРОЙ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80876"/>
                </a:solidFill>
              </a:rPr>
              <a:t>Призван сформировать знания, умения, навыки, связанные с охраной труда в процессе производственных отношений. На этом уровне раскрывается основы профессиональной безопасности в определённой сфере деятельности.</a:t>
            </a:r>
            <a:endParaRPr lang="ru-RU" sz="3600" dirty="0">
              <a:solidFill>
                <a:srgbClr val="0808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ТРЕТИЙ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sz="3600" dirty="0" smtClean="0">
                <a:solidFill>
                  <a:srgbClr val="080876"/>
                </a:solidFill>
              </a:rPr>
              <a:t>Определяет последовательность действий по безопасности человека и общества в целом в случаях чрезвычайных ситуаций мирного и военного времени.</a:t>
            </a:r>
            <a:endParaRPr lang="ru-RU" sz="3600" dirty="0">
              <a:solidFill>
                <a:srgbClr val="0808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«Безопасность жизнедеятельности»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       </a:t>
            </a:r>
            <a:r>
              <a:rPr lang="ru-RU" sz="4000" dirty="0" smtClean="0">
                <a:solidFill>
                  <a:srgbClr val="080876"/>
                </a:solidFill>
              </a:rPr>
              <a:t>представляет собой образовательную область, раскрывающую общее содержание понятий по обеспечению безопасности личности, общества и государства.</a:t>
            </a:r>
            <a:endParaRPr lang="ru-RU" sz="4000" dirty="0">
              <a:solidFill>
                <a:srgbClr val="08087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70588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solidFill>
                  <a:srgbClr val="080876"/>
                </a:solidFill>
              </a:rPr>
              <a:t>        Учебная дисциплина (курс) </a:t>
            </a:r>
            <a:r>
              <a:rPr lang="ru-RU" sz="4000" dirty="0" smtClean="0">
                <a:solidFill>
                  <a:srgbClr val="FF0000"/>
                </a:solidFill>
              </a:rPr>
              <a:t>«Основы безопасности жизнедеятельности» </a:t>
            </a:r>
            <a:r>
              <a:rPr lang="ru-RU" sz="4000" dirty="0" smtClean="0">
                <a:solidFill>
                  <a:srgbClr val="080876"/>
                </a:solidFill>
              </a:rPr>
              <a:t>как начальная стадия формирования общих представлений и понятий в области безопасности жизнедеятельности представляет собой неотъемлемую часть образовательной области </a:t>
            </a:r>
            <a:r>
              <a:rPr lang="ru-RU" sz="4000" dirty="0" smtClean="0">
                <a:solidFill>
                  <a:srgbClr val="FF0000"/>
                </a:solidFill>
              </a:rPr>
              <a:t>«Безопасность жизнедеятельности»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405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Муниципальное бюджетное общеобразовательное учреждение  «Разъезженская средняя общеобразовательная школа»</vt:lpstr>
      <vt:lpstr>Цель:</vt:lpstr>
      <vt:lpstr>Слайд 3</vt:lpstr>
      <vt:lpstr>ОБРАЗОВАТЕЛЬНЫЕ УРОВНИ</vt:lpstr>
      <vt:lpstr>ПЕРВЫЙ УРОВЕНЬ</vt:lpstr>
      <vt:lpstr>ВТОРОЙ УРОВЕНЬ</vt:lpstr>
      <vt:lpstr>ТРЕТИЙ УРОВЕНЬ</vt:lpstr>
      <vt:lpstr>«Безопасность жизнедеятельности»</vt:lpstr>
      <vt:lpstr>Слайд 9</vt:lpstr>
      <vt:lpstr>РЕАЛИЗАЦИЯ ПРОГРАММЫ</vt:lpstr>
      <vt:lpstr>Школа выживания</vt:lpstr>
      <vt:lpstr>Зарница</vt:lpstr>
      <vt:lpstr>Слайд 13</vt:lpstr>
      <vt:lpstr>Смотр песни и строя</vt:lpstr>
      <vt:lpstr>Соревнования</vt:lpstr>
      <vt:lpstr>День защитника Отечества (группа  дошкольного воспитания)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«Разъезженская средняя общеобразовательная школа»</dc:title>
  <dc:creator>user</dc:creator>
  <cp:lastModifiedBy>User</cp:lastModifiedBy>
  <cp:revision>29</cp:revision>
  <dcterms:created xsi:type="dcterms:W3CDTF">2014-04-29T11:41:17Z</dcterms:created>
  <dcterms:modified xsi:type="dcterms:W3CDTF">2019-12-11T11:09:09Z</dcterms:modified>
</cp:coreProperties>
</file>