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6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CD3B52-660A-47CD-BB49-E6771D084E01}" type="datetimeFigureOut">
              <a:rPr lang="ru-RU" smtClean="0"/>
              <a:pPr/>
              <a:t>15.11.2018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B3646C-394D-4DCD-8934-084FC08708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0%B9%D1%81%D0%BA%D0%B0_%D0%A1%D0%A1" TargetMode="External"/><Relationship Id="rId2" Type="http://schemas.openxmlformats.org/officeDocument/2006/relationships/hyperlink" Target="https://ru.wikipedia.org/wiki/%D0%A2%D0%B5%D1%80%D1%80%D0%B8%D1%82%D0%BE%D1%80%D0%B8%D0%B0%D0%BB%D1%8C%D0%BD%D0%BE-%D0%BF%D0%BE%D0%BB%D0%B8%D1%82%D0%B8%D1%87%D0%B5%D1%81%D0%BA%D0%B0%D1%8F_%D1%8D%D0%BA%D1%81%D0%BF%D0%B0%D0%BD%D1%81%D0%B8%D1%8F_%D0%A2%D1%80%D0%B5%D1%82%D1%8C%D0%B5%D0%B3%D0%BE_%D1%80%D0%B5%D0%B9%D1%85%D0%B0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A2%D1%80%D0%B5%D1%82%D1%8C%D0%B5_%D0%91%D0%BE%D0%BB%D0%B3%D0%B0%D1%80%D1%81%D0%BA%D0%BE%D0%B5_%D1%86%D0%B0%D1%80%D1%81%D1%82%D0%B2%D0%BE" TargetMode="External"/><Relationship Id="rId4" Type="http://schemas.openxmlformats.org/officeDocument/2006/relationships/hyperlink" Target="https://ru.wikipedia.org/wiki/%D0%A4%D1%80%D0%B0%D0%BD%D0%BA%D0%B8%D1%81%D1%82%D1%81%D0%BA%D0%B0%D1%8F_%D0%98%D1%81%D0%BF%D0%B0%D0%BD%D0%B8%D1%8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6%D1%83%D0%BA%D0%BE%D0%B2,_%D0%93%D0%B5%D0%BE%D1%80%D0%B3%D0%B8%D0%B9_%D0%9A%D0%BE%D0%BD%D1%81%D1%82%D0%B0%D0%BD%D1%82%D0%B8%D0%BD%D0%BE%D0%B2%D0%B8%D1%87" TargetMode="External"/><Relationship Id="rId3" Type="http://schemas.openxmlformats.org/officeDocument/2006/relationships/hyperlink" Target="https://ru.wikipedia.org/wiki/21_%D0%B8%D1%8E%D0%BD%D1%8F" TargetMode="External"/><Relationship Id="rId7" Type="http://schemas.openxmlformats.org/officeDocument/2006/relationships/hyperlink" Target="https://ru.wikipedia.org/wiki/%D0%95%D0%BB%D0%B8%D1%81%D0%B5%D0%B5%D0%B2,_%D0%98%D0%B2%D0%B0%D0%BD_%D0%94%D0%BC%D0%B8%D1%82%D1%80%D0%B8%D0%B5%D0%B2%D0%B8%D1%87" TargetMode="External"/><Relationship Id="rId2" Type="http://schemas.openxmlformats.org/officeDocument/2006/relationships/hyperlink" Target="https://ru.wikipedia.org/wiki/%D0%91%D0%B0%D0%BB%D1%82%D0%B8%D0%B9%D1%81%D0%BA%D0%BE%D0%B5_%D0%BC%D0%BE%D1%80%D0%B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A%D0%BE%D0%BD%D1%82%D1%80-%D0%B0%D0%B4%D0%BC%D0%B8%D1%80%D0%B0%D0%BB" TargetMode="External"/><Relationship Id="rId5" Type="http://schemas.openxmlformats.org/officeDocument/2006/relationships/hyperlink" Target="https://ru.wikipedia.org/wiki/%D0%91%D0%B0%D0%BB%D1%82%D0%B8%D0%B9%D1%81%D0%BA%D0%B8%D0%B9_%D1%84%D0%BB%D0%BE%D1%82_%D0%92%D0%9C%D0%A4_%D0%A0%D0%BE%D1%81%D1%81%D0%B8%D0%B8" TargetMode="External"/><Relationship Id="rId4" Type="http://schemas.openxmlformats.org/officeDocument/2006/relationships/hyperlink" Target="https://ru.wikipedia.org/wiki/%D0%A4%D0%B8%D0%BD%D1%81%D0%BA%D0%B8%D0%B9_%D0%B7%D0%B0%D0%BB%D0%B8%D0%B2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E%D1%80%D0%B4%D0%B5%D0%BD_%D0%9E%D1%82%D0%B5%D1%87%D0%B5%D1%81%D1%82%D0%B2%D0%B5%D0%BD%D0%BD%D0%BE%D0%B9_%D0%B2%D0%BE%D0%B9%D0%BD%D1%8B" TargetMode="External"/><Relationship Id="rId3" Type="http://schemas.openxmlformats.org/officeDocument/2006/relationships/hyperlink" Target="https://ru.wikipedia.org/wiki/%D0%9F%D1%80%D0%B0%D0%B2%D0%B4%D0%B0_(%D0%B3%D0%B0%D0%B7%D0%B5%D1%82%D0%B0)" TargetMode="External"/><Relationship Id="rId7" Type="http://schemas.openxmlformats.org/officeDocument/2006/relationships/hyperlink" Target="https://ru.wikipedia.org/wiki/3_%D0%B8%D1%8E%D0%BB%D1%8F" TargetMode="External"/><Relationship Id="rId2" Type="http://schemas.openxmlformats.org/officeDocument/2006/relationships/hyperlink" Target="https://ru.wikipedia.org/wiki/%D0%9B%D0%B5%D0%B2%D0%B8%D1%82%D0%B0%D0%BD,_%D0%AE%D1%80%D0%B8%D0%B9_%D0%91%D0%BE%D1%80%D0%B8%D1%81%D0%BE%D0%B2%D0%B8%D1%8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2%D1%8B%D1%81%D1%82%D1%83%D0%BF%D0%BB%D0%B5%D0%BD%D0%B8%D0%B5_%D0%A1%D1%82%D0%B0%D0%BB%D0%B8%D0%BD%D0%B0_%D0%BF%D0%BE_%D1%80%D0%B0%D0%B4%D0%B8%D0%BE_3_%D0%B8%D1%8E%D0%BB%D1%8F_1941_%D0%B3%D0%BE%D0%B4%D0%B0" TargetMode="External"/><Relationship Id="rId5" Type="http://schemas.openxmlformats.org/officeDocument/2006/relationships/hyperlink" Target="https://ru.wikipedia.org/wiki/1941_%D0%B3%D0%BE%D0%B4" TargetMode="External"/><Relationship Id="rId4" Type="http://schemas.openxmlformats.org/officeDocument/2006/relationships/hyperlink" Target="https://ru.wikipedia.org/wiki/24_%D0%B8%D1%8E%D0%BD%D1%8F" TargetMode="External"/><Relationship Id="rId9" Type="http://schemas.openxmlformats.org/officeDocument/2006/relationships/hyperlink" Target="https://ru.wikipedia.org/wiki/%D0%92%D0%B5%D1%80%D1%85%D0%BE%D0%B2%D0%BD%D1%8B%D0%B9_%D0%A1%D0%BE%D0%B2%D0%B5%D1%82_%D0%A1%D0%A1%D0%A1%D0%A0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44" y="928670"/>
            <a:ext cx="91440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Мастер-класс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Тема: «Начало Великой Отечественной войны – современное видение»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Ахметханов Р.Р,</a:t>
            </a: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учитель СОШ с. Большая Ока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 мнению некоторых мистически настроенных людей,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нападение на СССР Гитлер специально приурочил ко дню,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когда Русская православная церковь праздновала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«День всех святых,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в земле Российской просиявших».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 мнению таких авторов, как В. Суворов (Резун) и М. Солонин,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Гитлер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предпринял вторжение в момент, наиболее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благоприятный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для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того, чтобы упредить советские войска, которые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сами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готовились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 нападению на Германию. На 6 июля 1941 года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Сталиным было якобы назначено начало похода РККА в Европу.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Гитлер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, зная об этом, выбрал время, чтобы внезапным ударом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разбить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советские войска, сосредоточенные вблизи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границ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 совершенно не готовые к обороне.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Поэтому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он и отложил нападение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до 22 июня, чтобы действовать наверняка.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" y="0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Английский историк А. Дж. П. Тейлор ещё в 70-е годы прошлого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века</a:t>
            </a:r>
            <a:r>
              <a:rPr kumimoji="0" lang="ru-RU" sz="24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писал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: «Впоследствии считали, что осуществление плана „Барбаросса“…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было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… отложено из-за событий в Югославии… Это легенда, придуманная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немецкими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генералами для оправдания своего поражения в России и фактически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ни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на чём не основанная. Лишь 15 из 150 немецких дивизий, предназначенных для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первого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удара, были отвлечены на Балканы. Вряд ли это серьёзная потеря.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Планы мобилизации в Германии для Восточного фронта не были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выполнены</a:t>
            </a:r>
            <a:r>
              <a:rPr kumimoji="0" lang="ru-RU" sz="24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15 мая…вследствие недостатка снабжения, особенно автотранспорта…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Отсрочка, возможно, даже оказалась кстати, поскольку после весеннего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таяния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снега земля просохла к середине июня»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1F497D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071538" y="2786058"/>
            <a:ext cx="665925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Спасибо за внимание.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285728"/>
            <a:ext cx="2103095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мастер-класса: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стремление найти общие подходы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использовании исторических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фактов в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ходе образовательной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деятельности во время изучения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темы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«Начало Великой Отечественной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войны».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884088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Источники: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Википедия –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  <a:hlinkClick r:id="rId2"/>
              </a:rPr>
              <a:t>https://ru.wikipedia.org/wik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сайт «Белая история»,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https://belayaistoriya.ru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Фашистская Германия 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напала на Советский Союз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22 июня 1941 года, в 4 часа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Началась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Великая Отечественная война.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92971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Германия использовала в войне военный и экономический потенциал стран-союзников, а также </a:t>
            </a:r>
            <a:r>
              <a:rPr lang="ru-RU" sz="2800" b="1" dirty="0">
                <a:solidFill>
                  <a:srgbClr val="002060"/>
                </a:solidFill>
                <a:hlinkClick r:id="rId2" tooltip="Территориально-политическая экспансия Третьего рейха"/>
              </a:rPr>
              <a:t>всех завоеванных территорий</a:t>
            </a:r>
            <a:r>
              <a:rPr lang="ru-RU" sz="2800" b="1" dirty="0">
                <a:solidFill>
                  <a:srgbClr val="002060"/>
                </a:solidFill>
              </a:rPr>
              <a:t>: по неполным данным в вермахте и </a:t>
            </a:r>
            <a:r>
              <a:rPr lang="ru-RU" sz="2800" b="1" dirty="0">
                <a:solidFill>
                  <a:srgbClr val="002060"/>
                </a:solidFill>
                <a:hlinkClick r:id="rId3" tooltip="Войска СС"/>
              </a:rPr>
              <a:t>войсках СС</a:t>
            </a:r>
            <a:r>
              <a:rPr lang="ru-RU" sz="2800" b="1" dirty="0">
                <a:solidFill>
                  <a:srgbClr val="002060"/>
                </a:solidFill>
              </a:rPr>
              <a:t> воевали свыше 1,8 </a:t>
            </a:r>
            <a:r>
              <a:rPr lang="ru-RU" sz="2800" b="1" dirty="0" smtClean="0">
                <a:solidFill>
                  <a:srgbClr val="002060"/>
                </a:solidFill>
              </a:rPr>
              <a:t>млн. </a:t>
            </a:r>
            <a:r>
              <a:rPr lang="ru-RU" sz="2800" b="1" dirty="0">
                <a:solidFill>
                  <a:srgbClr val="002060"/>
                </a:solidFill>
              </a:rPr>
              <a:t>человек из числа граждан других государств и национальностей. </a:t>
            </a:r>
            <a:r>
              <a:rPr lang="ru-RU" sz="2800" b="1" dirty="0" smtClean="0">
                <a:solidFill>
                  <a:srgbClr val="002060"/>
                </a:solidFill>
              </a:rPr>
              <a:t>В </a:t>
            </a:r>
            <a:r>
              <a:rPr lang="ru-RU" sz="2800" b="1" dirty="0">
                <a:solidFill>
                  <a:srgbClr val="002060"/>
                </a:solidFill>
              </a:rPr>
              <a:t>войне против </a:t>
            </a:r>
            <a:r>
              <a:rPr lang="ru-RU" sz="2800" b="1" dirty="0" smtClean="0">
                <a:solidFill>
                  <a:srgbClr val="002060"/>
                </a:solidFill>
              </a:rPr>
              <a:t>СССР </a:t>
            </a:r>
            <a:r>
              <a:rPr lang="ru-RU" sz="2800" b="1" dirty="0">
                <a:solidFill>
                  <a:srgbClr val="002060"/>
                </a:solidFill>
              </a:rPr>
              <a:t>участвовали армии союзников Германии — Италии, Венгрии, Румынии, Финляндии, Словакии, </a:t>
            </a:r>
            <a:r>
              <a:rPr lang="ru-RU" sz="2800" b="1" dirty="0" smtClean="0">
                <a:solidFill>
                  <a:srgbClr val="002060"/>
                </a:solidFill>
              </a:rPr>
              <a:t>Хорватии. </a:t>
            </a:r>
            <a:r>
              <a:rPr lang="ru-RU" sz="2800" b="1" dirty="0" smtClean="0">
                <a:solidFill>
                  <a:srgbClr val="002060"/>
                </a:solidFill>
                <a:hlinkClick r:id="rId4" tooltip="Франкистская Испания"/>
              </a:rPr>
              <a:t>Испания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в 1941 году направила для участия в войне против СССР одну пехотную </a:t>
            </a:r>
            <a:r>
              <a:rPr lang="ru-RU" sz="2800" b="1" dirty="0" smtClean="0">
                <a:solidFill>
                  <a:srgbClr val="002060"/>
                </a:solidFill>
              </a:rPr>
              <a:t>дивизию. </a:t>
            </a:r>
            <a:r>
              <a:rPr lang="ru-RU" sz="2800" b="1" dirty="0" smtClean="0">
                <a:solidFill>
                  <a:srgbClr val="002060"/>
                </a:solidFill>
                <a:hlinkClick r:id="rId5" tooltip="Третье Болгарское царство"/>
              </a:rPr>
              <a:t>Болгария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не объявляла войну СССР и болгарские военнослужащие не участвовали в войне против </a:t>
            </a:r>
            <a:r>
              <a:rPr lang="ru-RU" sz="2800" b="1" dirty="0" smtClean="0">
                <a:solidFill>
                  <a:srgbClr val="002060"/>
                </a:solidFill>
              </a:rPr>
              <a:t>СССР, но Болгария </a:t>
            </a:r>
            <a:r>
              <a:rPr lang="ru-RU" sz="2800" b="1" dirty="0">
                <a:solidFill>
                  <a:srgbClr val="002060"/>
                </a:solidFill>
              </a:rPr>
              <a:t>предоставила в распоряжение немецкого военного командования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аэродромы и </a:t>
            </a:r>
            <a:r>
              <a:rPr lang="ru-RU" sz="2800" b="1" dirty="0" smtClean="0">
                <a:solidFill>
                  <a:srgbClr val="002060"/>
                </a:solidFill>
              </a:rPr>
              <a:t>порты.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83027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Начало войны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севере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 tooltip="Балтийское море"/>
              </a:rPr>
              <a:t>Балтики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осуществление плана «Барбаросса»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началось вечером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tooltip="21 июня"/>
              </a:rPr>
              <a:t>21 июня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когда немецкие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корабли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выставили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два больших минных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поля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 tooltip="Финский залив"/>
              </a:rPr>
              <a:t>Финском заливе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Эти минные поля, в конечном счёте, смогли запереть советский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 tooltip="Балтийский флот ВМФ России"/>
              </a:rPr>
              <a:t>Балтийский флот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восточной части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Финского залива.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22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июня 1941 года в 3:06 Начальник штаба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Черноморского флота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6" tooltip="Контр-адмирал"/>
              </a:rPr>
              <a:t>контр-адмирал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7" tooltip="Елисеев, Иван Дмитриевич"/>
              </a:rPr>
              <a:t>Иван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7" tooltip="Елисеев, Иван Дмитриевич"/>
              </a:rPr>
              <a:t>Елисеев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приказал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открыть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огонь по германским самолётам,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которые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вторглись далеко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воздушное пространство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СССР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чем и вошёл в историю: это был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самый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первый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боевой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приказ дать отпор напавшим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24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СССР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немецким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войскам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 Великой Отечественной войне.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В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3:07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8" tooltip="Жуков, Георгий Константинович"/>
              </a:rPr>
              <a:t>Г. К. Жуков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получил первое сообщение о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начале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боевых действий.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 Название </a:t>
            </a: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«Великая Отечественная война»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стало использоваться в СССР в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первый же день войны после обращения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2" tooltip="Левитан, Юрий Борисович"/>
              </a:rPr>
              <a:t>Юрия Левитана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22 июня 1941 года: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Внимание, говорит Москва. Передаем важное правительственное сообщение.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Граждане и гражданки Советского Союза! Сегодня в 4 часа утра без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всякого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объявления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войны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германские вооружённые силы атаковали границы Советского Союза. Началась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Великая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Отечественная война советского народа против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немецко-фашистских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захватчиков. Наше дело правое, враг будет разбит. Победа будет за нами!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 В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число первых употреблений этого словосочетания применительно к войне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СССР с Германией входят и статьи газеты «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3" tooltip="Правда (газета)"/>
              </a:rPr>
              <a:t>Правда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» от 23 и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4" tooltip="24 июня"/>
              </a:rPr>
              <a:t>24 июня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5" tooltip="1941 год"/>
              </a:rPr>
              <a:t>1941 года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0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6" tooltip="Выступление Сталина по радио 3 июля 1941 года"/>
              </a:rPr>
              <a:t>радиообращении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6" tooltip="Выступление Сталина по радио 3 июля 1941 года"/>
              </a:rPr>
              <a:t>Сталина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к народу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7" tooltip="3 июля"/>
              </a:rPr>
              <a:t>3 июля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5" tooltip="1941 год"/>
              </a:rPr>
              <a:t>1941 года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эпитеты «великая»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0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«отечественная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» употребляются раздельно. Поначалу название воспринималось не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как</a:t>
            </a:r>
            <a:r>
              <a:rPr kumimoji="0" lang="ru-RU" sz="20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термин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, а как одно из газетных клише, наряду с другими подобными словосочетаниями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20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священная народная война», «священная отечественная народная война»,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победоносная отечественная война».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 Термин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Отечественная война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» был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закреплён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введением военного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8" tooltip="Орден Отечественной войны"/>
              </a:rPr>
              <a:t>Ордена Отечественной войны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, учреждённого Указом </a:t>
            </a:r>
            <a:r>
              <a:rPr kumimoji="0" lang="ru-RU" sz="20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9" tooltip="Верховный Совет СССР"/>
              </a:rPr>
              <a:t>Президиума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  <a:hlinkClick r:id="rId9" tooltip="Верховный Совет СССР"/>
              </a:rPr>
              <a:t>Верховного Совета СССР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от 20 мая 1942 года. 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Директива Главного командования вермахта №21,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иначе план «Барбаросса», подписанная фюрером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18 декабря 1940 года. В ней значится: «Приказ о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стратегическом развёртывании вооружённых сил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против Советского Союза я отдам в случае необходимости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за восемь недель до намеченного срока начала операций.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Приготовления, требующие более продолжительного времени,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если они ещё не начались, следует начать уже сейчас 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закончить к 15.5.41». 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Уже 3 апреля ОКХ отдало приказ, в котором говорилось о переносе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операции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«Барбаросса» «по меньшей мере на четыре недели».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Отсрочка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мотивировалась необходимостью военной операции на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Балканах.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30 апреля, уже после завершения оккупации Югославии и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Греции,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новом приказе впервые была названа конкретная дата нападения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—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22 июня, и она была выдержана. 17 июня войска Германии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 её союзников получили кодовый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сигнал «Дортмунд» для выдвижения на исходные позиции.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66</TotalTime>
  <Words>820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радис</dc:creator>
  <cp:lastModifiedBy>радис</cp:lastModifiedBy>
  <cp:revision>9</cp:revision>
  <dcterms:created xsi:type="dcterms:W3CDTF">2002-01-01T03:07:28Z</dcterms:created>
  <dcterms:modified xsi:type="dcterms:W3CDTF">2018-11-15T13:58:58Z</dcterms:modified>
</cp:coreProperties>
</file>