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0"/>
  </p:notesMasterIdLst>
  <p:sldIdLst>
    <p:sldId id="256" r:id="rId2"/>
    <p:sldId id="289" r:id="rId3"/>
    <p:sldId id="266" r:id="rId4"/>
    <p:sldId id="287" r:id="rId5"/>
    <p:sldId id="270" r:id="rId6"/>
    <p:sldId id="268" r:id="rId7"/>
    <p:sldId id="281" r:id="rId8"/>
    <p:sldId id="282" r:id="rId9"/>
  </p:sldIdLst>
  <p:sldSz cx="9144000" cy="6858000" type="screen4x3"/>
  <p:notesSz cx="6858000" cy="99472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9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3F3048-9156-466E-8574-0EDC5B174870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0389D7-B48B-4483-9E2B-3A09B1E6B65F}">
      <dgm:prSet phldrT="[Текст]"/>
      <dgm:spPr/>
      <dgm:t>
        <a:bodyPr/>
        <a:lstStyle/>
        <a:p>
          <a:r>
            <a:rPr lang="ru-RU" dirty="0" smtClean="0"/>
            <a:t>С педагогами</a:t>
          </a:r>
          <a:endParaRPr lang="ru-RU" dirty="0"/>
        </a:p>
      </dgm:t>
    </dgm:pt>
    <dgm:pt modelId="{2AC48332-24A0-4139-9ACC-B540F0D13D4F}" type="parTrans" cxnId="{A05737C9-F10A-4CAA-90DD-22C47D3D5984}">
      <dgm:prSet/>
      <dgm:spPr/>
      <dgm:t>
        <a:bodyPr/>
        <a:lstStyle/>
        <a:p>
          <a:endParaRPr lang="ru-RU"/>
        </a:p>
      </dgm:t>
    </dgm:pt>
    <dgm:pt modelId="{45946E5A-F198-4D23-809A-1B56D2B2988E}" type="sibTrans" cxnId="{A05737C9-F10A-4CAA-90DD-22C47D3D5984}">
      <dgm:prSet/>
      <dgm:spPr/>
      <dgm:t>
        <a:bodyPr/>
        <a:lstStyle/>
        <a:p>
          <a:endParaRPr lang="ru-RU"/>
        </a:p>
      </dgm:t>
    </dgm:pt>
    <dgm:pt modelId="{AC782E1A-BDA7-498A-A949-F1F35F23911A}">
      <dgm:prSet phldrT="[Текст]"/>
      <dgm:spPr/>
      <dgm:t>
        <a:bodyPr/>
        <a:lstStyle/>
        <a:p>
          <a:r>
            <a:rPr lang="ru-RU" dirty="0" smtClean="0"/>
            <a:t>С воспитанниками</a:t>
          </a:r>
          <a:endParaRPr lang="ru-RU" dirty="0"/>
        </a:p>
      </dgm:t>
    </dgm:pt>
    <dgm:pt modelId="{4A2F01C7-3E9F-4941-83E0-A4BE2D3C1597}" type="parTrans" cxnId="{17F7250B-B13A-4886-82E5-FCC87903B055}">
      <dgm:prSet/>
      <dgm:spPr/>
      <dgm:t>
        <a:bodyPr/>
        <a:lstStyle/>
        <a:p>
          <a:endParaRPr lang="ru-RU"/>
        </a:p>
      </dgm:t>
    </dgm:pt>
    <dgm:pt modelId="{ABA3FBA8-CF5F-4E9B-955C-59C989A2583D}" type="sibTrans" cxnId="{17F7250B-B13A-4886-82E5-FCC87903B055}">
      <dgm:prSet/>
      <dgm:spPr/>
      <dgm:t>
        <a:bodyPr/>
        <a:lstStyle/>
        <a:p>
          <a:endParaRPr lang="ru-RU"/>
        </a:p>
      </dgm:t>
    </dgm:pt>
    <dgm:pt modelId="{53F9C974-91E3-4AD1-AF6A-784FA7DA940E}">
      <dgm:prSet phldrT="[Текст]"/>
      <dgm:spPr/>
      <dgm:t>
        <a:bodyPr/>
        <a:lstStyle/>
        <a:p>
          <a:r>
            <a:rPr lang="ru-RU" dirty="0" smtClean="0"/>
            <a:t>С родителями</a:t>
          </a:r>
          <a:endParaRPr lang="ru-RU" dirty="0"/>
        </a:p>
      </dgm:t>
    </dgm:pt>
    <dgm:pt modelId="{4561C8DB-B62C-4073-AE59-AE7591C96DBC}" type="parTrans" cxnId="{0607E23B-1CAC-4D0B-9EF2-12D79454B9AA}">
      <dgm:prSet/>
      <dgm:spPr/>
      <dgm:t>
        <a:bodyPr/>
        <a:lstStyle/>
        <a:p>
          <a:endParaRPr lang="ru-RU"/>
        </a:p>
      </dgm:t>
    </dgm:pt>
    <dgm:pt modelId="{C0151BCB-B31B-4FD1-9A78-9296263D626D}" type="sibTrans" cxnId="{0607E23B-1CAC-4D0B-9EF2-12D79454B9AA}">
      <dgm:prSet/>
      <dgm:spPr/>
      <dgm:t>
        <a:bodyPr/>
        <a:lstStyle/>
        <a:p>
          <a:endParaRPr lang="ru-RU"/>
        </a:p>
      </dgm:t>
    </dgm:pt>
    <dgm:pt modelId="{E79F6FD6-8F19-4FB9-9B0F-726C65EF1EA8}" type="pres">
      <dgm:prSet presAssocID="{FF3F3048-9156-466E-8574-0EDC5B17487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657E27C-8357-4B54-94C8-F2E219852334}" type="pres">
      <dgm:prSet presAssocID="{FF3F3048-9156-466E-8574-0EDC5B174870}" presName="Name1" presStyleCnt="0"/>
      <dgm:spPr/>
    </dgm:pt>
    <dgm:pt modelId="{8027BDC9-31C9-43D0-8680-E69E2B85E55C}" type="pres">
      <dgm:prSet presAssocID="{FF3F3048-9156-466E-8574-0EDC5B174870}" presName="cycle" presStyleCnt="0"/>
      <dgm:spPr/>
    </dgm:pt>
    <dgm:pt modelId="{AB3553C3-E622-4549-9C90-0D3C8009141E}" type="pres">
      <dgm:prSet presAssocID="{FF3F3048-9156-466E-8574-0EDC5B174870}" presName="srcNode" presStyleLbl="node1" presStyleIdx="0" presStyleCnt="3"/>
      <dgm:spPr/>
    </dgm:pt>
    <dgm:pt modelId="{22A753DF-AB55-4ED8-93FA-DE2ED7CC9773}" type="pres">
      <dgm:prSet presAssocID="{FF3F3048-9156-466E-8574-0EDC5B174870}" presName="conn" presStyleLbl="parChTrans1D2" presStyleIdx="0" presStyleCnt="1"/>
      <dgm:spPr/>
      <dgm:t>
        <a:bodyPr/>
        <a:lstStyle/>
        <a:p>
          <a:endParaRPr lang="ru-RU"/>
        </a:p>
      </dgm:t>
    </dgm:pt>
    <dgm:pt modelId="{AF5F25DE-38F8-41F6-B684-A7224A2AB92E}" type="pres">
      <dgm:prSet presAssocID="{FF3F3048-9156-466E-8574-0EDC5B174870}" presName="extraNode" presStyleLbl="node1" presStyleIdx="0" presStyleCnt="3"/>
      <dgm:spPr/>
    </dgm:pt>
    <dgm:pt modelId="{B851592F-A718-45B3-938E-658986FB63B1}" type="pres">
      <dgm:prSet presAssocID="{FF3F3048-9156-466E-8574-0EDC5B174870}" presName="dstNode" presStyleLbl="node1" presStyleIdx="0" presStyleCnt="3"/>
      <dgm:spPr/>
    </dgm:pt>
    <dgm:pt modelId="{EA32F33F-98AA-4226-ADD3-DC4ACF29FFE1}" type="pres">
      <dgm:prSet presAssocID="{3C0389D7-B48B-4483-9E2B-3A09B1E6B65F}" presName="text_1" presStyleLbl="node1" presStyleIdx="0" presStyleCnt="3" custScaleX="91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5FAD9C-B960-44CB-8434-067233F2C746}" type="pres">
      <dgm:prSet presAssocID="{3C0389D7-B48B-4483-9E2B-3A09B1E6B65F}" presName="accent_1" presStyleCnt="0"/>
      <dgm:spPr/>
    </dgm:pt>
    <dgm:pt modelId="{DD5ADFE2-72F2-463A-B4AA-BD373931EB32}" type="pres">
      <dgm:prSet presAssocID="{3C0389D7-B48B-4483-9E2B-3A09B1E6B65F}" presName="accentRepeatNode" presStyleLbl="solidFgAcc1" presStyleIdx="0" presStyleCnt="3"/>
      <dgm:spPr/>
    </dgm:pt>
    <dgm:pt modelId="{A9C48929-57A5-4DDF-B93E-A8A419FFD89D}" type="pres">
      <dgm:prSet presAssocID="{AC782E1A-BDA7-498A-A949-F1F35F23911A}" presName="text_2" presStyleLbl="node1" presStyleIdx="1" presStyleCnt="3" custScaleX="91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DD712-B26F-435F-A047-477A2E356748}" type="pres">
      <dgm:prSet presAssocID="{AC782E1A-BDA7-498A-A949-F1F35F23911A}" presName="accent_2" presStyleCnt="0"/>
      <dgm:spPr/>
    </dgm:pt>
    <dgm:pt modelId="{32C99ABE-C2F9-4D75-A004-47FC9F355AFC}" type="pres">
      <dgm:prSet presAssocID="{AC782E1A-BDA7-498A-A949-F1F35F23911A}" presName="accentRepeatNode" presStyleLbl="solidFgAcc1" presStyleIdx="1" presStyleCnt="3"/>
      <dgm:spPr/>
    </dgm:pt>
    <dgm:pt modelId="{C92340DA-7ED0-4312-AA1C-0E6849AB8A33}" type="pres">
      <dgm:prSet presAssocID="{53F9C974-91E3-4AD1-AF6A-784FA7DA940E}" presName="text_3" presStyleLbl="node1" presStyleIdx="2" presStyleCnt="3" custScaleX="93578" custLinFactNeighborX="0" custLinFactNeighborY="43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981CD-742A-4DCB-A3E6-BFB3D77305DF}" type="pres">
      <dgm:prSet presAssocID="{53F9C974-91E3-4AD1-AF6A-784FA7DA940E}" presName="accent_3" presStyleCnt="0"/>
      <dgm:spPr/>
    </dgm:pt>
    <dgm:pt modelId="{25BBE688-25B2-49CE-8DD3-A31F08297A44}" type="pres">
      <dgm:prSet presAssocID="{53F9C974-91E3-4AD1-AF6A-784FA7DA940E}" presName="accentRepeatNode" presStyleLbl="solidFgAcc1" presStyleIdx="2" presStyleCnt="3"/>
      <dgm:spPr/>
    </dgm:pt>
  </dgm:ptLst>
  <dgm:cxnLst>
    <dgm:cxn modelId="{169ABF1F-B54C-4D3A-BAB9-31842C924FF2}" type="presOf" srcId="{3C0389D7-B48B-4483-9E2B-3A09B1E6B65F}" destId="{EA32F33F-98AA-4226-ADD3-DC4ACF29FFE1}" srcOrd="0" destOrd="0" presId="urn:microsoft.com/office/officeart/2008/layout/VerticalCurvedList"/>
    <dgm:cxn modelId="{17F7250B-B13A-4886-82E5-FCC87903B055}" srcId="{FF3F3048-9156-466E-8574-0EDC5B174870}" destId="{AC782E1A-BDA7-498A-A949-F1F35F23911A}" srcOrd="1" destOrd="0" parTransId="{4A2F01C7-3E9F-4941-83E0-A4BE2D3C1597}" sibTransId="{ABA3FBA8-CF5F-4E9B-955C-59C989A2583D}"/>
    <dgm:cxn modelId="{0607E23B-1CAC-4D0B-9EF2-12D79454B9AA}" srcId="{FF3F3048-9156-466E-8574-0EDC5B174870}" destId="{53F9C974-91E3-4AD1-AF6A-784FA7DA940E}" srcOrd="2" destOrd="0" parTransId="{4561C8DB-B62C-4073-AE59-AE7591C96DBC}" sibTransId="{C0151BCB-B31B-4FD1-9A78-9296263D626D}"/>
    <dgm:cxn modelId="{C6B0832A-A78A-4EE5-9A59-DDAF4CB6316B}" type="presOf" srcId="{45946E5A-F198-4D23-809A-1B56D2B2988E}" destId="{22A753DF-AB55-4ED8-93FA-DE2ED7CC9773}" srcOrd="0" destOrd="0" presId="urn:microsoft.com/office/officeart/2008/layout/VerticalCurvedList"/>
    <dgm:cxn modelId="{AB255118-3F51-4FDB-94DA-40D3E9CED8B4}" type="presOf" srcId="{53F9C974-91E3-4AD1-AF6A-784FA7DA940E}" destId="{C92340DA-7ED0-4312-AA1C-0E6849AB8A33}" srcOrd="0" destOrd="0" presId="urn:microsoft.com/office/officeart/2008/layout/VerticalCurvedList"/>
    <dgm:cxn modelId="{A05737C9-F10A-4CAA-90DD-22C47D3D5984}" srcId="{FF3F3048-9156-466E-8574-0EDC5B174870}" destId="{3C0389D7-B48B-4483-9E2B-3A09B1E6B65F}" srcOrd="0" destOrd="0" parTransId="{2AC48332-24A0-4139-9ACC-B540F0D13D4F}" sibTransId="{45946E5A-F198-4D23-809A-1B56D2B2988E}"/>
    <dgm:cxn modelId="{39678FE2-2732-4EB4-B69E-CA4F5BB3E278}" type="presOf" srcId="{FF3F3048-9156-466E-8574-0EDC5B174870}" destId="{E79F6FD6-8F19-4FB9-9B0F-726C65EF1EA8}" srcOrd="0" destOrd="0" presId="urn:microsoft.com/office/officeart/2008/layout/VerticalCurvedList"/>
    <dgm:cxn modelId="{482EEA4C-DC28-4EF0-A2F8-819C0B542414}" type="presOf" srcId="{AC782E1A-BDA7-498A-A949-F1F35F23911A}" destId="{A9C48929-57A5-4DDF-B93E-A8A419FFD89D}" srcOrd="0" destOrd="0" presId="urn:microsoft.com/office/officeart/2008/layout/VerticalCurvedList"/>
    <dgm:cxn modelId="{7CBE0710-9AD5-4875-A311-C3FCA07B14A4}" type="presParOf" srcId="{E79F6FD6-8F19-4FB9-9B0F-726C65EF1EA8}" destId="{A657E27C-8357-4B54-94C8-F2E219852334}" srcOrd="0" destOrd="0" presId="urn:microsoft.com/office/officeart/2008/layout/VerticalCurvedList"/>
    <dgm:cxn modelId="{F7568547-0081-4C87-8372-512999430124}" type="presParOf" srcId="{A657E27C-8357-4B54-94C8-F2E219852334}" destId="{8027BDC9-31C9-43D0-8680-E69E2B85E55C}" srcOrd="0" destOrd="0" presId="urn:microsoft.com/office/officeart/2008/layout/VerticalCurvedList"/>
    <dgm:cxn modelId="{949D167D-187E-4523-9EE6-830305475D40}" type="presParOf" srcId="{8027BDC9-31C9-43D0-8680-E69E2B85E55C}" destId="{AB3553C3-E622-4549-9C90-0D3C8009141E}" srcOrd="0" destOrd="0" presId="urn:microsoft.com/office/officeart/2008/layout/VerticalCurvedList"/>
    <dgm:cxn modelId="{CAD4A4D8-E508-4682-A3B6-D3C80A7A0D4D}" type="presParOf" srcId="{8027BDC9-31C9-43D0-8680-E69E2B85E55C}" destId="{22A753DF-AB55-4ED8-93FA-DE2ED7CC9773}" srcOrd="1" destOrd="0" presId="urn:microsoft.com/office/officeart/2008/layout/VerticalCurvedList"/>
    <dgm:cxn modelId="{89A1E084-7EAA-4A55-8021-29A474E75D4A}" type="presParOf" srcId="{8027BDC9-31C9-43D0-8680-E69E2B85E55C}" destId="{AF5F25DE-38F8-41F6-B684-A7224A2AB92E}" srcOrd="2" destOrd="0" presId="urn:microsoft.com/office/officeart/2008/layout/VerticalCurvedList"/>
    <dgm:cxn modelId="{9181E597-84DA-46D6-B353-73EBADA3516B}" type="presParOf" srcId="{8027BDC9-31C9-43D0-8680-E69E2B85E55C}" destId="{B851592F-A718-45B3-938E-658986FB63B1}" srcOrd="3" destOrd="0" presId="urn:microsoft.com/office/officeart/2008/layout/VerticalCurvedList"/>
    <dgm:cxn modelId="{9124BE49-4571-4DBE-BE42-102556B50497}" type="presParOf" srcId="{A657E27C-8357-4B54-94C8-F2E219852334}" destId="{EA32F33F-98AA-4226-ADD3-DC4ACF29FFE1}" srcOrd="1" destOrd="0" presId="urn:microsoft.com/office/officeart/2008/layout/VerticalCurvedList"/>
    <dgm:cxn modelId="{EA3C0EDB-D349-4DEC-997F-A3503D85E18F}" type="presParOf" srcId="{A657E27C-8357-4B54-94C8-F2E219852334}" destId="{215FAD9C-B960-44CB-8434-067233F2C746}" srcOrd="2" destOrd="0" presId="urn:microsoft.com/office/officeart/2008/layout/VerticalCurvedList"/>
    <dgm:cxn modelId="{932EB623-C5C5-4CEC-9BE0-5A4EA5D02BB6}" type="presParOf" srcId="{215FAD9C-B960-44CB-8434-067233F2C746}" destId="{DD5ADFE2-72F2-463A-B4AA-BD373931EB32}" srcOrd="0" destOrd="0" presId="urn:microsoft.com/office/officeart/2008/layout/VerticalCurvedList"/>
    <dgm:cxn modelId="{0B3D5667-AE1F-4C89-B7FF-49BE626A7A95}" type="presParOf" srcId="{A657E27C-8357-4B54-94C8-F2E219852334}" destId="{A9C48929-57A5-4DDF-B93E-A8A419FFD89D}" srcOrd="3" destOrd="0" presId="urn:microsoft.com/office/officeart/2008/layout/VerticalCurvedList"/>
    <dgm:cxn modelId="{919B2F3C-DD86-4B45-BD3A-12B880E41237}" type="presParOf" srcId="{A657E27C-8357-4B54-94C8-F2E219852334}" destId="{744DD712-B26F-435F-A047-477A2E356748}" srcOrd="4" destOrd="0" presId="urn:microsoft.com/office/officeart/2008/layout/VerticalCurvedList"/>
    <dgm:cxn modelId="{925066A6-3B2E-40A8-B088-1B145CB161A6}" type="presParOf" srcId="{744DD712-B26F-435F-A047-477A2E356748}" destId="{32C99ABE-C2F9-4D75-A004-47FC9F355AFC}" srcOrd="0" destOrd="0" presId="urn:microsoft.com/office/officeart/2008/layout/VerticalCurvedList"/>
    <dgm:cxn modelId="{250D56F0-465B-4044-9AD5-04A1446353C8}" type="presParOf" srcId="{A657E27C-8357-4B54-94C8-F2E219852334}" destId="{C92340DA-7ED0-4312-AA1C-0E6849AB8A33}" srcOrd="5" destOrd="0" presId="urn:microsoft.com/office/officeart/2008/layout/VerticalCurvedList"/>
    <dgm:cxn modelId="{1AE36F22-42E3-4F44-AC4D-762297450AC6}" type="presParOf" srcId="{A657E27C-8357-4B54-94C8-F2E219852334}" destId="{DE6981CD-742A-4DCB-A3E6-BFB3D77305DF}" srcOrd="6" destOrd="0" presId="urn:microsoft.com/office/officeart/2008/layout/VerticalCurvedList"/>
    <dgm:cxn modelId="{7E40438B-748A-4CD5-811C-8D85221C5BEC}" type="presParOf" srcId="{DE6981CD-742A-4DCB-A3E6-BFB3D77305DF}" destId="{25BBE688-25B2-49CE-8DD3-A31F08297A4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3D19D-D1ED-4045-9C54-B59F1055CE19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10D85-664D-49C3-96B1-632BAC40F0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08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FC33E-0F66-46CA-914D-66F3A5C398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4775B-522C-474D-84F2-69307DB9C7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241E-BDFD-4272-9D4B-955603ACB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1436-0BC7-4F96-80F3-BFA26A574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9E3-8548-412F-AEB3-0F59C149E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F0D18-5FDF-41EE-929B-7E9B202C7B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23A2-389D-4E28-B0E9-8F8CFD56E2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4C91E-36DE-4EAC-A81B-3425B52F5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48E2-FCFA-4C05-835E-9CD1DED5D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57586-F1EE-4677-9941-55D5BE4589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C9DF460-AA1A-47B7-8825-471F208E40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1B245D-CD98-4C42-B7D8-00C2A29C92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19962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</a:t>
            </a:r>
            <a:r>
              <a:rPr lang="ru-RU" sz="2400" dirty="0" smtClean="0"/>
              <a:t> дошкольное образовательное учреждение «Детский сад №2 «Рябинка»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00808"/>
            <a:ext cx="7854696" cy="165618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Раннее выявление и профилактика семейного неблагополучия</a:t>
            </a:r>
            <a:endParaRPr lang="ru-RU" sz="4000" dirty="0"/>
          </a:p>
        </p:txBody>
      </p:sp>
      <p:pic>
        <p:nvPicPr>
          <p:cNvPr id="1026" name="Picture 2" descr="C:\Users\user\Downloads\sem_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2924944"/>
            <a:ext cx="5368697" cy="346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в работе специалистов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67169856"/>
              </p:ext>
            </p:extLst>
          </p:nvPr>
        </p:nvGraphicFramePr>
        <p:xfrm>
          <a:off x="1475656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548492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Методическая работа с педагогами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95536" y="1822758"/>
            <a:ext cx="8427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Педагогические часы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«Изучение нормативно – правовых документов по работе с семьёй»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/>
              <a:t>Цель : ознакомление педагогов с основными нормативно – правовыми документами по работе с семьёй.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Семинар – практикум по теме: «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ДОУ с неблагополучными семьями».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определить задачи  и формы работы с социально – неблагополучными семьями.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800" dirty="0" err="1" smtClean="0"/>
              <a:t>Тренинговое</a:t>
            </a:r>
            <a:r>
              <a:rPr lang="ru-RU" sz="1800" dirty="0" smtClean="0"/>
              <a:t> </a:t>
            </a:r>
            <a:r>
              <a:rPr lang="ru-RU" sz="1800" dirty="0"/>
              <a:t>занятие «</a:t>
            </a:r>
            <a:r>
              <a:rPr lang="ru-RU" sz="1800" b="1" dirty="0"/>
              <a:t>Искусство взаимодействия с родителями</a:t>
            </a:r>
            <a:r>
              <a:rPr lang="ru-RU" sz="1800" b="1" dirty="0" smtClean="0"/>
              <a:t>»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помочь педагогам в общении с разными категориями родителей.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Консультация: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«Планирование работы с семьей».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помочь педагогам в планировании  индивидуальной работы с неблагополучными семьями. 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Проигрывание  различных педагогических ситуаций на </a:t>
            </a:r>
            <a:r>
              <a:rPr kumimoji="0" lang="ru-RU" sz="1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педчасах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взаимодействию  с различными категориями родителей.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User\AppData\Local\Microsoft\Windows\Temporary Internet Files\Content.IE5\G3HD0KFX\MC9000890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445224"/>
            <a:ext cx="2160109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Алгоритм выявления  и учета факта семейного неблагополучия</a:t>
            </a:r>
            <a:endParaRPr lang="ru-RU" sz="36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04864"/>
            <a:ext cx="8186766" cy="4119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Ежегодно в начале учебного года</a:t>
            </a:r>
          </a:p>
          <a:p>
            <a:r>
              <a:rPr lang="ru-RU" dirty="0" smtClean="0"/>
              <a:t>Создаётся  банк  данных детей, посещающих ДОУ.</a:t>
            </a:r>
          </a:p>
          <a:p>
            <a:r>
              <a:rPr lang="ru-RU" dirty="0" smtClean="0"/>
              <a:t>Составляется  социальный  паспорт  семей.</a:t>
            </a:r>
          </a:p>
          <a:p>
            <a:r>
              <a:rPr lang="ru-RU" dirty="0" smtClean="0"/>
              <a:t>Выявляются социально – бытовые условия проживания семей  и  воспитанников.</a:t>
            </a:r>
          </a:p>
          <a:p>
            <a:r>
              <a:rPr lang="ru-RU" dirty="0" smtClean="0"/>
              <a:t>Осуществляется ежедневное наблюдение специалистов за состоянием и поведением ребенка и взаимоотношениями с родителями.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3217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Настораживающее поведение родителей 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60848"/>
            <a:ext cx="8715436" cy="4582862"/>
          </a:xfrm>
        </p:spPr>
        <p:txBody>
          <a:bodyPr>
            <a:normAutofit/>
          </a:bodyPr>
          <a:lstStyle/>
          <a:p>
            <a:r>
              <a:rPr lang="ru-RU" dirty="0" smtClean="0"/>
              <a:t> отсутствие обеспокоенности за судьбу ребенка;</a:t>
            </a:r>
          </a:p>
          <a:p>
            <a:r>
              <a:rPr lang="ru-RU" dirty="0" smtClean="0"/>
              <a:t>невнимание, отсутствие ласки и эмоциональной поддержки в обращении с ребенком, обеспокоенность собственными проблемами;</a:t>
            </a:r>
          </a:p>
          <a:p>
            <a:r>
              <a:rPr lang="ru-RU" dirty="0"/>
              <a:t>н</a:t>
            </a:r>
            <a:r>
              <a:rPr lang="ru-RU" dirty="0" smtClean="0"/>
              <a:t>еобычность поведения или проявление патологических черт характера (агрессивность, устойчивое возбуждение и др.);</a:t>
            </a:r>
          </a:p>
          <a:p>
            <a:r>
              <a:rPr lang="ru-RU" dirty="0"/>
              <a:t>создание конфликтных ситуации, с вовлечением в них </a:t>
            </a:r>
            <a:r>
              <a:rPr lang="ru-RU" dirty="0" smtClean="0"/>
              <a:t>ребенка.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 неблагополучия ребёнка</a:t>
            </a:r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68760"/>
            <a:ext cx="8643998" cy="5589240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Утомленный, сонный вид.</a:t>
            </a:r>
          </a:p>
          <a:p>
            <a:pPr fontAlgn="base"/>
            <a:r>
              <a:rPr lang="ru-RU" dirty="0" smtClean="0"/>
              <a:t>Санитарно-гигиеническая запущенность.</a:t>
            </a:r>
          </a:p>
          <a:p>
            <a:pPr fontAlgn="base"/>
            <a:r>
              <a:rPr lang="ru-RU" dirty="0" smtClean="0"/>
              <a:t>Неумеренный аппетит.</a:t>
            </a:r>
          </a:p>
          <a:p>
            <a:pPr fontAlgn="base"/>
            <a:r>
              <a:rPr lang="ru-RU" dirty="0" smtClean="0"/>
              <a:t>Задержка роста, отставание в речевом, моторном развитии.</a:t>
            </a:r>
          </a:p>
          <a:p>
            <a:pPr fontAlgn="base"/>
            <a:r>
              <a:rPr lang="ru-RU" dirty="0" smtClean="0"/>
              <a:t>Привлечение внимания любым способом.</a:t>
            </a:r>
          </a:p>
          <a:p>
            <a:pPr fontAlgn="base"/>
            <a:r>
              <a:rPr lang="ru-RU" dirty="0" smtClean="0"/>
              <a:t>Проявление агрессии и импульсивности, которые сменяются апатией и подавленным состоянием.</a:t>
            </a:r>
          </a:p>
          <a:p>
            <a:pPr fontAlgn="base"/>
            <a:r>
              <a:rPr lang="ru-RU" dirty="0" smtClean="0"/>
              <a:t>Проблемы во взаимоотношениях со сверстниками.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Методики для диагностики ребенка: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124744"/>
            <a:ext cx="8229600" cy="5271294"/>
          </a:xfrm>
        </p:spPr>
        <p:txBody>
          <a:bodyPr>
            <a:norm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аблюдение;</a:t>
            </a:r>
          </a:p>
          <a:p>
            <a:pPr lvl="0"/>
            <a:r>
              <a:rPr lang="ru-RU" dirty="0" smtClean="0"/>
              <a:t>«</a:t>
            </a:r>
            <a:r>
              <a:rPr lang="ru-RU" dirty="0"/>
              <a:t>Рисунок семьи»;</a:t>
            </a:r>
          </a:p>
          <a:p>
            <a:pPr lvl="0"/>
            <a:r>
              <a:rPr lang="ru-RU" dirty="0" smtClean="0"/>
              <a:t>детский </a:t>
            </a:r>
            <a:r>
              <a:rPr lang="ru-RU" dirty="0"/>
              <a:t>тест апперцепции </a:t>
            </a:r>
            <a:r>
              <a:rPr lang="ru-RU" dirty="0" smtClean="0"/>
              <a:t>САТ Л</a:t>
            </a:r>
            <a:r>
              <a:rPr lang="ru-RU" dirty="0"/>
              <a:t>. </a:t>
            </a:r>
            <a:r>
              <a:rPr lang="ru-RU" dirty="0" err="1" smtClean="0"/>
              <a:t>Беллак</a:t>
            </a:r>
            <a:r>
              <a:rPr lang="ru-RU" dirty="0" smtClean="0"/>
              <a:t>;</a:t>
            </a:r>
            <a:endParaRPr lang="ru-RU" dirty="0"/>
          </a:p>
          <a:p>
            <a:pPr lvl="0"/>
            <a:r>
              <a:rPr lang="ru-RU" dirty="0"/>
              <a:t>методика «Расскажи историю</a:t>
            </a:r>
            <a:r>
              <a:rPr lang="ru-RU" dirty="0" smtClean="0"/>
              <a:t>»,;</a:t>
            </a:r>
            <a:endParaRPr lang="ru-RU" dirty="0"/>
          </a:p>
          <a:p>
            <a:pPr lvl="0"/>
            <a:r>
              <a:rPr lang="ru-RU" dirty="0" smtClean="0"/>
              <a:t>теста диагностики тревожности (</a:t>
            </a:r>
            <a:r>
              <a:rPr lang="ru-RU" dirty="0" err="1" smtClean="0"/>
              <a:t>Тэммл</a:t>
            </a:r>
            <a:r>
              <a:rPr lang="ru-RU" dirty="0" smtClean="0"/>
              <a:t>, </a:t>
            </a:r>
            <a:r>
              <a:rPr lang="ru-RU" dirty="0" err="1"/>
              <a:t>Дорки</a:t>
            </a:r>
            <a:r>
              <a:rPr lang="ru-RU" dirty="0"/>
              <a:t>, </a:t>
            </a:r>
            <a:r>
              <a:rPr lang="ru-RU" dirty="0" err="1" smtClean="0"/>
              <a:t>Амена</a:t>
            </a:r>
            <a:r>
              <a:rPr lang="ru-RU" smtClean="0"/>
              <a:t>);</a:t>
            </a:r>
            <a:endParaRPr lang="ru-RU" dirty="0" smtClean="0"/>
          </a:p>
          <a:p>
            <a:pPr lvl="0"/>
            <a:r>
              <a:rPr lang="ru-RU" dirty="0"/>
              <a:t>цветовой тест отношения А.М. Эткинда;</a:t>
            </a:r>
          </a:p>
          <a:p>
            <a:pPr lvl="0"/>
            <a:r>
              <a:rPr lang="ru-RU" dirty="0"/>
              <a:t>тест «Метаморфозы»;</a:t>
            </a:r>
          </a:p>
          <a:p>
            <a:r>
              <a:rPr lang="ru-RU" dirty="0"/>
              <a:t>интервью «Волшебный мир</a:t>
            </a:r>
            <a:r>
              <a:rPr lang="ru-RU" dirty="0" smtClean="0"/>
              <a:t>».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79635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Удачи нам всем!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Picture 14" descr="C:\Users\User\AppData\Local\Microsoft\Windows\Temporary Internet Files\Content.IE5\G3HD0KFX\MP90042772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643314"/>
            <a:ext cx="3071834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2145</TotalTime>
  <Words>339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 2</vt:lpstr>
      <vt:lpstr>Поток</vt:lpstr>
      <vt:lpstr>Муниципальное дошкольное образовательное учреждение «Детский сад №2 «Рябинка»</vt:lpstr>
      <vt:lpstr>Направления в работе специалистов</vt:lpstr>
      <vt:lpstr>Методическая работа с педагогами </vt:lpstr>
      <vt:lpstr>Алгоритм выявления  и учета факта семейного неблагополучия</vt:lpstr>
      <vt:lpstr> Настораживающее поведение родителей </vt:lpstr>
      <vt:lpstr>Признаки неблагополучия ребёнка </vt:lpstr>
      <vt:lpstr>Методики для диагностики ребенка:</vt:lpstr>
      <vt:lpstr>Спасибо за внимание!  Удачи нам всем!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общеразвивающего вида №17 город Ярославль</dc:title>
  <dc:creator>User</dc:creator>
  <cp:lastModifiedBy>ПК-14</cp:lastModifiedBy>
  <cp:revision>159</cp:revision>
  <cp:lastPrinted>1601-01-01T00:00:00Z</cp:lastPrinted>
  <dcterms:created xsi:type="dcterms:W3CDTF">2014-11-11T06:05:09Z</dcterms:created>
  <dcterms:modified xsi:type="dcterms:W3CDTF">2019-12-11T05:55:19Z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