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344" r:id="rId2"/>
    <p:sldId id="257" r:id="rId3"/>
    <p:sldId id="258" r:id="rId4"/>
    <p:sldId id="259" r:id="rId5"/>
    <p:sldId id="309" r:id="rId6"/>
    <p:sldId id="262" r:id="rId7"/>
    <p:sldId id="345" r:id="rId8"/>
    <p:sldId id="346" r:id="rId9"/>
    <p:sldId id="347" r:id="rId10"/>
    <p:sldId id="263" r:id="rId11"/>
    <p:sldId id="283" r:id="rId12"/>
    <p:sldId id="284" r:id="rId13"/>
    <p:sldId id="285" r:id="rId14"/>
    <p:sldId id="286" r:id="rId15"/>
    <p:sldId id="287" r:id="rId16"/>
    <p:sldId id="288" r:id="rId17"/>
    <p:sldId id="334" r:id="rId18"/>
    <p:sldId id="289" r:id="rId19"/>
    <p:sldId id="329" r:id="rId20"/>
    <p:sldId id="330" r:id="rId21"/>
    <p:sldId id="331" r:id="rId22"/>
    <p:sldId id="332" r:id="rId23"/>
    <p:sldId id="333" r:id="rId24"/>
    <p:sldId id="293" r:id="rId25"/>
    <p:sldId id="297" r:id="rId26"/>
    <p:sldId id="298" r:id="rId27"/>
    <p:sldId id="312" r:id="rId28"/>
    <p:sldId id="335" r:id="rId29"/>
    <p:sldId id="336" r:id="rId30"/>
    <p:sldId id="337" r:id="rId31"/>
    <p:sldId id="338" r:id="rId32"/>
    <p:sldId id="340" r:id="rId33"/>
    <p:sldId id="339" r:id="rId34"/>
    <p:sldId id="341" r:id="rId35"/>
    <p:sldId id="342" r:id="rId36"/>
    <p:sldId id="343" r:id="rId37"/>
    <p:sldId id="31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F3DFF-FCF8-40BC-A2B8-4046ACC2966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76862-9941-4016-BF6E-B2C85FFAFC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0368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76862-9941-4016-BF6E-B2C85FFAFCAC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40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E8055B-1C19-43EE-86CF-4D4085728D32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BF27E2-6761-4675-AC4C-576C75169D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136904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Технология формирующего оценивания как средство определения индивидуальных достижений учащихся</a:t>
            </a:r>
          </a:p>
          <a:p>
            <a:pPr marL="0" indent="0" algn="ctr">
              <a:buNone/>
            </a:pP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  <a:p>
            <a:pPr marL="0" indent="0" algn="ctr">
              <a:buNone/>
            </a:pP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  <a:p>
            <a:pPr marL="0" indent="0" algn="ctr">
              <a:buNone/>
            </a:pP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  <a:p>
            <a:pPr marL="0" indent="0" algn="ctr">
              <a:buNone/>
            </a:pP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4334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Улучшать качество учения, а не обеспечить основания для выставления отметок;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непрерывной обратной связи.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Направления формирующего оценивания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Цели формирующего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869160"/>
            <a:ext cx="3024336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Понимание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20072" y="4876618"/>
            <a:ext cx="3096344" cy="10006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Планирование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войная стрелка влево/вверх 6"/>
          <p:cNvSpPr/>
          <p:nvPr/>
        </p:nvSpPr>
        <p:spPr>
          <a:xfrm rot="13210957">
            <a:off x="3787058" y="4419168"/>
            <a:ext cx="1258611" cy="1152128"/>
          </a:xfrm>
          <a:prstGeom prst="leftUpArrow">
            <a:avLst>
              <a:gd name="adj1" fmla="val 2873"/>
              <a:gd name="adj2" fmla="val 104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65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869160"/>
            <a:ext cx="8686800" cy="16561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1.  СПЛАНИРОВАТЬ ОБРАЗОВАТЕЛЬНЫЕ РЕЗУЛЬТАТЫ УЧАЩИХСЯ ПО ТЕМАМ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нна\Desktop\семинар\фо презентация 2_ppt_files\images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46383"/>
            <a:ext cx="3240360" cy="29122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182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семинар\фо презентация 2_ppt_files\30dafebc683457a1d529c284476a6aa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29408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581128"/>
            <a:ext cx="8712968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2.    СПЛАНИРОВАТЬ ЦЕЛИ УРОКА КАК ОБРАЗОВАТЕЛЬНЫЕ РЕЗУЛЬТАТЫ ДЕЯТЕЛЬНОСТИ УЧАЩИХСЯ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66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157192"/>
            <a:ext cx="8856984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3. СФОРМИРОВАТЬ ЗАДАЧИ УРОКА КАК ШАГИ ДЕЯТЕЛЬНОСТИ УЧАЩИХСЯ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381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075" name="Picture 3" descr="C:\Users\Анна\Desktop\семинар\фо презентация 2_ppt_files\1436133479_chelovechek-s-lupoy1-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2816"/>
            <a:ext cx="3228950" cy="3228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078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семинар\фо презентация 2_ppt_files\iStock_000012348171Largeblue puzzle tea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149080"/>
            <a:ext cx="9144000" cy="2708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4. СФОРМУЛИРОВАТЬ КОНКРЕТНЫЕ КРИТЕРИИ ОЦЕНИВАНИЯ ДЕЯТЕЛЬНОСТИ УЧАЩИХСЯ НА УРОКЕ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167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509120"/>
            <a:ext cx="8640960" cy="21602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5. ОЦЕНИВАТЬ ДЕЯТЕЛЬНОСТЬ УЧАЩИХСЯ ПО КРИТЕРИЯМ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dirty="0"/>
          </a:p>
        </p:txBody>
      </p:sp>
      <p:pic>
        <p:nvPicPr>
          <p:cNvPr id="5122" name="Picture 2" descr="C:\Users\Анна\Desktop\семинар\фо презентация 2_ppt_files\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3419872" cy="2564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75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мья Тимаевых\Desktop\аня\pravo_i_politi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80728"/>
            <a:ext cx="4824536" cy="31757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365104"/>
            <a:ext cx="9144000" cy="2492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6. ОСУЩЕСТВЛЯТЬ ОБРАТНУЮ СВЯЗЬ: УЧИТЕЛЬ-УЧЕНИК, УЧЕНИК-УЧЕНИК, УЧЕНИК-УЧИТЕЛЬ ДЛЯ ФОРМИРУЮЩЕГО ОЦЕНИВАНИЯ ОБРАТНОЙ СВЯЗИ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1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81806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мья Тимаевых\Desktop\аня\pravo_i_politi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661084" cy="2564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301608" cy="54006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Беседа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Письменный отзыв на работу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Планирование работы  (например, в зависимости от уровня подготовленности)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Тесты и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опросники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Диалоги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85010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Формы обратной связи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6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964488" cy="420506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Выделение и определение хороших элементов работы ученика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Указание того, что ученику следует улучшить, или над чем поработать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Подсказки как учащийся может улучшить свою работу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Подсказки в каком направлении обучающийся должен работать дальше</a:t>
            </a:r>
            <a:endParaRPr lang="ru-RU" sz="2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4 аспекта обратной связи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293096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>
                <a:latin typeface="Georgia" pitchFamily="18" charset="0"/>
                <a:cs typeface="Times New Roman" pitchFamily="18" charset="0"/>
              </a:rPr>
              <a:t>Использование таких методов и приемов формирующего оценивания, как «Светофор</a:t>
            </a:r>
            <a:r>
              <a:rPr lang="ru-RU" sz="2600" dirty="0" smtClean="0">
                <a:latin typeface="Georgia" pitchFamily="18" charset="0"/>
                <a:cs typeface="Times New Roman" pitchFamily="18" charset="0"/>
              </a:rPr>
              <a:t>», </a:t>
            </a:r>
            <a:r>
              <a:rPr lang="ru-RU" sz="2600" dirty="0">
                <a:latin typeface="Georgia" pitchFamily="18" charset="0"/>
                <a:cs typeface="Times New Roman" pitchFamily="18" charset="0"/>
              </a:rPr>
              <a:t>«Матрица запоминания», «</a:t>
            </a:r>
            <a:r>
              <a:rPr lang="ru-RU" sz="2600" dirty="0" smtClean="0">
                <a:latin typeface="Georgia" pitchFamily="18" charset="0"/>
                <a:cs typeface="Times New Roman" pitchFamily="18" charset="0"/>
              </a:rPr>
              <a:t>Размышление </a:t>
            </a:r>
            <a:r>
              <a:rPr lang="ru-RU" sz="2600" dirty="0">
                <a:latin typeface="Georgia" pitchFamily="18" charset="0"/>
                <a:cs typeface="Times New Roman" pitchFamily="18" charset="0"/>
              </a:rPr>
              <a:t>по алгоритму», «Эссе», «Рассуждение по образцу</a:t>
            </a:r>
            <a:r>
              <a:rPr lang="ru-RU" sz="2600" dirty="0" smtClean="0">
                <a:latin typeface="Georgia" pitchFamily="18" charset="0"/>
                <a:cs typeface="Times New Roman" pitchFamily="18" charset="0"/>
              </a:rPr>
              <a:t>»  (</a:t>
            </a:r>
            <a:r>
              <a:rPr lang="ru-RU" sz="2600" dirty="0" err="1" smtClean="0">
                <a:latin typeface="Georgia" pitchFamily="18" charset="0"/>
                <a:cs typeface="Times New Roman" pitchFamily="18" charset="0"/>
              </a:rPr>
              <a:t>О.Н.Крылова</a:t>
            </a:r>
            <a:r>
              <a:rPr lang="ru-RU" sz="2600" dirty="0" smtClean="0">
                <a:latin typeface="Georgia" pitchFamily="18" charset="0"/>
                <a:cs typeface="Times New Roman" pitchFamily="18" charset="0"/>
              </a:rPr>
              <a:t>., </a:t>
            </a:r>
            <a:r>
              <a:rPr lang="ru-RU" sz="2600" dirty="0" err="1" smtClean="0">
                <a:latin typeface="Georgia" pitchFamily="18" charset="0"/>
                <a:cs typeface="Times New Roman" pitchFamily="18" charset="0"/>
              </a:rPr>
              <a:t>Бойцова</a:t>
            </a:r>
            <a:r>
              <a:rPr lang="ru-RU" sz="2600" dirty="0" smtClean="0">
                <a:latin typeface="Georgia" pitchFamily="18" charset="0"/>
                <a:cs typeface="Times New Roman" pitchFamily="18" charset="0"/>
              </a:rPr>
              <a:t> Е.Г.  «Технология формирующего оценивания в современной школе»)</a:t>
            </a: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39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«Правильная» обратная связ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448" y="608629"/>
            <a:ext cx="3060550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Неудачная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обратная связь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31584" y="620688"/>
            <a:ext cx="3024336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непонятно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620688"/>
            <a:ext cx="3201416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улучшить обратную связь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340768"/>
            <a:ext cx="3024336" cy="900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 развить свою мысль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8144" y="1340768"/>
            <a:ext cx="3212112" cy="6736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по-твоему, изменится результат, если….?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31584" y="1340768"/>
            <a:ext cx="2836560" cy="900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это сделать? Куда развить?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2039431"/>
            <a:ext cx="3215208" cy="900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мог бы сделать по-другому, чтобы эта работа стала лучше?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19796" y="2023573"/>
            <a:ext cx="2848348" cy="900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это значит? Что я делаю не так?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3448" y="2014369"/>
            <a:ext cx="3027784" cy="9006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должен больше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стараться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3448" y="2873202"/>
            <a:ext cx="3024336" cy="1317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очень хорошо отвечал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034680" y="2896062"/>
            <a:ext cx="2833464" cy="11810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именно я делал хорошо?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868144" y="2940079"/>
            <a:ext cx="3201416" cy="1136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Хорошая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работа: ты привел хороший пример, опирался на факты, проверил много разных источников.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3448" y="4077072"/>
            <a:ext cx="3038128" cy="1317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Молодец! Хороший прогресс!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20888" y="4077072"/>
            <a:ext cx="2847256" cy="1317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значит хороший? Чем я прогрессировал? С какого момента?</a:t>
            </a: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4077072"/>
            <a:ext cx="3198712" cy="1317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думаешь, в чем   за последний месяц улучшились твои результаты? Благодаря чему это произошло?</a:t>
            </a:r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3400" y="5394980"/>
            <a:ext cx="3024336" cy="14630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проверил твою работу и указал на ошибки</a:t>
            </a:r>
          </a:p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036560" y="5394980"/>
            <a:ext cx="2831584" cy="14630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что мне с ними делать? Посмотреть и пойти дальше?</a:t>
            </a:r>
          </a:p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868144" y="5394980"/>
            <a:ext cx="3201416" cy="14630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твоей работе есть такие-то ошибки. Как ты думаешь, почему они возникли? Что нужно сделать, чтобы больше такие ошибки не допускать?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783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5" grpId="0" animBg="1"/>
      <p:bldP spid="18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Требования к результатам освоения ООП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611560" y="1664804"/>
            <a:ext cx="3600400" cy="792088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Предметные результаты </a:t>
            </a:r>
            <a:endParaRPr lang="ru-RU" sz="2400" b="1" dirty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631287" y="2924944"/>
            <a:ext cx="3600400" cy="792088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itchFamily="18" charset="0"/>
                <a:cs typeface="Times New Roman" pitchFamily="18" charset="0"/>
              </a:rPr>
              <a:t>Личностные результаты</a:t>
            </a:r>
            <a:endParaRPr lang="ru-RU" sz="24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631287" y="4221088"/>
            <a:ext cx="3600400" cy="864096"/>
          </a:xfrm>
          <a:prstGeom prst="homePlat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latin typeface="Constantia" pitchFamily="18" charset="0"/>
                <a:cs typeface="Times New Roman" pitchFamily="18" charset="0"/>
              </a:rPr>
              <a:t>Метапредметные</a:t>
            </a:r>
            <a:r>
              <a:rPr lang="ru-RU" sz="2400" b="1" dirty="0" smtClean="0">
                <a:latin typeface="Constantia" pitchFamily="18" charset="0"/>
              </a:rPr>
              <a:t> </a:t>
            </a:r>
            <a:r>
              <a:rPr lang="ru-RU" sz="2400" b="1" dirty="0" smtClean="0">
                <a:latin typeface="Constantia" pitchFamily="18" charset="0"/>
                <a:cs typeface="Times New Roman" pitchFamily="18" charset="0"/>
              </a:rPr>
              <a:t>результаты</a:t>
            </a:r>
            <a:endParaRPr lang="ru-RU" sz="24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3695178" y="3050958"/>
            <a:ext cx="3780420" cy="9361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Constantia" pitchFamily="18" charset="0"/>
                <a:cs typeface="Times New Roman" pitchFamily="18" charset="0"/>
              </a:rPr>
              <a:t>Итоговое     оценивание</a:t>
            </a:r>
            <a:endParaRPr lang="ru-RU" sz="2400" b="1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6444208" y="1664804"/>
            <a:ext cx="432048" cy="3708412"/>
          </a:xfrm>
          <a:prstGeom prst="rightBrac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5545560" y="3211524"/>
            <a:ext cx="3924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nstantia" pitchFamily="18" charset="0"/>
                <a:cs typeface="Times New Roman" pitchFamily="18" charset="0"/>
              </a:rPr>
              <a:t>Формирующее     оценивание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nstantia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355976" y="2060848"/>
            <a:ext cx="576064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355976" y="4535096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56090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894" y="476672"/>
            <a:ext cx="8229600" cy="4929411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20" y="1124744"/>
            <a:ext cx="8636348" cy="5240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043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14198744"/>
              </p:ext>
            </p:extLst>
          </p:nvPr>
        </p:nvGraphicFramePr>
        <p:xfrm>
          <a:off x="179512" y="2132855"/>
          <a:ext cx="8784976" cy="3888435"/>
        </p:xfrm>
        <a:graphic>
          <a:graphicData uri="http://schemas.openxmlformats.org/drawingml/2006/table">
            <a:tbl>
              <a:tblPr firstRow="1" firstCol="1" bandRow="1"/>
              <a:tblGrid>
                <a:gridCol w="4590348"/>
                <a:gridCol w="1424591"/>
                <a:gridCol w="1503734"/>
                <a:gridCol w="1266303"/>
              </a:tblGrid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Работая в группе ….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Иногда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Никогда 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выслушивал мнения своих товарищей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высказывал свою точку зрения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был полезен группе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с удовольствием работал в группе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8720" y="908720"/>
            <a:ext cx="7028184" cy="187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самооценивания навыков сотрудничества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имя________________________________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Отметь галочкой то утверждение, которое считаешь верным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62000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46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Самодиагностика учебных умений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имя________________________________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33252931"/>
              </p:ext>
            </p:extLst>
          </p:nvPr>
        </p:nvGraphicFramePr>
        <p:xfrm>
          <a:off x="179512" y="2780928"/>
          <a:ext cx="8784976" cy="3600400"/>
        </p:xfrm>
        <a:graphic>
          <a:graphicData uri="http://schemas.openxmlformats.org/drawingml/2006/table">
            <a:tbl>
              <a:tblPr firstRow="1" firstCol="1" bandRow="1"/>
              <a:tblGrid>
                <a:gridCol w="4590348"/>
                <a:gridCol w="1424591"/>
                <a:gridCol w="1329877"/>
                <a:gridCol w="1440160"/>
              </a:tblGrid>
              <a:tr h="900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Утверждения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Очень уверенно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Уверенно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Неуверенно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могу решить задачу на нахождение остатка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могу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построить схему к задаче данного вида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смогу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сам (а) придумать задачу на нахождение остатка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099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073427"/>
          </a:xfrm>
        </p:spPr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Самодиагностика 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с партнером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в парах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(какие бывают предложения)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1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имя________________________________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762000" algn="l"/>
              </a:tabLs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Фамилия,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имя партнера________________________</a:t>
            </a:r>
            <a:endParaRPr lang="ru-RU" sz="11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720"/>
            <a:ext cx="8784976" cy="880864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Листы индивидуальных достижений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88574661"/>
              </p:ext>
            </p:extLst>
          </p:nvPr>
        </p:nvGraphicFramePr>
        <p:xfrm>
          <a:off x="251520" y="1844824"/>
          <a:ext cx="8568952" cy="4669814"/>
        </p:xfrm>
        <a:graphic>
          <a:graphicData uri="http://schemas.openxmlformats.org/drawingml/2006/table">
            <a:tbl>
              <a:tblPr firstRow="1" firstCol="1" bandRow="1"/>
              <a:tblGrid>
                <a:gridCol w="3960440"/>
                <a:gridCol w="792088"/>
                <a:gridCol w="928175"/>
                <a:gridCol w="2888249"/>
              </a:tblGrid>
              <a:tr h="3711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утверждение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верно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неверно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обоснование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Предложения, в которых мы о чем-то сообщаем, называются вопросительными?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Предложения, в которых мы побуждаем что-то сделать (просим, советуем, требуем) называются побудительными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 по цели высказывания бывают: повествовательные, восклицательные и вопросительные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4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5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Предложения по интонации бывают: восклицательные и невосклицательные </a:t>
                      </a:r>
                      <a:endParaRPr lang="ru-RU" sz="1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конце повествовательного вопросительного предложения нужно всегда ставить точку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51" marR="632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20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97152"/>
            <a:ext cx="9036496" cy="1944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Шаг 7. ПРИ ОЦЕНИВАНИИ СРАВНИТЬ ДАННЫЕ РЕЗУЛЬТАТЫ ДОСТИЖЕНИЙ УЧАЩИХСЯ С ПРЕДЫДУЩИМ УРОВНЕМ ИХ ДОСТИЖЕНИЙ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Технология формирующего оценивания</a:t>
            </a:r>
            <a:endParaRPr lang="ru-RU" sz="3600" dirty="0"/>
          </a:p>
        </p:txBody>
      </p:sp>
      <p:pic>
        <p:nvPicPr>
          <p:cNvPr id="2050" name="Picture 2" descr="C:\Users\Анна\Desktop\семинар\фо презентация 2_ppt_files\d-white-people-balance-person-golden-background-3064072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27784" y="980728"/>
            <a:ext cx="3300576" cy="396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317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Анна\Desktop\семинар\фо презентация 2_ppt_files\Healthcare-Policy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3726036" cy="2761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581128"/>
            <a:ext cx="8290470" cy="20775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ШАГ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8.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ОПРЕДЕЛИТЬ МЕСТО УЧАЩЕГОСЯ НА ПУТИ ДОСТИЖЕНИЯ ЦЕЛИ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38138"/>
          </a:xfrm>
        </p:spPr>
        <p:txBody>
          <a:bodyPr>
            <a:noAutofit/>
          </a:bodyPr>
          <a:lstStyle/>
          <a:p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формирующего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оценивания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13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085184"/>
            <a:ext cx="8352928" cy="13681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            Шаг  9.           ОТКОРРЕКТИРОВАТЬ           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                         ОБРАЗОВАТЕЛЬНЫЙ МАРШРУТ                 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                                          УЧАЩЕГОСЯ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Технология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формирующего оценивания</a:t>
            </a:r>
            <a:endParaRPr lang="ru-RU" dirty="0"/>
          </a:p>
        </p:txBody>
      </p:sp>
      <p:pic>
        <p:nvPicPr>
          <p:cNvPr id="11266" name="Picture 2" descr="C:\Users\Анна\Desktop\семинар\фо презентация 2_ppt_files\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12776"/>
            <a:ext cx="4247158" cy="31816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929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емья Тимаевых\Desktop\500_F_44112649_FpkxTnEBRPBC5HxrRDcYdOgf7W00v5x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4572351" cy="4349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Главная цель формирующего оценивания – улучшение результатов, а не их измерение.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87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мья Тимаевых\Desktop\SsevC4h8yn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267" y="1124744"/>
            <a:ext cx="4046958" cy="3436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Дискуссия;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Обсуждение;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Анализ;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 понимания материала;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Рефлексия;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Техники формирующего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885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83264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«Взаимооценивание в парах»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«Взаимооценивание в группе»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«Две звезды, 1 желание»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«Большой палец»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«Светофор»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«Самооценивание»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«Незаконченное предложение»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«Диалог на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стикерах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»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«Обратная связь с учащимися»</a:t>
            </a:r>
            <a:endParaRPr lang="ru-RU" b="1" dirty="0" smtClean="0">
              <a:latin typeface="Georgia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9644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43808" y="116632"/>
            <a:ext cx="3888432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Формирующее оценивание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1" y="1556792"/>
            <a:ext cx="2160239" cy="7920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nstantia" pitchFamily="18" charset="0"/>
                <a:cs typeface="Times New Roman" pitchFamily="18" charset="0"/>
              </a:rPr>
              <a:t>Постоянный процесс</a:t>
            </a:r>
            <a:endParaRPr lang="ru-RU" sz="24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11484" y="1616000"/>
            <a:ext cx="2232248" cy="7920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nstantia" pitchFamily="18" charset="0"/>
                <a:cs typeface="Times New Roman" pitchFamily="18" charset="0"/>
              </a:rPr>
              <a:t>Четкие критерии</a:t>
            </a:r>
            <a:endParaRPr lang="ru-RU" sz="24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556792"/>
            <a:ext cx="2088232" cy="79208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nstantia" pitchFamily="18" charset="0"/>
                <a:cs typeface="Times New Roman" pitchFamily="18" charset="0"/>
              </a:rPr>
              <a:t>Самооценка </a:t>
            </a:r>
            <a:endParaRPr lang="ru-RU" sz="24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2953155"/>
            <a:ext cx="4212468" cy="1429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nstantia" pitchFamily="18" charset="0"/>
                <a:cs typeface="Times New Roman" pitchFamily="18" charset="0"/>
              </a:rPr>
              <a:t>Заранее известны участникам образовательного процесса</a:t>
            </a:r>
            <a:endParaRPr lang="ru-RU" sz="24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11760" y="4799439"/>
            <a:ext cx="4212468" cy="194421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Могут вырабатываться учителем совместно с учениками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2051720" y="984568"/>
            <a:ext cx="1237148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84168" y="984568"/>
            <a:ext cx="1080120" cy="4320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21016" y="1124744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627608" y="2500184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647002" y="4488369"/>
            <a:ext cx="0" cy="2880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875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емья Тимаевых\Desktop\HANDYMAN-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24744"/>
            <a:ext cx="3312368" cy="2980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48880"/>
            <a:ext cx="8686800" cy="450912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Карта самоотчета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Самодиагностика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Самодиагностика учебных умений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Самодиагностика работы с партнером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Кластер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eorgia" pitchFamily="18" charset="0"/>
                <a:cs typeface="Times New Roman" pitchFamily="18" charset="0"/>
              </a:rPr>
              <a:t>Диагностика читательских умений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86409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Инструменты оценивания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478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47260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Оценивание </a:t>
            </a:r>
            <a:r>
              <a:rPr lang="ru-RU" sz="1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– это механизм, обеспечивающий преподавателя информацией, которая нужна ему, чтобы совершенствовать преподавание , находить наиболее эффективные методы обучения, а также мотивировать учеников более активно включиться в своё учение.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Оценивание – это обратная </a:t>
            </a: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связь. Оно </a:t>
            </a:r>
            <a:r>
              <a:rPr lang="ru-RU" sz="1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даёт информацию о том, чему ученики обучились и как учатся в данный момент, а также о том, в какой степени преподаватель реализовал поставленные учебные цели</a:t>
            </a: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11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1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Оценивание направляет </a:t>
            </a:r>
            <a:r>
              <a:rPr lang="ru-RU" sz="11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/>
                <a:cs typeface="Times New Roman" pitchFamily="18" charset="0"/>
              </a:rPr>
              <a:t>учение.</a:t>
            </a:r>
            <a:endParaRPr lang="ru-RU" sz="11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11247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Что такое формирующее оценивание или оценивание для обучения?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5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8964488" cy="5472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Оценивание, осуществляемое в процессе обучения, когда                           знания, умения, ценностные установки, а также поведение учащегося, дается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итогам обучения. Результаты  ученика сравниваются                                      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Происходит                 учащегося к обучению, постановка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и определение              </a:t>
            </a:r>
          </a:p>
          <a:p>
            <a:pPr marL="0" indent="0"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их достижения.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Формирующее оценивание-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21616" y="148478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анализируются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66736" y="264242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обратная связь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386637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 его же  предыдущим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12707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результатами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2308" y="4493627"/>
            <a:ext cx="3340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мотивирование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5733256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бразовательных целей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621166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путей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190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496944" cy="33409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Выяснить,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достигнуты ли поставленные учебные цели.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чего необходима процедура оценивания?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10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подменяйте взаимную оценку работы учащимися взаимопроверкой. Проверка работы одноклассника по образцу и исправление его ошибок не является приемом формирующего оценивания. При формирующем оценивании взаимооценка работы школьниками должна проводиться по заранее выработанным критериям с объяснением ошибок и причин их появления.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759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проводите рефлексию формально. Набор веселых или грустных «смайликов» или других условных знаков на доске в конце урока не является формирующим оцениванием. Рефлексия должна быть персонифицированной и выявляющей проблемы каждого ребенка. Рефлексия обязательно должна сопровождаться  обратной связью учеников с учителем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324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462645" cy="646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95654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семинар\фо презентация 2_ppt_files\tic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1699520"/>
            <a:ext cx="6552727" cy="49251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881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Итоговое оценивание </a:t>
            </a:r>
          </a:p>
          <a:p>
            <a:r>
              <a:rPr lang="ru-RU" dirty="0" smtClean="0">
                <a:latin typeface="Constantia" pitchFamily="18" charset="0"/>
                <a:cs typeface="Times New Roman" pitchFamily="18" charset="0"/>
              </a:rPr>
              <a:t>	оценка применяется для определения  	количества изученного материала за 	пройденный период.</a:t>
            </a:r>
          </a:p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Формирующее оценивание</a:t>
            </a:r>
          </a:p>
          <a:p>
            <a:r>
              <a:rPr lang="ru-RU" dirty="0">
                <a:latin typeface="Constantia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Constantia" pitchFamily="18" charset="0"/>
                <a:cs typeface="Times New Roman" pitchFamily="18" charset="0"/>
              </a:rPr>
              <a:t>оценка применяется для получения 	данных о текущем состоянии для 	определения ближайших шагов в 	направлении улучшения.</a:t>
            </a:r>
            <a:endParaRPr lang="ru-RU" dirty="0">
              <a:latin typeface="Constant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47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480720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Майкл </a:t>
            </a:r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Скривен</a:t>
            </a:r>
            <a:endParaRPr lang="ru-RU" sz="4000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Бенджамин </a:t>
            </a:r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Блум</a:t>
            </a:r>
            <a:r>
              <a:rPr lang="ru-RU" sz="4000" dirty="0">
                <a:latin typeface="Constantia" pitchFamily="18" charset="0"/>
                <a:cs typeface="Times New Roman" pitchFamily="18" charset="0"/>
              </a:rPr>
              <a:t> </a:t>
            </a:r>
            <a:endParaRPr lang="ru-RU" sz="4000" dirty="0" smtClean="0">
              <a:latin typeface="Constantia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Л.С. Выготский</a:t>
            </a:r>
          </a:p>
          <a:p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И.С. Фишман и Г.Б. Голуб</a:t>
            </a:r>
          </a:p>
          <a:p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М. А. </a:t>
            </a:r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Пинская</a:t>
            </a:r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.  Формирующее </a:t>
            </a:r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оценивание:оценивание</a:t>
            </a:r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 в классе</a:t>
            </a:r>
          </a:p>
          <a:p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О.Н.Крылова</a:t>
            </a:r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., </a:t>
            </a:r>
            <a:r>
              <a:rPr lang="ru-RU" sz="4000" dirty="0" err="1" smtClean="0">
                <a:latin typeface="Constantia" pitchFamily="18" charset="0"/>
                <a:cs typeface="Times New Roman" pitchFamily="18" charset="0"/>
              </a:rPr>
              <a:t>Бойцова</a:t>
            </a:r>
            <a:r>
              <a:rPr lang="ru-RU" sz="4000" dirty="0" smtClean="0">
                <a:latin typeface="Constantia" pitchFamily="18" charset="0"/>
                <a:cs typeface="Times New Roman" pitchFamily="18" charset="0"/>
              </a:rPr>
              <a:t> Е.Г.  Технология формирующего оцени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вания в современной школе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585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.daimg.com/uploads/allimg/130704/3-130F4142K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9560" y="1124744"/>
            <a:ext cx="3033098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Формирующее оценивание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02658" y="1268760"/>
            <a:ext cx="54737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Центрировано на уче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нике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12" y="3569749"/>
            <a:ext cx="2567793" cy="321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4797152"/>
            <a:ext cx="51265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Направляется  учителем</a:t>
            </a:r>
          </a:p>
        </p:txBody>
      </p:sp>
    </p:spTree>
    <p:extLst>
      <p:ext uri="{BB962C8B-B14F-4D97-AF65-F5344CB8AC3E}">
        <p14:creationId xmlns="" xmlns:p14="http://schemas.microsoft.com/office/powerpoint/2010/main" val="198068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Формирующее оценивание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126876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Разносторонне результативно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7523" y="5661248"/>
            <a:ext cx="6015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Формирует учебный процесс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99" y="1916832"/>
            <a:ext cx="2563001" cy="256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629" y="2268433"/>
            <a:ext cx="4185643" cy="311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103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Формирующее оценивание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126876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Определено контекстом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5716722"/>
            <a:ext cx="28005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</a:rPr>
              <a:t>Непрерывно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3" y="1484784"/>
            <a:ext cx="2872186" cy="287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64904"/>
            <a:ext cx="311229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369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Формирующее оценивание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4581128"/>
            <a:ext cx="6480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Опирается на качественное преподавание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static9.depositphotos.com/1518767/1119/i/950/depositphotos_11195853-White-3d-man-established-connection-with-surrounding-white-3d-m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816424" cy="21467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369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E1E1E1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2619</TotalTime>
  <Words>1009</Words>
  <Application>Microsoft Office PowerPoint</Application>
  <PresentationFormat>Экран (4:3)</PresentationFormat>
  <Paragraphs>235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Открытая</vt:lpstr>
      <vt:lpstr> </vt:lpstr>
      <vt:lpstr>Требования к результатам освоения ООП</vt:lpstr>
      <vt:lpstr>Слайд 3</vt:lpstr>
      <vt:lpstr>Слайд 4</vt:lpstr>
      <vt:lpstr>Слайд 5</vt:lpstr>
      <vt:lpstr>Формирующее оценивание</vt:lpstr>
      <vt:lpstr>Формирующее оценивание</vt:lpstr>
      <vt:lpstr>Формирующее оценивание</vt:lpstr>
      <vt:lpstr>Формирующее оценивание</vt:lpstr>
      <vt:lpstr>Цели формирующего оценивания</vt:lpstr>
      <vt:lpstr>Технология формирующего оценивания</vt:lpstr>
      <vt:lpstr>Технология формирующего оценивания</vt:lpstr>
      <vt:lpstr>Технология формирующего оценивания</vt:lpstr>
      <vt:lpstr>Технология формирующего оценивания</vt:lpstr>
      <vt:lpstr>Технология формирующего оценивания</vt:lpstr>
      <vt:lpstr>Технология формирующего оценивания</vt:lpstr>
      <vt:lpstr>Формы обратной связи</vt:lpstr>
      <vt:lpstr>4 аспекта обратной связи</vt:lpstr>
      <vt:lpstr>«Правильная» обратная связь</vt:lpstr>
      <vt:lpstr>Слайд 20</vt:lpstr>
      <vt:lpstr>Листы индивидуальных достижений </vt:lpstr>
      <vt:lpstr>Листы индивидуальных достижений</vt:lpstr>
      <vt:lpstr>Листы индивидуальных достижений</vt:lpstr>
      <vt:lpstr>Технология формирующего оценивания</vt:lpstr>
      <vt:lpstr>Технология  формирующего оценивания</vt:lpstr>
      <vt:lpstr>Технология  формирующего оценивания</vt:lpstr>
      <vt:lpstr>Слайд 27</vt:lpstr>
      <vt:lpstr>Техники формирующего оценивания</vt:lpstr>
      <vt:lpstr>Слайд 29</vt:lpstr>
      <vt:lpstr>Инструменты оценивания</vt:lpstr>
      <vt:lpstr>Что такое формирующее оценивание или оценивание для обучения?</vt:lpstr>
      <vt:lpstr>Формирующее оценивание-</vt:lpstr>
      <vt:lpstr>Для чего необходима процедура оценивания?</vt:lpstr>
      <vt:lpstr>Слайд 34</vt:lpstr>
      <vt:lpstr>Слайд 35</vt:lpstr>
      <vt:lpstr>Слайд 36</vt:lpstr>
      <vt:lpstr>Слайд 37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 Тимаевых</dc:creator>
  <cp:lastModifiedBy>1</cp:lastModifiedBy>
  <cp:revision>94</cp:revision>
  <dcterms:created xsi:type="dcterms:W3CDTF">2016-03-10T05:26:34Z</dcterms:created>
  <dcterms:modified xsi:type="dcterms:W3CDTF">2019-12-11T01:01:07Z</dcterms:modified>
</cp:coreProperties>
</file>