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65" r:id="rId3"/>
    <p:sldId id="283" r:id="rId4"/>
    <p:sldId id="284" r:id="rId5"/>
    <p:sldId id="285" r:id="rId6"/>
    <p:sldId id="313" r:id="rId7"/>
    <p:sldId id="310" r:id="rId8"/>
    <p:sldId id="287" r:id="rId9"/>
    <p:sldId id="288" r:id="rId10"/>
    <p:sldId id="297" r:id="rId11"/>
    <p:sldId id="290" r:id="rId12"/>
    <p:sldId id="311" r:id="rId13"/>
    <p:sldId id="291" r:id="rId14"/>
    <p:sldId id="292" r:id="rId15"/>
    <p:sldId id="304" r:id="rId16"/>
    <p:sldId id="308" r:id="rId17"/>
    <p:sldId id="307" r:id="rId18"/>
    <p:sldId id="309" r:id="rId19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313"/>
          </p14:sldIdLst>
        </p14:section>
        <p14:section name="Раздел без заголовка" id="{EFDDF50C-AD5A-4B1F-98F3-724910AB5C93}">
          <p14:sldIdLst>
            <p14:sldId id="310"/>
            <p14:sldId id="287"/>
            <p14:sldId id="288"/>
            <p14:sldId id="297"/>
            <p14:sldId id="290"/>
            <p14:sldId id="311"/>
            <p14:sldId id="291"/>
            <p14:sldId id="292"/>
            <p14:sldId id="304"/>
            <p14:sldId id="308"/>
            <p14:sldId id="307"/>
            <p14:sldId id="30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>
        <p:scale>
          <a:sx n="77" d="100"/>
          <a:sy n="77" d="100"/>
        </p:scale>
        <p:origin x="-606" y="-408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09.12.2019</a:t>
            </a:fld>
            <a:endParaRPr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09.12.2019</a:t>
            </a:fld>
            <a:endParaRPr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 dirty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315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8920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795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2237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596806" cy="1435600"/>
          </a:xfrm>
        </p:spPr>
        <p:txBody>
          <a:bodyPr>
            <a:normAutofit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«Непоседы» </a:t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подготовительная группа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r>
              <a:rPr lang="ru-RU" sz="1800" dirty="0" smtClean="0">
                <a:latin typeface="Cambria"/>
              </a:rPr>
              <a:t>( 6-7лет)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526460" y="4509120"/>
            <a:ext cx="5472608" cy="1800200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algn="r"/>
            <a:r>
              <a:rPr lang="ru-RU" sz="2100" b="1" dirty="0" smtClean="0"/>
              <a:t>(Титова Наталья Юрьевна, воспитатель,</a:t>
            </a:r>
            <a:r>
              <a:rPr lang="ru-RU" sz="2400" dirty="0"/>
              <a:t> МБОУЛ «ВУВК им. А.П. Киселева» </a:t>
            </a:r>
            <a:r>
              <a:rPr lang="ru-RU" sz="2400" dirty="0" smtClean="0"/>
              <a:t>структурное </a:t>
            </a:r>
            <a:r>
              <a:rPr lang="ru-RU" sz="2400" dirty="0"/>
              <a:t>подразделение </a:t>
            </a:r>
            <a:r>
              <a:rPr lang="ru-RU" sz="2400" dirty="0" smtClean="0"/>
              <a:t>– дошкольное отделение, город Воронеж</a:t>
            </a:r>
            <a:r>
              <a:rPr lang="ru-RU" sz="2100" b="1" dirty="0" smtClean="0"/>
              <a:t>, Советский  район)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2019-2020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61" r="9861"/>
          <a:stretch>
            <a:fillRect/>
          </a:stretch>
        </p:blipFill>
        <p:spPr/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61" r="9861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070076" y="6319644"/>
            <a:ext cx="540060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Атрибуты для сюжетно-ролевой игры «Семья»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966" b="14966"/>
          <a:stretch>
            <a:fillRect/>
          </a:stretch>
        </p:blipFill>
        <p:spPr/>
      </p:pic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61" r="9861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621804" y="6326828"/>
            <a:ext cx="4408130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Сюжетно-ролевая игра «Салон красоты»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94412" y="6156269"/>
            <a:ext cx="6094413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err="1" smtClean="0"/>
              <a:t>Мягконабивные</a:t>
            </a:r>
            <a:r>
              <a:rPr lang="ru-RU" dirty="0" smtClean="0"/>
              <a:t> игрушки используются для сюрпризных моментов при проведении </a:t>
            </a:r>
            <a:r>
              <a:rPr lang="ru-RU" dirty="0" err="1" smtClean="0"/>
              <a:t>оод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0713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764704"/>
            <a:ext cx="4371950" cy="58292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84" y="764704"/>
            <a:ext cx="7092280" cy="53192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08394" y="6122706"/>
            <a:ext cx="710803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Муляжи овощей и фруктов для сюжетно-ролевой игры «Магазин»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17948" y="6086649"/>
            <a:ext cx="8625662" cy="76006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318" y="893876"/>
            <a:ext cx="6444208" cy="48331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1804" y="5085184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Куклы для девочек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76185" y="5445224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 –ролевая игра «Гараж»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0" y="548680"/>
            <a:ext cx="5856651" cy="4392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012" y="521758"/>
            <a:ext cx="5892547" cy="44194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6934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549676"/>
            <a:ext cx="11855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приёмной для родителей есть всё о возрастных особенностях детей нашей группы, режиме дня, расписание занятий, теме занятий в текущей неделе, о закаливании, о правильном воспитании детей. Консультации по вопросам педагогики, психологии постоянно меняются и пополняются. Своей находкой я считаю «почту доверия», которая помогает установить с родителями более тесные и доверительные взаимоотношения.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" y="764704"/>
            <a:ext cx="5500157" cy="3093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420" y="764704"/>
            <a:ext cx="5500157" cy="30938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719" y="548680"/>
            <a:ext cx="119279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приёмной для родителей есть всё о возрастных особенностях детей нашей группы, режиме дня, расписание занятий, теме занятий в текущей неделе, о закаливании, о правильном воспитании детей. Консультации по вопросам педагогики, психологии постоянно меняются и пополняются. Своей находкой я считаю «почту доверия», которая помогает установить с родителями более тесные и доверительные взаимоотношения.</a:t>
            </a:r>
          </a:p>
          <a:p>
            <a:r>
              <a:rPr lang="ru-RU" dirty="0"/>
              <a:t>С помощью уголка «Наше творчество» родители могут видеть успехи своих детей, узнать больше о том, какие занятия с ними проводятся и другие события в саду и группе</a:t>
            </a:r>
            <a:r>
              <a:rPr lang="ru-RU" dirty="0" smtClean="0"/>
              <a:t>. </a:t>
            </a:r>
            <a:r>
              <a:rPr lang="ru-RU" dirty="0"/>
              <a:t>Совместная деятельность родителей, педагогов и детей положительно влияет на воспитанников. Дети активных родителей становятся увереннее в себе, задают больше вопросов, проявляют инициативу в тех вопросах, где видят интерес и активность своих родителей. Ребенок чувствует себя ближе, роднее по отношению к воспитателю, так как видит тесное общение педагога с его родителями, эмоциональный подъем, желание быть в саду в центре всех групповых событий.</a:t>
            </a:r>
          </a:p>
          <a:p>
            <a:r>
              <a:rPr lang="ru-RU" dirty="0"/>
              <a:t>Своей работой я доказала родителям, что их вовлечение в педагогическую деятельность, заинтересованное участие 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-образовательном процессе важно не потому, что этого хочет педагог, а потому, что это необходимо для развития их собственного ребенка.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355011"/>
            <a:ext cx="4783460" cy="63779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74332" y="404664"/>
            <a:ext cx="66247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группе определены и удобно оборудованы различные центры деятельности. Центры организованы для самостоятельного использования детьми: шкафы и контейнеры для игрушек и материалов с символами; пространство для деятельности располагается недалеко от места хранения игрушек и материалов. Центры размещены так,  чтобы дети не мешали  друг другу. В группе достаточно места для одновременного осуществления нескольких форм активности детей. Большая часть демонстрируемых материалов в центрах имеет непосредственное  отношение  к текущей образовательной деятельности.</a:t>
            </a:r>
            <a:endParaRPr lang="ru-RU" dirty="0">
              <a:latin typeface="AudiSansExtKyr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40287" y="4725144"/>
            <a:ext cx="60928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заключении хочется сказать, что нам ещё много предстоит сделать, усовершенствовать, изучить… Какие хорошие глаголы - они стимулируют к мечтам, к действиям, к цели. А она у нас одна – здоровый, счастливый талантливый ребёнок, которого мы должны отправить по новым ступеням образования.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16860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(ранний возраст, младший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F:\скребнева\IMG-20190605-WA0001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012" b="401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скребнева\IMG-20190901-WA0001.jpg"/>
          <p:cNvPicPr>
            <a:picLocks noGrp="1" noChangeAspect="1" noChangeArrowheads="1"/>
          </p:cNvPicPr>
          <p:nvPr>
            <p:ph type="pic" idx="1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012" b="401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Grp="1" noChangeAspect="1"/>
          </p:cNvPicPr>
          <p:nvPr>
            <p:ph type="pic" idx="1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012" b="4012"/>
          <a:stretch>
            <a:fillRect/>
          </a:stretch>
        </p:blipFill>
        <p:spPr/>
      </p:pic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012" b="4012"/>
          <a:stretch>
            <a:fillRect/>
          </a:stretch>
        </p:blipFill>
        <p:spPr>
          <a:xfrm>
            <a:off x="93679" y="544587"/>
            <a:ext cx="3977640" cy="2743200"/>
          </a:xfrm>
        </p:spPr>
      </p:pic>
    </p:spTree>
    <p:extLst>
      <p:ext uri="{BB962C8B-B14F-4D97-AF65-F5344CB8AC3E}">
        <p14:creationId xmlns=""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08924" y="214290"/>
            <a:ext cx="4190144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928670"/>
            <a:ext cx="4562342" cy="5500726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ru-RU" dirty="0"/>
              <a:t>В своей работе я моделирую социокультурную предметно-пространственную развивающую среду, которая позволяет детям проявлять творческие способности, реализовывать познавательно-эстетические и культурно-коммуникативные потребности в свободном выборе. Развивающая среда, созданная воспитателем, обеспечивает личностно-ориентированное воспитание и социально-эмоциональное взаимодействие детей с взрослыми, где дети эмоционально проявляют себя, выражают осознанно-правильное отношение к окружающему, реализуют себя как личность.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8" y="836712"/>
            <a:ext cx="6912768" cy="51845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5984"/>
            <a:ext cx="3871512" cy="5162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129" y="1689552"/>
            <a:ext cx="3871512" cy="51620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847" y="818565"/>
            <a:ext cx="4105383" cy="54738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61" r="9861"/>
          <a:stretch>
            <a:fillRect/>
          </a:stretch>
        </p:blipFill>
        <p:spPr/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61" r="9861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317553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3772" y="332656"/>
            <a:ext cx="4248472" cy="64087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Предметно - развивающая среда, выполняет образовательную, развивающую, воспитывающую, стимулирующую, организованную, коммуникативную функции. Но самое главное – она работает на развитие самостоятельности и самодеятельности ребёнка. Работа воспитателя начинается с утреннего приёма детей в группу. Приём детей осуществляется в раздевальном помещении, где находятся индивидуальные шкафчики для одежды и личных вещей детей. Здесь же расположен стенд для родителей, куда помещается полезная для родителей информация.</a:t>
            </a:r>
          </a:p>
          <a:p>
            <a:r>
              <a:rPr lang="ru-RU" dirty="0"/>
              <a:t>Учебная зона. Столы для занятий размещены в соответствии с нормами САНПИН 2.4.1.30 49-13. Доска находится на уровне глаз детей. В учебной зоне размещены: уголок творчества , уголок книги, математический уголок, речевой уголок. Такое размещение связано с тем, что расположенные рядом столы и стулья позволяют использовать эти «функциональные помещения» как на занятиях, так и в свободной деятельности, в индивидуальной работе с детьми.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2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4891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H:\люба\другое\добрина 193\IMG-20190602-WA0052.jpg"/>
          <p:cNvPicPr>
            <a:picLocks noChangeAspect="1" noChangeArrowheads="1"/>
          </p:cNvPicPr>
          <p:nvPr/>
        </p:nvPicPr>
        <p:blipFill rotWithShape="1">
          <a:blip r:embed="rId3" cstate="print"/>
          <a:srcRect r="12919" b="4376"/>
          <a:stretch/>
        </p:blipFill>
        <p:spPr bwMode="auto">
          <a:xfrm>
            <a:off x="5662363" y="396964"/>
            <a:ext cx="5430215" cy="4472196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165" r="30165"/>
          <a:stretch>
            <a:fillRect/>
          </a:stretch>
        </p:blipFill>
        <p:spPr>
          <a:xfrm>
            <a:off x="261938" y="220663"/>
            <a:ext cx="3976687" cy="5638800"/>
          </a:xfrm>
        </p:spPr>
      </p:pic>
    </p:spTree>
    <p:extLst>
      <p:ext uri="{BB962C8B-B14F-4D97-AF65-F5344CB8AC3E}">
        <p14:creationId xmlns=""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30516" y="1124744"/>
            <a:ext cx="4896544" cy="345638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Основные 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игре (эмоционально-нравственное, умственное, физическое, художественно-эстетическое и социально-коммуникативное); развитие самостоятельности, инициативы, творчества, навыков </a:t>
            </a:r>
            <a:r>
              <a:rPr lang="ru-RU" sz="1600" dirty="0" err="1">
                <a:solidFill>
                  <a:schemeClr val="tx1"/>
                </a:solidFill>
              </a:rPr>
              <a:t>саморегуляции</a:t>
            </a:r>
            <a:r>
              <a:rPr lang="ru-RU" sz="1600" dirty="0">
                <a:solidFill>
                  <a:schemeClr val="tx1"/>
                </a:solidFill>
              </a:rPr>
              <a:t>; формирование доброжелательного отношения к сверстникам, умения взаимодействовать, договариваться, самостоятельно разрешать конфликтные ситуации.</a:t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04" y="908720"/>
            <a:ext cx="6732240" cy="50491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1804" y="404664"/>
            <a:ext cx="10959009" cy="561513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Игровая зона позволяет создавать условия для творческой деятельности детей, развития фантазии, формирования игровых умений, реализации игровых замыслов, воспитания дружеских взаимоотношений между детьми. В центре игровой зоны на полу находится ковёр – место сбора всех детей. Здесь же для мальчиков разнообразные машины, парковка, крупный и мелкий конструктор. В уголке ПДД сделан макет дороги, на которой дети с удовольствием играют.</a:t>
            </a:r>
          </a:p>
          <a:p>
            <a:endParaRPr lang="ru-RU" dirty="0"/>
          </a:p>
          <a:p>
            <a:r>
              <a:rPr lang="ru-RU" dirty="0"/>
              <a:t>Для девочек оборудована игровая зона, в которой есть уютная кухня с мягкой зоной, большой выбор разнообразной посуды и других атрибутов для игр в «Семью», </a:t>
            </a:r>
            <a:r>
              <a:rPr lang="ru-RU" dirty="0" smtClean="0"/>
              <a:t>«больница» </a:t>
            </a:r>
            <a:r>
              <a:rPr lang="ru-RU" dirty="0"/>
              <a:t>и т. п. Игровые зоны оснащены уголками и атрибутами для сюжетно – ролевых игр, подобранных с учётом возрастных и индивидуальных особенностей детей.</a:t>
            </a:r>
          </a:p>
          <a:p>
            <a:r>
              <a:rPr lang="ru-RU" dirty="0"/>
              <a:t>Предметно-пространственная среда организуется по принципу небольших полузамкнутых микро-пространств, позволяющих избежать скученности детей.</a:t>
            </a:r>
          </a:p>
          <a:p>
            <a:r>
              <a:rPr lang="ru-RU" dirty="0"/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</a:p>
          <a:p>
            <a:r>
              <a:rPr lang="ru-RU" dirty="0"/>
              <a:t>В речевом уголке находится картотека игр, направленных на развитие связной речи дошкольников, лексико - грамматического строя речи, фонематического восприятия и слуха, игры на развитие внимания, памяти, мышления, воображения. Настольно – печатные игры, направленные на развитие речи, на закрепление основных тем: профессии, овощи, фрукты, животные, безопасность, времена года и другие.</a:t>
            </a:r>
          </a:p>
          <a:p>
            <a:r>
              <a:rPr lang="ru-RU" dirty="0"/>
              <a:t>В математическом уголке – дидактические игры математического содержания, игры на закрепление знания цифр, сделанные воспитателем. Различные линейки и трафареты позволяют без труда узнавать и рисовать геометрические фигуры. Математические наборы цифр и геометрических фигур помогают закрепить умение отсчитывать заданное количество и обозначать его цифрой.</a:t>
            </a:r>
          </a:p>
          <a:p>
            <a:endParaRPr lang="ru-RU" dirty="0"/>
          </a:p>
          <a:p>
            <a:r>
              <a:rPr lang="ru-RU" dirty="0"/>
              <a:t>В Книжном уголке помещает не только художественные книги, но и портреты писателей. Работает постоянная выставка книг в соответствии с выбранным писателем. Все книги и иллюстрации обновляются 1 – 2 раза в месяц в соответствии с возрастом дошкольников и тематикой.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220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1047</Words>
  <Application>Microsoft Office PowerPoint</Application>
  <PresentationFormat>Произвольный</PresentationFormat>
  <Paragraphs>69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GraduationAlbum_16x9</vt:lpstr>
      <vt:lpstr>«Непоседы»  подготовительная группа ( 6-7лет)</vt:lpstr>
      <vt:lpstr>Вход в группу, нижняя левая точка</vt:lpstr>
      <vt:lpstr>1. Рабочий сектор  </vt:lpstr>
      <vt:lpstr>Слайд 4</vt:lpstr>
      <vt:lpstr>Слайд 5</vt:lpstr>
      <vt:lpstr>Слайд 6</vt:lpstr>
      <vt:lpstr>1.6. Рабочий сектор  (методическая литература педагога)</vt:lpstr>
      <vt:lpstr>Основные 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игре (эмоционально-нравственное, умственное, физическое, художественно-эстетическое и социально-коммуникативное); развитие самостоятельности, инициативы, творчества, навыков саморегуляции; формирование доброжелательного отношения к сверстникам, умения взаимодействовать, договариваться, самостоятельно разрешать конфликтные ситуации. </vt:lpstr>
      <vt:lpstr>Слайд 9</vt:lpstr>
      <vt:lpstr>Слайд 10</vt:lpstr>
      <vt:lpstr>Слайд 11</vt:lpstr>
      <vt:lpstr>Слайд 12</vt:lpstr>
      <vt:lpstr>Слайд 13</vt:lpstr>
      <vt:lpstr>Куклы для девочек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2019-12-09T15:33:41Z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