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4" r:id="rId9"/>
    <p:sldId id="263" r:id="rId10"/>
    <p:sldId id="262" r:id="rId11"/>
    <p:sldId id="265" r:id="rId12"/>
    <p:sldId id="266" r:id="rId13"/>
    <p:sldId id="268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E98686-3655-4948-A58C-6F4FA82D334C}" type="doc">
      <dgm:prSet loTypeId="urn:microsoft.com/office/officeart/2016/7/layout/Basic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772E330-E288-44C4-9854-CE7B5EDA6E6D}">
      <dgm:prSet custT="1"/>
      <dgm:spPr/>
      <dgm:t>
        <a:bodyPr/>
        <a:lstStyle/>
        <a:p>
          <a:pPr algn="ctr">
            <a:defRPr b="1"/>
          </a:pPr>
          <a:endParaRPr lang="ru-RU" sz="1800" b="1" dirty="0"/>
        </a:p>
        <a:p>
          <a:pPr algn="l">
            <a:defRPr b="1"/>
          </a:pPr>
          <a:r>
            <a:rPr lang="ru-RU" sz="1800" b="1" dirty="0"/>
            <a:t>Родитель (Р)  - набор жизненных правил, оценок, желание и способность помогать, опекать, учить, наказывать и поощрять; </a:t>
          </a:r>
        </a:p>
        <a:p>
          <a:pPr algn="l">
            <a:defRPr b="1"/>
          </a:pPr>
          <a:r>
            <a:rPr lang="ru-RU" sz="1800" b="1" dirty="0"/>
            <a:t>предсказуем, </a:t>
          </a:r>
          <a:r>
            <a:rPr lang="ru-RU" sz="1800" b="1" dirty="0" err="1"/>
            <a:t>ригиден</a:t>
          </a:r>
          <a:r>
            <a:rPr lang="ru-RU" sz="1800" b="1" dirty="0"/>
            <a:t>, стремится к власти.</a:t>
          </a:r>
        </a:p>
        <a:p>
          <a:pPr algn="l">
            <a:defRPr b="1"/>
          </a:pPr>
          <a:r>
            <a:rPr lang="ru-RU" sz="1800" b="1" dirty="0"/>
            <a:t>*Принцип: «Должен»</a:t>
          </a:r>
          <a:endParaRPr lang="en-US" sz="1800" b="1" dirty="0"/>
        </a:p>
      </dgm:t>
    </dgm:pt>
    <dgm:pt modelId="{16C4FA36-85FF-4C3C-BCD0-8C5F72E76F6C}" type="parTrans" cxnId="{42191768-7733-4F73-9EFC-E4ADA5B25610}">
      <dgm:prSet/>
      <dgm:spPr/>
      <dgm:t>
        <a:bodyPr/>
        <a:lstStyle/>
        <a:p>
          <a:endParaRPr lang="en-US"/>
        </a:p>
      </dgm:t>
    </dgm:pt>
    <dgm:pt modelId="{8AE76D1E-B265-41AD-BF4D-64B52C903C77}" type="sibTrans" cxnId="{42191768-7733-4F73-9EFC-E4ADA5B25610}">
      <dgm:prSet/>
      <dgm:spPr/>
      <dgm:t>
        <a:bodyPr/>
        <a:lstStyle/>
        <a:p>
          <a:endParaRPr lang="en-US"/>
        </a:p>
      </dgm:t>
    </dgm:pt>
    <dgm:pt modelId="{76391D86-85E6-4067-BEDA-E2CAFCDAD7F5}">
      <dgm:prSet custT="1"/>
      <dgm:spPr/>
      <dgm:t>
        <a:bodyPr/>
        <a:lstStyle/>
        <a:p>
          <a:pPr algn="l">
            <a:defRPr b="1"/>
          </a:pPr>
          <a:r>
            <a:rPr lang="ru-RU" sz="1800" b="1" dirty="0"/>
            <a:t>Взрослый (В) - состояние осознанности, ориентация на реальность. Пребывание «тут и сейчас», холодный анализ, принятие решений, лишенных чужих установок и автоматических реакций. Консервативен.</a:t>
          </a:r>
        </a:p>
        <a:p>
          <a:pPr algn="l">
            <a:defRPr b="1"/>
          </a:pPr>
          <a:r>
            <a:rPr lang="ru-RU" sz="1800" b="1" dirty="0"/>
            <a:t> Это состояние очень продуктивно и безопасно, однако постоянно находиться в нем - не лучшее решение.</a:t>
          </a:r>
        </a:p>
        <a:p>
          <a:pPr algn="l">
            <a:defRPr b="1"/>
          </a:pPr>
          <a:r>
            <a:rPr lang="ru-RU" sz="1800" b="1" dirty="0"/>
            <a:t>*Принцип: «Разумно»</a:t>
          </a:r>
          <a:endParaRPr lang="en-US" sz="1800" b="1" dirty="0"/>
        </a:p>
      </dgm:t>
    </dgm:pt>
    <dgm:pt modelId="{20957364-D53F-4721-8117-3577D56D9402}" type="parTrans" cxnId="{AE5A3F80-1020-48A2-9C71-57551A38CB6B}">
      <dgm:prSet/>
      <dgm:spPr/>
      <dgm:t>
        <a:bodyPr/>
        <a:lstStyle/>
        <a:p>
          <a:endParaRPr lang="en-US"/>
        </a:p>
      </dgm:t>
    </dgm:pt>
    <dgm:pt modelId="{6F3DF282-DFF4-498F-822E-62949AB1A8E0}" type="sibTrans" cxnId="{AE5A3F80-1020-48A2-9C71-57551A38CB6B}">
      <dgm:prSet/>
      <dgm:spPr/>
      <dgm:t>
        <a:bodyPr/>
        <a:lstStyle/>
        <a:p>
          <a:endParaRPr lang="en-US"/>
        </a:p>
      </dgm:t>
    </dgm:pt>
    <dgm:pt modelId="{880D7A4A-8393-401A-8A20-C974497F7F68}">
      <dgm:prSet custT="1"/>
      <dgm:spPr/>
      <dgm:t>
        <a:bodyPr/>
        <a:lstStyle/>
        <a:p>
          <a:pPr algn="l">
            <a:defRPr b="1"/>
          </a:pPr>
          <a:r>
            <a:rPr lang="ru-RU" sz="1800" b="1" dirty="0"/>
            <a:t>Дитя</a:t>
          </a:r>
          <a:r>
            <a:rPr lang="ru-RU" sz="1800" dirty="0"/>
            <a:t> (Д) - наш собственная эмоциональная память из разных возрастов детства. В этом состоянии много чувств, потребностей, энергии; </a:t>
          </a:r>
        </a:p>
        <a:p>
          <a:pPr algn="l">
            <a:defRPr b="1"/>
          </a:pPr>
          <a:r>
            <a:rPr lang="ru-RU" sz="1800" dirty="0"/>
            <a:t>недостаток самоконтроля и ответственности. </a:t>
          </a:r>
        </a:p>
        <a:p>
          <a:pPr algn="l">
            <a:defRPr b="1"/>
          </a:pPr>
          <a:r>
            <a:rPr lang="ru-RU" sz="1800" dirty="0"/>
            <a:t>* Принцип: «Хочу!</a:t>
          </a:r>
          <a:endParaRPr lang="en-US" sz="1800" dirty="0"/>
        </a:p>
      </dgm:t>
    </dgm:pt>
    <dgm:pt modelId="{F3DA24E1-2672-414F-B30E-5990C531C4B6}" type="parTrans" cxnId="{3985E8E3-AC7E-40F6-911B-88BDB79C3BBC}">
      <dgm:prSet/>
      <dgm:spPr/>
      <dgm:t>
        <a:bodyPr/>
        <a:lstStyle/>
        <a:p>
          <a:endParaRPr lang="en-US"/>
        </a:p>
      </dgm:t>
    </dgm:pt>
    <dgm:pt modelId="{D25D7DEA-93B0-48D0-B29E-92911477E4BD}" type="sibTrans" cxnId="{3985E8E3-AC7E-40F6-911B-88BDB79C3BBC}">
      <dgm:prSet/>
      <dgm:spPr/>
      <dgm:t>
        <a:bodyPr/>
        <a:lstStyle/>
        <a:p>
          <a:endParaRPr lang="en-US"/>
        </a:p>
      </dgm:t>
    </dgm:pt>
    <dgm:pt modelId="{26A6970D-176C-4E2C-A103-FBF87D0770F0}" type="pres">
      <dgm:prSet presAssocID="{FFE98686-3655-4948-A58C-6F4FA82D334C}" presName="Name0" presStyleCnt="0">
        <dgm:presLayoutVars>
          <dgm:dir/>
          <dgm:resizeHandles val="exact"/>
        </dgm:presLayoutVars>
      </dgm:prSet>
      <dgm:spPr/>
    </dgm:pt>
    <dgm:pt modelId="{3F6C93F7-0851-4DE2-8824-006B37E1787F}" type="pres">
      <dgm:prSet presAssocID="{6772E330-E288-44C4-9854-CE7B5EDA6E6D}" presName="node" presStyleLbl="node1" presStyleIdx="0" presStyleCnt="5" custScaleY="137908">
        <dgm:presLayoutVars>
          <dgm:bulletEnabled val="1"/>
        </dgm:presLayoutVars>
      </dgm:prSet>
      <dgm:spPr/>
    </dgm:pt>
    <dgm:pt modelId="{D0B11519-CC86-49CE-9B4B-935BC1FB3496}" type="pres">
      <dgm:prSet presAssocID="{8AE76D1E-B265-41AD-BF4D-64B52C903C77}" presName="sibTransSpacerBeforeConnector" presStyleCnt="0"/>
      <dgm:spPr/>
    </dgm:pt>
    <dgm:pt modelId="{D9BAA98D-5345-4C0E-A541-F948E7958985}" type="pres">
      <dgm:prSet presAssocID="{8AE76D1E-B265-41AD-BF4D-64B52C903C77}" presName="sibTrans" presStyleLbl="node1" presStyleIdx="1" presStyleCnt="5"/>
      <dgm:spPr/>
    </dgm:pt>
    <dgm:pt modelId="{4602959C-35B8-4907-8A7D-90D09D1E5459}" type="pres">
      <dgm:prSet presAssocID="{8AE76D1E-B265-41AD-BF4D-64B52C903C77}" presName="sibTransSpacerAfterConnector" presStyleCnt="0"/>
      <dgm:spPr/>
    </dgm:pt>
    <dgm:pt modelId="{69F2A58B-380B-440D-A8F6-1EF5530599A1}" type="pres">
      <dgm:prSet presAssocID="{76391D86-85E6-4067-BEDA-E2CAFCDAD7F5}" presName="node" presStyleLbl="node1" presStyleIdx="2" presStyleCnt="5" custScaleY="135963">
        <dgm:presLayoutVars>
          <dgm:bulletEnabled val="1"/>
        </dgm:presLayoutVars>
      </dgm:prSet>
      <dgm:spPr/>
    </dgm:pt>
    <dgm:pt modelId="{1563C886-61B8-4A35-81D7-873BF383668F}" type="pres">
      <dgm:prSet presAssocID="{6F3DF282-DFF4-498F-822E-62949AB1A8E0}" presName="sibTransSpacerBeforeConnector" presStyleCnt="0"/>
      <dgm:spPr/>
    </dgm:pt>
    <dgm:pt modelId="{1A3256C4-F3E6-4CE0-998E-E12E9FC65365}" type="pres">
      <dgm:prSet presAssocID="{6F3DF282-DFF4-498F-822E-62949AB1A8E0}" presName="sibTrans" presStyleLbl="node1" presStyleIdx="3" presStyleCnt="5"/>
      <dgm:spPr/>
    </dgm:pt>
    <dgm:pt modelId="{3F9DA111-DD68-4C53-9D65-9329AED5DEF1}" type="pres">
      <dgm:prSet presAssocID="{6F3DF282-DFF4-498F-822E-62949AB1A8E0}" presName="sibTransSpacerAfterConnector" presStyleCnt="0"/>
      <dgm:spPr/>
    </dgm:pt>
    <dgm:pt modelId="{F0243009-4157-4787-B568-51906FCF8B0F}" type="pres">
      <dgm:prSet presAssocID="{880D7A4A-8393-401A-8A20-C974497F7F68}" presName="node" presStyleLbl="node1" presStyleIdx="4" presStyleCnt="5" custScaleY="137404">
        <dgm:presLayoutVars>
          <dgm:bulletEnabled val="1"/>
        </dgm:presLayoutVars>
      </dgm:prSet>
      <dgm:spPr/>
    </dgm:pt>
  </dgm:ptLst>
  <dgm:cxnLst>
    <dgm:cxn modelId="{9DF9A40E-FAB3-4115-ABFB-53A4A1CE4C79}" type="presOf" srcId="{FFE98686-3655-4948-A58C-6F4FA82D334C}" destId="{26A6970D-176C-4E2C-A103-FBF87D0770F0}" srcOrd="0" destOrd="0" presId="urn:microsoft.com/office/officeart/2016/7/layout/BasicProcessNew"/>
    <dgm:cxn modelId="{5DF77513-36D8-4CAF-BB32-18EFB98C8D6A}" type="presOf" srcId="{880D7A4A-8393-401A-8A20-C974497F7F68}" destId="{F0243009-4157-4787-B568-51906FCF8B0F}" srcOrd="0" destOrd="0" presId="urn:microsoft.com/office/officeart/2016/7/layout/BasicProcessNew"/>
    <dgm:cxn modelId="{15E73742-B13A-4F35-BA4D-C7BA85D90076}" type="presOf" srcId="{76391D86-85E6-4067-BEDA-E2CAFCDAD7F5}" destId="{69F2A58B-380B-440D-A8F6-1EF5530599A1}" srcOrd="0" destOrd="0" presId="urn:microsoft.com/office/officeart/2016/7/layout/BasicProcessNew"/>
    <dgm:cxn modelId="{42191768-7733-4F73-9EFC-E4ADA5B25610}" srcId="{FFE98686-3655-4948-A58C-6F4FA82D334C}" destId="{6772E330-E288-44C4-9854-CE7B5EDA6E6D}" srcOrd="0" destOrd="0" parTransId="{16C4FA36-85FF-4C3C-BCD0-8C5F72E76F6C}" sibTransId="{8AE76D1E-B265-41AD-BF4D-64B52C903C77}"/>
    <dgm:cxn modelId="{C23A4A4E-9D43-4809-820C-1019E5CE0709}" type="presOf" srcId="{6F3DF282-DFF4-498F-822E-62949AB1A8E0}" destId="{1A3256C4-F3E6-4CE0-998E-E12E9FC65365}" srcOrd="0" destOrd="0" presId="urn:microsoft.com/office/officeart/2016/7/layout/BasicProcessNew"/>
    <dgm:cxn modelId="{AE5A3F80-1020-48A2-9C71-57551A38CB6B}" srcId="{FFE98686-3655-4948-A58C-6F4FA82D334C}" destId="{76391D86-85E6-4067-BEDA-E2CAFCDAD7F5}" srcOrd="1" destOrd="0" parTransId="{20957364-D53F-4721-8117-3577D56D9402}" sibTransId="{6F3DF282-DFF4-498F-822E-62949AB1A8E0}"/>
    <dgm:cxn modelId="{5036EB8C-359B-4DEE-B139-33CD15EDE7E2}" type="presOf" srcId="{6772E330-E288-44C4-9854-CE7B5EDA6E6D}" destId="{3F6C93F7-0851-4DE2-8824-006B37E1787F}" srcOrd="0" destOrd="0" presId="urn:microsoft.com/office/officeart/2016/7/layout/BasicProcessNew"/>
    <dgm:cxn modelId="{BB2DF3C7-99CD-4754-B1D0-362EAAC50573}" type="presOf" srcId="{8AE76D1E-B265-41AD-BF4D-64B52C903C77}" destId="{D9BAA98D-5345-4C0E-A541-F948E7958985}" srcOrd="0" destOrd="0" presId="urn:microsoft.com/office/officeart/2016/7/layout/BasicProcessNew"/>
    <dgm:cxn modelId="{3985E8E3-AC7E-40F6-911B-88BDB79C3BBC}" srcId="{FFE98686-3655-4948-A58C-6F4FA82D334C}" destId="{880D7A4A-8393-401A-8A20-C974497F7F68}" srcOrd="2" destOrd="0" parTransId="{F3DA24E1-2672-414F-B30E-5990C531C4B6}" sibTransId="{D25D7DEA-93B0-48D0-B29E-92911477E4BD}"/>
    <dgm:cxn modelId="{7CC37F6F-54D1-41B5-B0DA-BA94B9E65867}" type="presParOf" srcId="{26A6970D-176C-4E2C-A103-FBF87D0770F0}" destId="{3F6C93F7-0851-4DE2-8824-006B37E1787F}" srcOrd="0" destOrd="0" presId="urn:microsoft.com/office/officeart/2016/7/layout/BasicProcessNew"/>
    <dgm:cxn modelId="{34B18E3C-30CA-4CF3-AB57-1230B14770E7}" type="presParOf" srcId="{26A6970D-176C-4E2C-A103-FBF87D0770F0}" destId="{D0B11519-CC86-49CE-9B4B-935BC1FB3496}" srcOrd="1" destOrd="0" presId="urn:microsoft.com/office/officeart/2016/7/layout/BasicProcessNew"/>
    <dgm:cxn modelId="{F1519442-9F50-4625-8A9C-053BAE0E64BC}" type="presParOf" srcId="{26A6970D-176C-4E2C-A103-FBF87D0770F0}" destId="{D9BAA98D-5345-4C0E-A541-F948E7958985}" srcOrd="2" destOrd="0" presId="urn:microsoft.com/office/officeart/2016/7/layout/BasicProcessNew"/>
    <dgm:cxn modelId="{5E83427A-D61A-4151-A63C-8CDA6C7704F4}" type="presParOf" srcId="{26A6970D-176C-4E2C-A103-FBF87D0770F0}" destId="{4602959C-35B8-4907-8A7D-90D09D1E5459}" srcOrd="3" destOrd="0" presId="urn:microsoft.com/office/officeart/2016/7/layout/BasicProcessNew"/>
    <dgm:cxn modelId="{24862BBF-0E03-4378-81FF-B96F79523D84}" type="presParOf" srcId="{26A6970D-176C-4E2C-A103-FBF87D0770F0}" destId="{69F2A58B-380B-440D-A8F6-1EF5530599A1}" srcOrd="4" destOrd="0" presId="urn:microsoft.com/office/officeart/2016/7/layout/BasicProcessNew"/>
    <dgm:cxn modelId="{28CB9303-A7B6-4EB7-B02C-5667079EFDE5}" type="presParOf" srcId="{26A6970D-176C-4E2C-A103-FBF87D0770F0}" destId="{1563C886-61B8-4A35-81D7-873BF383668F}" srcOrd="5" destOrd="0" presId="urn:microsoft.com/office/officeart/2016/7/layout/BasicProcessNew"/>
    <dgm:cxn modelId="{FAD9DDAF-176A-4650-8B1D-59B22256B84A}" type="presParOf" srcId="{26A6970D-176C-4E2C-A103-FBF87D0770F0}" destId="{1A3256C4-F3E6-4CE0-998E-E12E9FC65365}" srcOrd="6" destOrd="0" presId="urn:microsoft.com/office/officeart/2016/7/layout/BasicProcessNew"/>
    <dgm:cxn modelId="{216A1DDA-7F2E-44A7-9B8D-B91AC3B85633}" type="presParOf" srcId="{26A6970D-176C-4E2C-A103-FBF87D0770F0}" destId="{3F9DA111-DD68-4C53-9D65-9329AED5DEF1}" srcOrd="7" destOrd="0" presId="urn:microsoft.com/office/officeart/2016/7/layout/BasicProcessNew"/>
    <dgm:cxn modelId="{D9CD0B1F-FC1B-474F-A065-CA412409162F}" type="presParOf" srcId="{26A6970D-176C-4E2C-A103-FBF87D0770F0}" destId="{F0243009-4157-4787-B568-51906FCF8B0F}" srcOrd="8" destOrd="0" presId="urn:microsoft.com/office/officeart/2016/7/layout/BasicProcessNew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6C93F7-0851-4DE2-8824-006B37E1787F}">
      <dsp:nvSpPr>
        <dsp:cNvPr id="0" name=""/>
        <dsp:cNvSpPr/>
      </dsp:nvSpPr>
      <dsp:spPr>
        <a:xfrm>
          <a:off x="5951" y="0"/>
          <a:ext cx="3253196" cy="44268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ru-RU" sz="1800" b="1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b="1" kern="1200" dirty="0"/>
            <a:t>Родитель (Р)  - набор жизненных правил, оценок, желание и способность помогать, опекать, учить, наказывать и поощрять;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b="1" kern="1200" dirty="0"/>
            <a:t>предсказуем, </a:t>
          </a:r>
          <a:r>
            <a:rPr lang="ru-RU" sz="1800" b="1" kern="1200" dirty="0" err="1"/>
            <a:t>ригиден</a:t>
          </a:r>
          <a:r>
            <a:rPr lang="ru-RU" sz="1800" b="1" kern="1200" dirty="0"/>
            <a:t>, стремится к власти.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b="1" kern="1200" dirty="0"/>
            <a:t>*Принцип: «Должен»</a:t>
          </a:r>
          <a:endParaRPr lang="en-US" sz="1800" b="1" kern="1200" dirty="0"/>
        </a:p>
      </dsp:txBody>
      <dsp:txXfrm>
        <a:off x="5951" y="0"/>
        <a:ext cx="3253196" cy="4426856"/>
      </dsp:txXfrm>
    </dsp:sp>
    <dsp:sp modelId="{D9BAA98D-5345-4C0E-A541-F948E7958985}">
      <dsp:nvSpPr>
        <dsp:cNvPr id="0" name=""/>
        <dsp:cNvSpPr/>
      </dsp:nvSpPr>
      <dsp:spPr>
        <a:xfrm>
          <a:off x="3307320" y="2091928"/>
          <a:ext cx="487979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2A58B-380B-440D-A8F6-1EF5530599A1}">
      <dsp:nvSpPr>
        <dsp:cNvPr id="0" name=""/>
        <dsp:cNvSpPr/>
      </dsp:nvSpPr>
      <dsp:spPr>
        <a:xfrm>
          <a:off x="3843473" y="31217"/>
          <a:ext cx="3253196" cy="43644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b="1" kern="1200" dirty="0"/>
            <a:t>Взрослый (В) - состояние осознанности, ориентация на реальность. Пребывание «тут и сейчас», холодный анализ, принятие решений, лишенных чужих установок и автоматических реакций. Консервативен.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b="1" kern="1200" dirty="0"/>
            <a:t> Это состояние очень продуктивно и безопасно, однако постоянно находиться в нем - не лучшее решение.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b="1" kern="1200" dirty="0"/>
            <a:t>*Принцип: «Разумно»</a:t>
          </a:r>
          <a:endParaRPr lang="en-US" sz="1800" b="1" kern="1200" dirty="0"/>
        </a:p>
      </dsp:txBody>
      <dsp:txXfrm>
        <a:off x="3843473" y="31217"/>
        <a:ext cx="3253196" cy="4364421"/>
      </dsp:txXfrm>
    </dsp:sp>
    <dsp:sp modelId="{1A3256C4-F3E6-4CE0-998E-E12E9FC65365}">
      <dsp:nvSpPr>
        <dsp:cNvPr id="0" name=""/>
        <dsp:cNvSpPr/>
      </dsp:nvSpPr>
      <dsp:spPr>
        <a:xfrm>
          <a:off x="7144842" y="2091928"/>
          <a:ext cx="487979" cy="2430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243009-4157-4787-B568-51906FCF8B0F}">
      <dsp:nvSpPr>
        <dsp:cNvPr id="0" name=""/>
        <dsp:cNvSpPr/>
      </dsp:nvSpPr>
      <dsp:spPr>
        <a:xfrm>
          <a:off x="7680995" y="8089"/>
          <a:ext cx="3253196" cy="44106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b="1" kern="1200" dirty="0"/>
            <a:t>Дитя</a:t>
          </a:r>
          <a:r>
            <a:rPr lang="ru-RU" sz="1800" kern="1200" dirty="0"/>
            <a:t> (Д) - наш собственная эмоциональная память из разных возрастов детства. В этом состоянии много чувств, потребностей, энергии;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kern="1200" dirty="0"/>
            <a:t>недостаток самоконтроля и ответственности.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ru-RU" sz="1800" kern="1200" dirty="0"/>
            <a:t>* Принцип: «Хочу!</a:t>
          </a:r>
          <a:endParaRPr lang="en-US" sz="1800" kern="1200" dirty="0"/>
        </a:p>
      </dsp:txBody>
      <dsp:txXfrm>
        <a:off x="7680995" y="8089"/>
        <a:ext cx="3253196" cy="4410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ProcessNew">
  <dgm:title val="Basic Process New"/>
  <dgm:desc val="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fact="0.15"/>
      <dgm:constr type="h" for="ch" forName="sibTrans" op="equ"/>
    </dgm:constrLst>
    <dgm:ruleLst>
      <dgm:rule type="h" for="ch" forName="sibTrans" val="6.75" fact="NaN" max="NaN"/>
      <dgm:rule type="w" for="ch" forName="sibTrans" val="8.75" fact="NaN" max="NaN"/>
    </dgm:ruleLst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lMarg" val="12"/>
          <dgm:constr type="rMarg" val="12"/>
          <dgm:constr type="tMarg" val="12"/>
          <dgm:constr type="bMarg" val="12"/>
        </dgm:constrLst>
        <dgm:ruleLst>
          <dgm:rule type="primFontSz" val="11" fact="NaN" max="NaN"/>
          <dgm:rule type="primFontSz" val="18" fact="NaN" max="NaN"/>
          <dgm:rule type="h" val="NaN" fact="1.5" max="NaN"/>
          <dgm:rule type="primFontSz" val="11" fact="NaN" max="NaN"/>
          <dgm:rule type="h" val="INF" fact="NaN" max="NaN"/>
        </dgm:ruleLst>
      </dgm:layoutNode>
      <dgm:forEach name="sibTransForEach" axis="followSib" ptType="sibTrans" cnt="1">
        <dgm:layoutNode name="sibTransSpacerBeforeConnector" styleLbl="node1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>
            <dgm:rule type="w" val="4.5" fact="NaN" max="NaN"/>
          </dgm:ruleLst>
        </dgm:layoutNode>
        <dgm:layoutNode name="sibTrans" styleLbl="node1">
          <dgm:alg type="sp"/>
          <dgm:shape xmlns:r="http://schemas.openxmlformats.org/officeDocument/2006/relationships" type="rightArrow" r:blip="">
            <dgm:adjLst>
              <dgm:adj idx="1" val="0.5"/>
            </dgm:adjLst>
          </dgm:shape>
          <dgm:presOf axis="self"/>
          <dgm:constrLst>
            <dgm:constr type="h" val="6.75"/>
          </dgm:constrLst>
          <dgm:ruleLst>
            <dgm:rule type="h" val="6.75" fact="NaN" max="NaN"/>
            <dgm:rule type="w" val="8.75" fact="NaN" max="NaN"/>
          </dgm:ruleLst>
        </dgm:layoutNode>
        <dgm:layoutNode name="sibTransSpacerAfterConnector">
          <dgm:alg type="sp"/>
          <dgm:shape xmlns:r="http://schemas.openxmlformats.org/officeDocument/2006/relationships" r:blip="">
            <dgm:adjLst/>
          </dgm:shape>
          <dgm:constrLst>
            <dgm:constr type="w" val="4.5"/>
          </dgm:constrLst>
          <dgm:presOf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B4BDE-C804-4185-82CE-F4DC410C576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6F246-FF83-4C78-AD45-A0F4899075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384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86F246-FF83-4C78-AD45-A0F48990755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81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75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3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447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17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94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35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525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77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01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96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359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48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18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892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27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93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79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221AC40-35DD-40C5-A92B-21523628E42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CFE392-EC04-458B-AA1A-E15FC2B9B5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473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4brain.ru/" TargetMode="External"/><Relationship Id="rId2" Type="http://schemas.openxmlformats.org/officeDocument/2006/relationships/hyperlink" Target="https://slide-share.ru/psikhologiya-obshcheniya-11727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54148-35A3-4EDE-B234-98EB1C48D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0320" y="1964267"/>
            <a:ext cx="8599805" cy="2421464"/>
          </a:xfrm>
        </p:spPr>
        <p:txBody>
          <a:bodyPr>
            <a:noAutofit/>
          </a:bodyPr>
          <a:lstStyle/>
          <a:p>
            <a:r>
              <a:rPr lang="ru-RU" sz="12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ФГКОУ Кадетский корпус следственного комитета российской федерации имени </a:t>
            </a:r>
            <a:r>
              <a:rPr lang="ru-RU" sz="1200" b="0" dirty="0" err="1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александра</a:t>
            </a:r>
            <a:r>
              <a:rPr lang="ru-RU" sz="12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невского</a:t>
            </a:r>
            <a:br>
              <a:rPr lang="ru-RU" sz="12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2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техника трансакционного анализа</a:t>
            </a: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400" b="0" dirty="0"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3DFDC3-D147-4FEB-9180-855DF1C143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200" dirty="0">
                <a:latin typeface="Cambria" panose="02040503050406030204" pitchFamily="18" charset="0"/>
                <a:ea typeface="Cambria" panose="02040503050406030204" pitchFamily="18" charset="0"/>
              </a:rPr>
              <a:t> подготовила: педагог ДОО Трофименко О.Н.</a:t>
            </a:r>
            <a:br>
              <a:rPr lang="ru-RU" sz="12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br>
              <a:rPr lang="ru-RU" sz="12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200" dirty="0">
                <a:latin typeface="Cambria" panose="02040503050406030204" pitchFamily="18" charset="0"/>
                <a:ea typeface="Cambria" panose="02040503050406030204" pitchFamily="18" charset="0"/>
              </a:rPr>
              <a:t>Москва, 2019 г.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809382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01080DFE-CAAE-4D78-9827-939B3038E9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0082" y="196949"/>
            <a:ext cx="8196774" cy="614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86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A6D358B-7410-4A73-BDF6-CE603B313C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2041" y="492369"/>
            <a:ext cx="7371471" cy="552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4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91346A8B-91D8-419A-9E5F-C3C792198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4249" y="334107"/>
            <a:ext cx="8253047" cy="61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413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D3C7B-D771-4E02-8B06-5A40C775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60DCFB-D8EE-46CA-9BB8-20EE61774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z="2000" dirty="0"/>
              <a:t>«Игры, в которые играют люди. Психология человеческих взаимоотношений» Эрик Берн.</a:t>
            </a:r>
          </a:p>
          <a:p>
            <a:pPr lvl="0" fontAlgn="base"/>
            <a:r>
              <a:rPr lang="ru-RU" sz="2000" dirty="0"/>
              <a:t>«Игры, в которые играют люди. Люди, которые играют в игры» Эрик Берн.</a:t>
            </a:r>
          </a:p>
          <a:p>
            <a:pPr lvl="0" fontAlgn="base"/>
            <a:r>
              <a:rPr lang="ru-RU" sz="2000" dirty="0"/>
              <a:t>«Я </a:t>
            </a:r>
            <a:r>
              <a:rPr lang="ru-RU" sz="2000" dirty="0" err="1"/>
              <a:t>о’кей</a:t>
            </a:r>
            <a:r>
              <a:rPr lang="ru-RU" sz="2000" dirty="0"/>
              <a:t>, ты – </a:t>
            </a:r>
            <a:r>
              <a:rPr lang="ru-RU" sz="2000" dirty="0" err="1"/>
              <a:t>о’кей</a:t>
            </a:r>
            <a:r>
              <a:rPr lang="ru-RU" sz="2000" dirty="0"/>
              <a:t>» Томас Э. Харрис.</a:t>
            </a:r>
          </a:p>
          <a:p>
            <a:pPr lvl="0" fontAlgn="base"/>
            <a:r>
              <a:rPr lang="ru-RU" sz="2000" dirty="0"/>
              <a:t>«Игры, в которые не играют успешные люди. Мастер-класс по практической психологии» Пия </a:t>
            </a:r>
            <a:r>
              <a:rPr lang="ru-RU" sz="2000" dirty="0" err="1"/>
              <a:t>Билунд</a:t>
            </a:r>
            <a:r>
              <a:rPr lang="ru-RU" sz="2000" dirty="0"/>
              <a:t>, </a:t>
            </a:r>
            <a:r>
              <a:rPr lang="ru-RU" sz="2000" dirty="0" err="1"/>
              <a:t>Коре</a:t>
            </a:r>
            <a:r>
              <a:rPr lang="ru-RU" sz="2000" dirty="0"/>
              <a:t> </a:t>
            </a:r>
            <a:r>
              <a:rPr lang="ru-RU" sz="2000" dirty="0" err="1"/>
              <a:t>Кристиансен</a:t>
            </a:r>
            <a:r>
              <a:rPr lang="ru-RU" sz="2000" dirty="0"/>
              <a:t>.</a:t>
            </a:r>
          </a:p>
          <a:p>
            <a:pPr lvl="0" fontAlgn="base"/>
            <a:r>
              <a:rPr lang="ru-RU" sz="2000" dirty="0"/>
              <a:t>«Техники </a:t>
            </a:r>
            <a:r>
              <a:rPr lang="ru-RU" sz="2000" dirty="0" err="1"/>
              <a:t>транзактного</a:t>
            </a:r>
            <a:r>
              <a:rPr lang="ru-RU" sz="2000" dirty="0"/>
              <a:t> анализа и </a:t>
            </a:r>
            <a:r>
              <a:rPr lang="ru-RU" sz="2000" dirty="0" err="1"/>
              <a:t>психосинтеза</a:t>
            </a:r>
            <a:r>
              <a:rPr lang="ru-RU" sz="2000" dirty="0"/>
              <a:t>» Ирина Малкина-Пых.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38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49434-B9D9-40C6-8A34-09745427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628CEA-DFDA-4DAA-887D-9A3831535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1768751"/>
          </a:xfrm>
        </p:spPr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ttps://slide-share.ru/psikhologiya-obshcheniya-117277</a:t>
            </a:r>
            <a:endParaRPr lang="ru-RU" sz="2400" dirty="0"/>
          </a:p>
          <a:p>
            <a:r>
              <a:rPr lang="en-US" sz="2400" dirty="0">
                <a:hlinkClick r:id="rId3"/>
              </a:rPr>
              <a:t>https://4brain.ru/</a:t>
            </a:r>
            <a:endParaRPr lang="ru-RU" sz="2400" dirty="0"/>
          </a:p>
          <a:p>
            <a:r>
              <a:rPr lang="en-US" sz="2400" dirty="0"/>
              <a:t>https://yandex.ru/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8243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E00CE70-EED9-4EFE-9E25-C776A8629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295" y="1280161"/>
            <a:ext cx="9508931" cy="4511040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/>
              <a:t>Трансакционный анализ</a:t>
            </a:r>
            <a:r>
              <a:rPr lang="ru-RU" sz="2800" dirty="0"/>
              <a:t> </a:t>
            </a:r>
            <a:r>
              <a:rPr lang="ru-RU" dirty="0"/>
              <a:t>(</a:t>
            </a:r>
            <a:r>
              <a:rPr lang="ru-RU" i="1" dirty="0"/>
              <a:t>транзакционный анализ, </a:t>
            </a:r>
            <a:r>
              <a:rPr lang="ru-RU" i="1" dirty="0" err="1"/>
              <a:t>трансактный</a:t>
            </a:r>
            <a:r>
              <a:rPr lang="ru-RU" i="1" dirty="0"/>
              <a:t> анализ, </a:t>
            </a:r>
            <a:r>
              <a:rPr lang="ru-RU" i="1" dirty="0" err="1"/>
              <a:t>транзактный</a:t>
            </a:r>
            <a:r>
              <a:rPr lang="ru-RU" i="1" dirty="0"/>
              <a:t> анализ</a:t>
            </a:r>
            <a:r>
              <a:rPr lang="ru-RU" dirty="0"/>
              <a:t>; сокр. </a:t>
            </a:r>
            <a:r>
              <a:rPr lang="ru-RU" b="1" dirty="0"/>
              <a:t>ТА</a:t>
            </a:r>
            <a:r>
              <a:rPr lang="ru-RU" dirty="0"/>
              <a:t>) </a:t>
            </a:r>
            <a:r>
              <a:rPr lang="ru-RU" sz="2400" dirty="0"/>
              <a:t>представляет собой психологическую модель, служащую для описания и анализа поведения человека как индивидуально, так и в составе групп.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Данная модель включает философию, теорию и методы, позволяющие людям понять самих себя и особенность своего взаимодействия с окружающими.           </a:t>
            </a:r>
          </a:p>
          <a:p>
            <a:pPr marL="0" indent="0">
              <a:buNone/>
            </a:pPr>
            <a:r>
              <a:rPr lang="ru-RU" sz="2400" dirty="0"/>
              <a:t>                                                                                                Википедия</a:t>
            </a:r>
          </a:p>
        </p:txBody>
      </p:sp>
    </p:spTree>
    <p:extLst>
      <p:ext uri="{BB962C8B-B14F-4D97-AF65-F5344CB8AC3E}">
        <p14:creationId xmlns:p14="http://schemas.microsoft.com/office/powerpoint/2010/main" val="923990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191A868B-6AAA-4D5F-99A4-7C9784F95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029" y="643463"/>
            <a:ext cx="5892344" cy="558035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067D7AA-DE61-45E4-BE4D-F42972EF3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6892" y="1308295"/>
            <a:ext cx="3685736" cy="4915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00" dirty="0"/>
              <a:t>В 1960-ые годы трансакционный анализ развился из психоанализа, в первую очередь благодаря работам американского психолога и психиатра </a:t>
            </a:r>
            <a:r>
              <a:rPr lang="ru-RU" sz="2300" b="1" dirty="0"/>
              <a:t>Эрика Берна </a:t>
            </a:r>
            <a:r>
              <a:rPr lang="ru-RU" sz="2300" dirty="0"/>
              <a:t>и ряда других психотерапевтов.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265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1E73858-9775-4CCC-A1D0-DFFA2E2A4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111349"/>
            <a:ext cx="9808697" cy="46798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b="1" dirty="0"/>
              <a:t>Трансакционный анализ</a:t>
            </a:r>
            <a:r>
              <a:rPr lang="ru-RU" sz="2400" dirty="0"/>
              <a:t> — это рациональный метод познания взаимоотношений людей в период их общения, основанный на наличии в структуре каждой личности трех ЭГО-состояний, чётко отличимых одно от другого, и имеющих общую черту – направленность поведения.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spcAft>
                <a:spcPts val="0"/>
              </a:spcAft>
              <a:buNone/>
            </a:pPr>
            <a:r>
              <a:rPr lang="ru-RU" sz="2400" b="1" dirty="0"/>
              <a:t>Трансакция</a:t>
            </a:r>
            <a:r>
              <a:rPr lang="ru-RU" sz="2400" dirty="0"/>
              <a:t> – основное понятие трансакционного анализа  - взаимодействие между людьми с позиции ЭГО-состояний состоящее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/>
              <a:t>из коммуникативного стимула и коммуникативной реакции.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4958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CAE8C-7444-4000-900F-EDB8AD0F4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трансакционного анализа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F5F6AE-C84A-4BA8-966F-05320253F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buNone/>
            </a:pPr>
            <a:r>
              <a:rPr lang="ru-RU" sz="2000" dirty="0"/>
              <a:t>Трансакционный анализ помогает человеку:</a:t>
            </a:r>
          </a:p>
          <a:p>
            <a:pPr lvl="0" fontAlgn="base"/>
            <a:r>
              <a:rPr lang="ru-RU" sz="2000" dirty="0"/>
              <a:t>Выявить непродуктивные стереотипы своего поведения.</a:t>
            </a:r>
          </a:p>
          <a:p>
            <a:pPr lvl="0" fontAlgn="base"/>
            <a:r>
              <a:rPr lang="ru-RU" sz="2000" dirty="0"/>
              <a:t>Сформировать новую систему ценностей и принимать решения, исходя из собственных потребностей и возможностей.</a:t>
            </a:r>
          </a:p>
          <a:p>
            <a:pPr lvl="0" fontAlgn="base"/>
            <a:r>
              <a:rPr lang="ru-RU" sz="2000" dirty="0"/>
              <a:t>Понять особенности своего взаимодействия с окружающими.</a:t>
            </a:r>
          </a:p>
          <a:p>
            <a:pPr lvl="0" fontAlgn="base"/>
            <a:r>
              <a:rPr lang="ru-RU" sz="2000" dirty="0"/>
              <a:t>Открыто выражать свои чувства.</a:t>
            </a:r>
          </a:p>
          <a:p>
            <a:pPr lvl="0" fontAlgn="base"/>
            <a:r>
              <a:rPr lang="ru-RU" sz="2000" dirty="0"/>
              <a:t>Научиться доверять себе.</a:t>
            </a:r>
          </a:p>
          <a:p>
            <a:pPr fontAlgn="base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449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2">
            <a:extLst>
              <a:ext uri="{FF2B5EF4-FFF2-40B4-BE49-F238E27FC236}">
                <a16:creationId xmlns:a16="http://schemas.microsoft.com/office/drawing/2014/main" id="{EB350899-8DFA-4E32-92A7-0A0955FD94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41086"/>
              </p:ext>
            </p:extLst>
          </p:nvPr>
        </p:nvGraphicFramePr>
        <p:xfrm>
          <a:off x="685800" y="1364344"/>
          <a:ext cx="10940143" cy="4426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24636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29BF2D35-A39E-41A4-8A00-293B2C7423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4086" y="529685"/>
            <a:ext cx="7643828" cy="571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742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2B4A4F9D-26FB-4A91-A329-4FEA9875A0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4774" y="293080"/>
            <a:ext cx="8362452" cy="627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415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6A271E87-B860-4A8D-BFB0-B00C5E4B6C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1342" y="168812"/>
            <a:ext cx="8868809" cy="613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68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196</Words>
  <Application>Microsoft Office PowerPoint</Application>
  <PresentationFormat>Широкоэкранный</PresentationFormat>
  <Paragraphs>41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Небесная</vt:lpstr>
      <vt:lpstr>ФГКОУ Кадетский корпус следственного комитета российской федерации имени александра невского         техника трансакционного анализа  </vt:lpstr>
      <vt:lpstr>Презентация PowerPoint</vt:lpstr>
      <vt:lpstr>Презентация PowerPoint</vt:lpstr>
      <vt:lpstr>Презентация PowerPoint</vt:lpstr>
      <vt:lpstr>Функции трансакционного анализа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ФГКОУ Кадетский корпус следственного комитета российской федерации имени александра невского         техника трансакционного анализа  </dc:title>
  <dc:creator>USER</dc:creator>
  <cp:lastModifiedBy>USER</cp:lastModifiedBy>
  <cp:revision>5</cp:revision>
  <dcterms:created xsi:type="dcterms:W3CDTF">2019-12-08T22:47:45Z</dcterms:created>
  <dcterms:modified xsi:type="dcterms:W3CDTF">2019-12-08T23:20:57Z</dcterms:modified>
</cp:coreProperties>
</file>