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 b="1" cap="none" spc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A5EDF-B75D-4348-B980-20702B4E067B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0C3A1-7116-46EF-BD95-B5E720C9F9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693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A5EDF-B75D-4348-B980-20702B4E067B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0C3A1-7116-46EF-BD95-B5E720C9F9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276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A5EDF-B75D-4348-B980-20702B4E067B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0C3A1-7116-46EF-BD95-B5E720C9F9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097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18415" cmpd="sng">
                  <a:solidFill>
                    <a:srgbClr val="0066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ln>
                  <a:noFill/>
                </a:ln>
                <a:solidFill>
                  <a:srgbClr val="0000CC"/>
                </a:solidFill>
              </a:defRPr>
            </a:lvl1pPr>
            <a:lvl2pPr>
              <a:defRPr>
                <a:ln>
                  <a:noFill/>
                </a:ln>
                <a:solidFill>
                  <a:srgbClr val="0000CC"/>
                </a:solidFill>
              </a:defRPr>
            </a:lvl2pPr>
            <a:lvl3pPr>
              <a:defRPr>
                <a:ln>
                  <a:noFill/>
                </a:ln>
                <a:solidFill>
                  <a:srgbClr val="0000CC"/>
                </a:solidFill>
              </a:defRPr>
            </a:lvl3pPr>
            <a:lvl4pPr>
              <a:defRPr>
                <a:ln>
                  <a:noFill/>
                </a:ln>
                <a:solidFill>
                  <a:srgbClr val="0000CC"/>
                </a:solidFill>
              </a:defRPr>
            </a:lvl4pPr>
            <a:lvl5pPr>
              <a:defRPr>
                <a:ln>
                  <a:noFill/>
                </a:ln>
                <a:solidFill>
                  <a:srgbClr val="0000CC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A5EDF-B75D-4348-B980-20702B4E067B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0C3A1-7116-46EF-BD95-B5E720C9F9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522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A5EDF-B75D-4348-B980-20702B4E067B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0C3A1-7116-46EF-BD95-B5E720C9F9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364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A5EDF-B75D-4348-B980-20702B4E067B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0C3A1-7116-46EF-BD95-B5E720C9F9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681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A5EDF-B75D-4348-B980-20702B4E067B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0C3A1-7116-46EF-BD95-B5E720C9F9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446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A5EDF-B75D-4348-B980-20702B4E067B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0C3A1-7116-46EF-BD95-B5E720C9F9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2743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A5EDF-B75D-4348-B980-20702B4E067B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0C3A1-7116-46EF-BD95-B5E720C9F9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666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A5EDF-B75D-4348-B980-20702B4E067B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0C3A1-7116-46EF-BD95-B5E720C9F9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445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A5EDF-B75D-4348-B980-20702B4E067B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0C3A1-7116-46EF-BD95-B5E720C9F9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2278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Haga clic para modificar el estilo de texto del patrón</a:t>
            </a:r>
          </a:p>
          <a:p>
            <a:pPr lvl="1"/>
            <a:r>
              <a:rPr lang="ru-RU"/>
              <a:t>Segundo nivel</a:t>
            </a:r>
          </a:p>
          <a:p>
            <a:pPr lvl="2"/>
            <a:r>
              <a:rPr lang="ru-RU"/>
              <a:t>Tercer nivel</a:t>
            </a:r>
          </a:p>
          <a:p>
            <a:pPr lvl="3"/>
            <a:r>
              <a:rPr lang="ru-RU"/>
              <a:t>Cuarto nivel</a:t>
            </a:r>
          </a:p>
          <a:p>
            <a:pPr lvl="4"/>
            <a:r>
              <a:rPr lang="ru-RU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A5EDF-B75D-4348-B980-20702B4E067B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0C3A1-7116-46EF-BD95-B5E720C9F988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0" y="0"/>
            <a:ext cx="12192000" cy="7010400"/>
          </a:xfrm>
          <a:prstGeom prst="rect">
            <a:avLst/>
          </a:prstGeom>
          <a:gradFill flip="none" rotWithShape="1">
            <a:gsLst>
              <a:gs pos="100000">
                <a:srgbClr val="03D4A8">
                  <a:alpha val="18000"/>
                </a:srgbClr>
              </a:gs>
              <a:gs pos="25000">
                <a:srgbClr val="21D6E0">
                  <a:alpha val="23000"/>
                </a:srgbClr>
              </a:gs>
              <a:gs pos="75000">
                <a:srgbClr val="0087E6">
                  <a:alpha val="25000"/>
                </a:srgbClr>
              </a:gs>
              <a:gs pos="100000">
                <a:srgbClr val="005CBF">
                  <a:alpha val="25999"/>
                </a:srgb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 sz="1800"/>
          </a:p>
        </p:txBody>
      </p:sp>
    </p:spTree>
    <p:extLst>
      <p:ext uri="{BB962C8B-B14F-4D97-AF65-F5344CB8AC3E}">
        <p14:creationId xmlns:p14="http://schemas.microsoft.com/office/powerpoint/2010/main" val="3421397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novate.ru/blogs/260915/33093/" TargetMode="External"/><Relationship Id="rId2" Type="http://schemas.openxmlformats.org/officeDocument/2006/relationships/hyperlink" Target="https://psyera.ru/4621/vidy-i-svoystva-vnimaniya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9490" y="731519"/>
            <a:ext cx="11563642" cy="5824025"/>
          </a:xfrm>
        </p:spPr>
        <p:txBody>
          <a:bodyPr>
            <a:normAutofit fontScale="90000"/>
          </a:bodyPr>
          <a:lstStyle/>
          <a:p>
            <a:br>
              <a:rPr lang="ru-RU" sz="2000" dirty="0">
                <a:effectLst/>
              </a:rPr>
            </a:br>
            <a:br>
              <a:rPr lang="ru-RU" sz="2000" dirty="0">
                <a:effectLst/>
              </a:rPr>
            </a:br>
            <a:br>
              <a:rPr lang="ru-RU" sz="2000" dirty="0">
                <a:effectLst/>
              </a:rPr>
            </a:br>
            <a:r>
              <a:rPr lang="ru-RU" sz="2000" b="0" dirty="0">
                <a:effectLst/>
              </a:rPr>
              <a:t>ФГКОУ «Кадетский корпус Следственного комитета Российской Федерации имени Александра Невского </a:t>
            </a:r>
            <a:br>
              <a:rPr lang="ru-RU" sz="2000" dirty="0">
                <a:effectLst/>
              </a:rPr>
            </a:br>
            <a:br>
              <a:rPr lang="ru-RU" sz="2000" dirty="0">
                <a:effectLst/>
              </a:rPr>
            </a:br>
            <a:br>
              <a:rPr lang="ru-RU" sz="2000" dirty="0">
                <a:effectLst/>
              </a:rPr>
            </a:br>
            <a:br>
              <a:rPr lang="ru-RU" sz="2000" dirty="0">
                <a:effectLst/>
              </a:rPr>
            </a:br>
            <a:br>
              <a:rPr lang="ru-RU" sz="2000" dirty="0">
                <a:effectLst/>
              </a:rPr>
            </a:br>
            <a:br>
              <a:rPr lang="ru-RU" sz="2000" dirty="0"/>
            </a:br>
            <a:r>
              <a:rPr lang="ru-RU" sz="6000" dirty="0"/>
              <a:t>Внимание. Виды внимания</a:t>
            </a:r>
            <a:br>
              <a:rPr lang="ru-RU" sz="6000" dirty="0"/>
            </a:br>
            <a:br>
              <a:rPr lang="ru-RU" sz="5400" dirty="0"/>
            </a:br>
            <a:br>
              <a:rPr lang="ru-RU" sz="5400" b="0" dirty="0"/>
            </a:br>
            <a:r>
              <a:rPr lang="ru-RU" sz="1800" b="0" dirty="0">
                <a:effectLst/>
              </a:rPr>
              <a:t>лекция-беседа</a:t>
            </a:r>
            <a:br>
              <a:rPr lang="ru-RU" sz="1800" b="0" dirty="0">
                <a:effectLst/>
              </a:rPr>
            </a:br>
            <a:r>
              <a:rPr lang="ru-RU" sz="1800" b="0" dirty="0">
                <a:effectLst/>
              </a:rPr>
              <a:t>                                                                                                                                                                          подготовила: педагог ДО </a:t>
            </a:r>
            <a:br>
              <a:rPr lang="ru-RU" sz="1800" b="0" dirty="0">
                <a:effectLst/>
              </a:rPr>
            </a:br>
            <a:r>
              <a:rPr lang="ru-RU" sz="1800" b="0" dirty="0">
                <a:effectLst/>
              </a:rPr>
              <a:t>                                                                                                                                                           Трофименко О.Н.</a:t>
            </a:r>
            <a:br>
              <a:rPr lang="ru-RU" sz="1800" b="0" dirty="0">
                <a:effectLst/>
              </a:rPr>
            </a:br>
            <a:br>
              <a:rPr lang="ru-RU" sz="1800" b="0" dirty="0">
                <a:effectLst/>
              </a:rPr>
            </a:br>
            <a:r>
              <a:rPr lang="ru-RU" sz="1800" b="0" dirty="0">
                <a:effectLst/>
              </a:rPr>
              <a:t>Москва, 2019</a:t>
            </a:r>
            <a:br>
              <a:rPr lang="ru-RU" sz="1800" b="0" dirty="0">
                <a:effectLst/>
              </a:rPr>
            </a:br>
            <a:br>
              <a:rPr lang="ru-RU" sz="1800" b="0" dirty="0">
                <a:effectLst/>
              </a:rPr>
            </a:br>
            <a:br>
              <a:rPr lang="ru-RU" sz="1800" b="0" dirty="0">
                <a:effectLst/>
              </a:rPr>
            </a:br>
            <a:br>
              <a:rPr lang="ru-RU" sz="1800" dirty="0"/>
            </a:br>
            <a:br>
              <a:rPr lang="ru-RU" sz="1800" dirty="0"/>
            </a:b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8608245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848384"/>
          </a:xfrm>
        </p:spPr>
        <p:txBody>
          <a:bodyPr>
            <a:normAutofit/>
          </a:bodyPr>
          <a:lstStyle/>
          <a:p>
            <a:r>
              <a:rPr lang="ru-RU" sz="2400" dirty="0"/>
              <a:t>ЗАДАЧИ НА ВНИМАНИЕ 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25459" y="273050"/>
            <a:ext cx="4264939" cy="6352037"/>
          </a:xfrm>
          <a:prstGeom prst="rect">
            <a:avLst/>
          </a:prstGeo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  <a:p>
            <a:r>
              <a:rPr lang="ru-RU" sz="2400" dirty="0"/>
              <a:t>1. Найди кошку </a:t>
            </a:r>
          </a:p>
        </p:txBody>
      </p:sp>
    </p:spTree>
    <p:extLst>
      <p:ext uri="{BB962C8B-B14F-4D97-AF65-F5344CB8AC3E}">
        <p14:creationId xmlns:p14="http://schemas.microsoft.com/office/powerpoint/2010/main" val="19473224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57049" y="699294"/>
            <a:ext cx="7855049" cy="5891287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2444150" cy="4691063"/>
          </a:xfrm>
        </p:spPr>
        <p:txBody>
          <a:bodyPr>
            <a:normAutofit/>
          </a:bodyPr>
          <a:lstStyle/>
          <a:p>
            <a:r>
              <a:rPr lang="ru-RU" sz="2400" b="1" dirty="0"/>
              <a:t>Внимание!</a:t>
            </a:r>
          </a:p>
          <a:p>
            <a:endParaRPr lang="ru-RU" sz="2400" dirty="0"/>
          </a:p>
          <a:p>
            <a:r>
              <a:rPr lang="ru-RU" sz="2400" dirty="0"/>
              <a:t>1. Найди кота</a:t>
            </a:r>
          </a:p>
        </p:txBody>
      </p:sp>
    </p:spTree>
    <p:extLst>
      <p:ext uri="{BB962C8B-B14F-4D97-AF65-F5344CB8AC3E}">
        <p14:creationId xmlns:p14="http://schemas.microsoft.com/office/powerpoint/2010/main" val="11192020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4203" y="327804"/>
            <a:ext cx="7542962" cy="6314536"/>
          </a:xfrm>
          <a:prstGeom prst="rect">
            <a:avLst/>
          </a:prstGeom>
        </p:spPr>
      </p:pic>
      <p:sp>
        <p:nvSpPr>
          <p:cNvPr id="12" name="Текст 11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2. Каждый снеговик</a:t>
            </a:r>
          </a:p>
          <a:p>
            <a:r>
              <a:rPr lang="ru-RU" sz="2000" dirty="0"/>
              <a:t>     чем-то</a:t>
            </a:r>
          </a:p>
          <a:p>
            <a:r>
              <a:rPr lang="ru-RU" sz="2000" dirty="0"/>
              <a:t>     отличается </a:t>
            </a:r>
          </a:p>
          <a:p>
            <a:r>
              <a:rPr lang="ru-RU" sz="2000" dirty="0"/>
              <a:t>     от остальных.</a:t>
            </a:r>
          </a:p>
        </p:txBody>
      </p:sp>
    </p:spTree>
    <p:extLst>
      <p:ext uri="{BB962C8B-B14F-4D97-AF65-F5344CB8AC3E}">
        <p14:creationId xmlns:p14="http://schemas.microsoft.com/office/powerpoint/2010/main" val="30848340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4418" y="396815"/>
            <a:ext cx="8533073" cy="5729349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40589" y="1435101"/>
            <a:ext cx="2720195" cy="4691063"/>
          </a:xfrm>
        </p:spPr>
        <p:txBody>
          <a:bodyPr>
            <a:normAutofit/>
          </a:bodyPr>
          <a:lstStyle/>
          <a:p>
            <a:r>
              <a:rPr lang="ru-RU" sz="2000" dirty="0"/>
              <a:t>3. Чтение с препятствиями.</a:t>
            </a:r>
          </a:p>
        </p:txBody>
      </p:sp>
    </p:spTree>
    <p:extLst>
      <p:ext uri="{BB962C8B-B14F-4D97-AF65-F5344CB8AC3E}">
        <p14:creationId xmlns:p14="http://schemas.microsoft.com/office/powerpoint/2010/main" val="34634877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66481" y="1069675"/>
            <a:ext cx="7925519" cy="4347713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76045" y="1435101"/>
            <a:ext cx="3990436" cy="4691063"/>
          </a:xfrm>
        </p:spPr>
        <p:txBody>
          <a:bodyPr/>
          <a:lstStyle/>
          <a:p>
            <a:r>
              <a:rPr lang="ru-RU" sz="2000"/>
              <a:t>4. </a:t>
            </a:r>
            <a:r>
              <a:rPr lang="ru-RU" sz="2000" dirty="0"/>
              <a:t>Посмотри на картинку и ответь на вопросы:</a:t>
            </a:r>
          </a:p>
          <a:p>
            <a:endParaRPr lang="ru-RU" b="1" dirty="0"/>
          </a:p>
          <a:p>
            <a:r>
              <a:rPr lang="ru-RU" b="1" dirty="0"/>
              <a:t>1. В какое время года показана квартира?</a:t>
            </a:r>
            <a:br>
              <a:rPr lang="ru-RU" b="1" dirty="0"/>
            </a:br>
            <a:br>
              <a:rPr lang="ru-RU" b="1" dirty="0"/>
            </a:br>
            <a:r>
              <a:rPr lang="ru-RU" b="1" dirty="0"/>
              <a:t>2. В какой месяц?</a:t>
            </a:r>
            <a:br>
              <a:rPr lang="ru-RU" b="1" dirty="0"/>
            </a:br>
            <a:br>
              <a:rPr lang="ru-RU" b="1" dirty="0"/>
            </a:br>
            <a:r>
              <a:rPr lang="ru-RU" b="1" dirty="0"/>
              <a:t>3. У мальчика каникулы или он ходит в школу?</a:t>
            </a:r>
            <a:br>
              <a:rPr lang="ru-RU" b="1" dirty="0"/>
            </a:br>
            <a:br>
              <a:rPr lang="ru-RU" b="1" dirty="0"/>
            </a:br>
            <a:r>
              <a:rPr lang="ru-RU" b="1" dirty="0"/>
              <a:t>4. Есть ли в квартире водопровод?</a:t>
            </a:r>
            <a:br>
              <a:rPr lang="ru-RU" b="1" dirty="0"/>
            </a:br>
            <a:br>
              <a:rPr lang="ru-RU" b="1" dirty="0"/>
            </a:br>
            <a:r>
              <a:rPr lang="ru-RU" b="1" dirty="0"/>
              <a:t>5. Кто живет в этой квартире, кроме отца и сына, которых видно на рисунке?</a:t>
            </a:r>
            <a:br>
              <a:rPr lang="ru-RU" b="1" dirty="0"/>
            </a:br>
            <a:br>
              <a:rPr lang="ru-RU" b="1" dirty="0"/>
            </a:br>
            <a:r>
              <a:rPr lang="ru-RU" b="1" dirty="0"/>
              <a:t>6. Какова профессия отца?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97192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/>
              <a:t>Источники:</a:t>
            </a:r>
          </a:p>
          <a:p>
            <a:r>
              <a:rPr lang="en-US" sz="2000" dirty="0">
                <a:hlinkClick r:id="rId2"/>
              </a:rPr>
              <a:t>https://psyera.ru/4621/vidy-i-svoystva-vnimaniya</a:t>
            </a:r>
            <a:endParaRPr lang="ru-RU" sz="2000" dirty="0"/>
          </a:p>
          <a:p>
            <a:r>
              <a:rPr lang="en-US" sz="2000" dirty="0">
                <a:hlinkClick r:id="rId3"/>
              </a:rPr>
              <a:t>https://novate.ru/blogs/260915/33093/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353004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9654" y="1024569"/>
            <a:ext cx="9937214" cy="46270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latin typeface="Cambria" panose="02040503050406030204" pitchFamily="18" charset="0"/>
                <a:ea typeface="Cambria" panose="02040503050406030204" pitchFamily="18" charset="0"/>
              </a:rPr>
              <a:t>Внимание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 — это направленность и сосредоточенность сознания на каком-либо реальном или идеальном объекте, предполагающие повышение уровня сенсорной, интеллектуальной или двигательной активности индивида.</a:t>
            </a:r>
          </a:p>
          <a:p>
            <a:pPr marL="0" indent="0">
              <a:buNone/>
            </a:pPr>
            <a:endParaRPr lang="ru-RU" sz="3000" dirty="0"/>
          </a:p>
          <a:p>
            <a:pPr marL="0" indent="0">
              <a:buNone/>
            </a:pPr>
            <a:r>
              <a:rPr lang="ru-RU" dirty="0"/>
              <a:t>Внимание имеет свою органическую основу, которая представляет собой структуры мозга, обеспечивающие функционирование внимания и отвечающие за внешние проявления его различных характеристик.</a:t>
            </a:r>
          </a:p>
        </p:txBody>
      </p:sp>
    </p:spTree>
    <p:extLst>
      <p:ext uri="{BB962C8B-B14F-4D97-AF65-F5344CB8AC3E}">
        <p14:creationId xmlns:p14="http://schemas.microsoft.com/office/powerpoint/2010/main" val="11446104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86429" y="575743"/>
            <a:ext cx="8822069" cy="5660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082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Непроизвольное внимание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Непроизвольное внимание</a:t>
            </a:r>
            <a:r>
              <a:rPr lang="ru-RU" dirty="0"/>
              <a:t> — это сосредоточение сознания на объекте в силу его особенности как раздражителя.</a:t>
            </a:r>
          </a:p>
          <a:p>
            <a:pPr marL="0" indent="0">
              <a:buNone/>
            </a:pPr>
            <a:r>
              <a:rPr lang="ru-RU" dirty="0"/>
              <a:t>Непроизвольное внимание не связано с участием воли, а произвольное обязательно включает волевую регуляцию.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9130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Произвольное внимание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/>
              <a:t>Произвольное внимание </a:t>
            </a:r>
            <a:r>
              <a:rPr lang="ru-RU" sz="2400" dirty="0"/>
              <a:t>— это сознательно регулируемое сосредоточение на объекте, направляемое требованиями деятельности. </a:t>
            </a:r>
          </a:p>
          <a:p>
            <a:pPr marL="0" indent="0">
              <a:buNone/>
            </a:pPr>
            <a:r>
              <a:rPr lang="ru-RU" sz="2400" dirty="0"/>
              <a:t>При произвольном внимании сосредоточение происходит не только на том, что эмоционально приятно, а в большей мере на том, что должно делать. Примерно через 20 минут человек утомляется, используя этот вид внимания.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dirty="0"/>
              <a:t>Произвольное внимание в отличие от непроизвольного обычно связано с борьбой мотивов или побуждений, наличием сильных, противоположно направленных и конкурирующих друг с другом интересов, каждый из которых сам по себе способен привлечь и удерживать внимание.</a:t>
            </a:r>
          </a:p>
        </p:txBody>
      </p:sp>
    </p:spTree>
    <p:extLst>
      <p:ext uri="{BB962C8B-B14F-4D97-AF65-F5344CB8AC3E}">
        <p14:creationId xmlns:p14="http://schemas.microsoft.com/office/powerpoint/2010/main" val="2985868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Иные виды внимания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sz="2200" i="1" dirty="0"/>
              <a:t>Природное внимание</a:t>
            </a:r>
            <a:r>
              <a:rPr lang="ru-RU" sz="2200" dirty="0"/>
              <a:t> дано человеку с самого его рождения, в виде врожденной способности избирательно реагировать на те или иные внешние или внутренние стимулы, несущие в себе элементы информационной новизны. </a:t>
            </a:r>
          </a:p>
          <a:p>
            <a:pPr marL="0" indent="0" fontAlgn="base">
              <a:buNone/>
            </a:pPr>
            <a:r>
              <a:rPr lang="ru-RU" sz="2000" dirty="0"/>
              <a:t>Основной механизм, обеспечивающий работу такого внимания, называется ориентировочным рефлексом. Он связан с активностью ретикулярной формации и нейронов — детекторов новизны.</a:t>
            </a:r>
          </a:p>
          <a:p>
            <a:pPr marL="0" indent="0" fontAlgn="base">
              <a:buNone/>
            </a:pPr>
            <a:endParaRPr lang="ru-RU" sz="2200" dirty="0"/>
          </a:p>
          <a:p>
            <a:pPr marL="0" indent="0" fontAlgn="base">
              <a:buNone/>
            </a:pPr>
            <a:r>
              <a:rPr lang="ru-RU" sz="2200" i="1" dirty="0"/>
              <a:t>Социально обусловленное</a:t>
            </a:r>
            <a:r>
              <a:rPr lang="ru-RU" sz="2200" dirty="0"/>
              <a:t> внимание складывается прижизненно в результате обучения и воспитания, связано с волевой регуляцией поведения, с избирательным сознательным реагированием на объекты.</a:t>
            </a:r>
          </a:p>
          <a:p>
            <a:pPr marL="0" indent="0" fontAlgn="base">
              <a:buNone/>
            </a:pPr>
            <a:endParaRPr lang="ru-RU" sz="2200" dirty="0"/>
          </a:p>
          <a:p>
            <a:pPr marL="0" indent="0" fontAlgn="base">
              <a:buNone/>
            </a:pPr>
            <a:r>
              <a:rPr lang="ru-RU" sz="2200" i="1" dirty="0"/>
              <a:t>Непосредственное внимание</a:t>
            </a:r>
            <a:r>
              <a:rPr lang="ru-RU" sz="2200" dirty="0"/>
              <a:t> не управляется ничем, кроме того объекта, на который оно направленно и который соответствует актуальным интересам и потребностям человека.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6577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859317"/>
            <a:ext cx="10972800" cy="5266848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i="1" dirty="0"/>
              <a:t>Опосредствованное внимание</a:t>
            </a:r>
            <a:r>
              <a:rPr lang="ru-RU" dirty="0"/>
              <a:t> регулируется с помощью специальных средств, например, жестов, слов, указательных знаков, предметов.</a:t>
            </a:r>
          </a:p>
          <a:p>
            <a:pPr marL="0" indent="0" fontAlgn="base">
              <a:buNone/>
            </a:pPr>
            <a:endParaRPr lang="ru-RU" dirty="0"/>
          </a:p>
          <a:p>
            <a:pPr marL="0" indent="0" fontAlgn="base">
              <a:buNone/>
            </a:pPr>
            <a:r>
              <a:rPr lang="ru-RU" i="1" dirty="0"/>
              <a:t>Чувственное внимание</a:t>
            </a:r>
            <a:r>
              <a:rPr lang="ru-RU" dirty="0"/>
              <a:t> по преимуществу связано с эмоциями и избирательной работой органов чувств.</a:t>
            </a:r>
          </a:p>
          <a:p>
            <a:pPr marL="0" indent="0" fontAlgn="base">
              <a:buNone/>
            </a:pPr>
            <a:r>
              <a:rPr lang="ru-RU" sz="2400" dirty="0"/>
              <a:t>При чувственном внимании в центре сознания находится какое-либо чувственное впечатление, а в интеллектуальном внимании объектом интереса является мысль.</a:t>
            </a:r>
          </a:p>
          <a:p>
            <a:pPr marL="0" indent="0" fontAlgn="base">
              <a:buNone/>
            </a:pPr>
            <a:br>
              <a:rPr lang="ru-RU" dirty="0"/>
            </a:br>
            <a:r>
              <a:rPr lang="ru-RU" dirty="0"/>
              <a:t>Интеллектуальное внимание связано с сосредоточенностью и направленностью мысли.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9054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252025"/>
            <a:ext cx="6556073" cy="4906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2020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222873"/>
            <a:ext cx="10972800" cy="490329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Формирование внимательности заключается в управлении вниманием человека в процессе его трудовой и учебной деятельности.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Объем и распределение внимания следует формировать как определенный трудовой навык одновременного выполнения нескольких действий в условиях нарастающего темпа работы.</a:t>
            </a:r>
          </a:p>
          <a:p>
            <a:pPr marL="0" indent="0">
              <a:buNone/>
            </a:pPr>
            <a:r>
              <a:rPr lang="ru-RU" dirty="0"/>
              <a:t>Развитие устойчивости внимания нужно обеспечивать формированием волевых качеств личности. </a:t>
            </a:r>
          </a:p>
          <a:p>
            <a:pPr marL="0" indent="0">
              <a:buNone/>
            </a:pPr>
            <a:r>
              <a:rPr lang="ru-RU" dirty="0"/>
              <a:t>Обязательное условие при формировании у человека внимательности —  ни при каких обстоятельствах не позволять ему любую работу делать небрежно.</a:t>
            </a:r>
          </a:p>
        </p:txBody>
      </p:sp>
    </p:spTree>
    <p:extLst>
      <p:ext uri="{BB962C8B-B14F-4D97-AF65-F5344CB8AC3E}">
        <p14:creationId xmlns:p14="http://schemas.microsoft.com/office/powerpoint/2010/main" val="265535161"/>
      </p:ext>
    </p:extLst>
  </p:cSld>
  <p:clrMapOvr>
    <a:masterClrMapping/>
  </p:clrMapOvr>
</p:sld>
</file>

<file path=ppt/theme/theme1.xml><?xml version="1.0" encoding="utf-8"?>
<a:theme xmlns:a="http://schemas.openxmlformats.org/drawingml/2006/main" name="La men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TM02474572[[fn=Медицинский шаблон оформления]]</Template>
  <TotalTime>100</TotalTime>
  <Words>239</Words>
  <Application>Microsoft Office PowerPoint</Application>
  <PresentationFormat>Широкоэкранный</PresentationFormat>
  <Paragraphs>46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Cambria</vt:lpstr>
      <vt:lpstr>La mente</vt:lpstr>
      <vt:lpstr>   ФГКОУ «Кадетский корпус Следственного комитета Российской Федерации имени Александра Невского       Внимание. Виды внимания   лекция-беседа                                                                                                                                                                           подготовила: педагог ДО                                                                                                                                                             Трофименко О.Н.  Москва, 2019     </vt:lpstr>
      <vt:lpstr>Презентация PowerPoint</vt:lpstr>
      <vt:lpstr>Презентация PowerPoint</vt:lpstr>
      <vt:lpstr>Непроизвольное внимание</vt:lpstr>
      <vt:lpstr>Произвольное внимание</vt:lpstr>
      <vt:lpstr>Иные виды внимания</vt:lpstr>
      <vt:lpstr>Презентация PowerPoint</vt:lpstr>
      <vt:lpstr>Презентация PowerPoint</vt:lpstr>
      <vt:lpstr>Презентация PowerPoint</vt:lpstr>
      <vt:lpstr>ЗАДАЧИ НА ВНИМАНИЕ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Внимание. Виды внимания</dc:title>
  <dc:creator>Ирина  Александровна Захарова</dc:creator>
  <cp:lastModifiedBy>USER</cp:lastModifiedBy>
  <cp:revision>9</cp:revision>
  <dcterms:created xsi:type="dcterms:W3CDTF">2019-11-18T14:40:40Z</dcterms:created>
  <dcterms:modified xsi:type="dcterms:W3CDTF">2019-12-10T21:58:17Z</dcterms:modified>
</cp:coreProperties>
</file>