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4A913-D7C8-4585-9297-5535C45C4BAB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84A670-7894-49B5-9B8E-3FFC89E4235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4A913-D7C8-4585-9297-5535C45C4BAB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84A670-7894-49B5-9B8E-3FFC89E42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4A913-D7C8-4585-9297-5535C45C4BAB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84A670-7894-49B5-9B8E-3FFC89E42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4A913-D7C8-4585-9297-5535C45C4BAB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84A670-7894-49B5-9B8E-3FFC89E42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4A913-D7C8-4585-9297-5535C45C4BAB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84A670-7894-49B5-9B8E-3FFC89E4235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4A913-D7C8-4585-9297-5535C45C4BAB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84A670-7894-49B5-9B8E-3FFC89E42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4A913-D7C8-4585-9297-5535C45C4BAB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84A670-7894-49B5-9B8E-3FFC89E42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4A913-D7C8-4585-9297-5535C45C4BAB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84A670-7894-49B5-9B8E-3FFC89E42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4A913-D7C8-4585-9297-5535C45C4BAB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84A670-7894-49B5-9B8E-3FFC89E4235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4A913-D7C8-4585-9297-5535C45C4BAB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84A670-7894-49B5-9B8E-3FFC89E423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4A913-D7C8-4585-9297-5535C45C4BAB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84A670-7894-49B5-9B8E-3FFC89E4235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604A913-D7C8-4585-9297-5535C45C4BAB}" type="datetimeFigureOut">
              <a:rPr lang="ru-RU" smtClean="0"/>
              <a:t>27.09.2018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A84A670-7894-49B5-9B8E-3FFC89E4235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ll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16632"/>
            <a:ext cx="7406640" cy="4032448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     </a:t>
            </a:r>
            <a:r>
              <a:rPr lang="ru-RU" sz="4000" b="1" i="1" dirty="0">
                <a:solidFill>
                  <a:srgbClr val="FF0000"/>
                </a:solidFill>
              </a:rPr>
              <a:t>Возрастные особенности </a:t>
            </a:r>
            <a:br>
              <a:rPr lang="ru-RU" sz="4000" b="1" i="1" dirty="0">
                <a:solidFill>
                  <a:srgbClr val="FF0000"/>
                </a:solidFill>
              </a:rPr>
            </a:br>
            <a:r>
              <a:rPr lang="ru-RU" sz="4000" b="1" i="1" dirty="0">
                <a:solidFill>
                  <a:srgbClr val="FF0000"/>
                </a:solidFill>
              </a:rPr>
              <a:t>                        детей </a:t>
            </a:r>
            <a:br>
              <a:rPr lang="ru-RU" sz="4000" b="1" i="1" dirty="0">
                <a:solidFill>
                  <a:srgbClr val="FF0000"/>
                </a:solidFill>
              </a:rPr>
            </a:br>
            <a:r>
              <a:rPr lang="ru-RU" sz="4000" b="1" i="1" dirty="0">
                <a:solidFill>
                  <a:srgbClr val="FF0000"/>
                </a:solidFill>
              </a:rPr>
              <a:t>                     </a:t>
            </a:r>
            <a:r>
              <a:rPr lang="ru-RU" sz="4000" b="1" i="1" dirty="0" smtClean="0">
                <a:solidFill>
                  <a:srgbClr val="FF0000"/>
                </a:solidFill>
              </a:rPr>
              <a:t>  </a:t>
            </a:r>
            <a:r>
              <a:rPr lang="ru-RU" sz="4000" b="1" i="1" dirty="0">
                <a:solidFill>
                  <a:srgbClr val="FF0000"/>
                </a:solidFill>
              </a:rPr>
              <a:t>4-5 лет</a:t>
            </a:r>
            <a:br>
              <a:rPr lang="ru-RU" sz="4000" b="1" i="1" dirty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 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432560" y="5085184"/>
            <a:ext cx="7406640" cy="64807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797152"/>
            <a:ext cx="7920880" cy="20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4411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0"/>
            <a:ext cx="6161888" cy="404664"/>
          </a:xfrm>
        </p:spPr>
        <p:txBody>
          <a:bodyPr>
            <a:noAutofit/>
          </a:bodyPr>
          <a:lstStyle/>
          <a:p>
            <a:r>
              <a:rPr lang="ru-RU" sz="1800" u="sng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Художественно – эстетическое развитие: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60648"/>
            <a:ext cx="7890080" cy="6768752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18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                                           </a:t>
            </a:r>
            <a:r>
              <a:rPr lang="ru-RU" sz="21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Рисование</a:t>
            </a:r>
            <a:endParaRPr lang="ru-RU" sz="1600" b="1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latin typeface="Calibri"/>
                <a:ea typeface="Calibri"/>
                <a:cs typeface="Times New Roman"/>
              </a:rPr>
              <a:t>-  </a:t>
            </a:r>
            <a:r>
              <a:rPr lang="ru-RU" sz="16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Правильно передавать в рисунке форму, строение предметов, расположение частей, отношение по величине;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-Изображать в одном рисунке несколько предметов, располагая их на одной линии, на всём листе, связывать их единым содержанием;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- Создавать узоры на полосе, квадрате, круге, ритмично располагая элементы</a:t>
            </a:r>
            <a:r>
              <a:rPr lang="ru-RU" sz="1600" i="1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;</a:t>
            </a:r>
            <a:br>
              <a:rPr lang="ru-RU" sz="1600" i="1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</a:br>
            <a:r>
              <a:rPr lang="ru-RU" sz="1600" i="1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                                                    </a:t>
            </a:r>
            <a:r>
              <a:rPr lang="ru-RU" sz="1600" b="1" i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Лепка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-Лепить предметы, состоящие из нескольких частей;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-Использовать приёмы оттягивания, сглаживания, вдавливания, прижимания и </a:t>
            </a:r>
            <a:r>
              <a:rPr lang="ru-RU" sz="1600" i="1" dirty="0" err="1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примазывания</a:t>
            </a:r>
            <a:r>
              <a:rPr lang="ru-RU" sz="16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- Владеть навыком рационального деление пластилина, использовать в работе стеку</a:t>
            </a:r>
            <a:r>
              <a:rPr lang="ru-RU" sz="1600" i="1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;</a:t>
            </a:r>
            <a:br>
              <a:rPr lang="ru-RU" sz="1600" i="1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</a:br>
            <a:r>
              <a:rPr lang="ru-RU" sz="1600" dirty="0">
                <a:latin typeface="Calibri"/>
                <a:ea typeface="Calibri"/>
                <a:cs typeface="Times New Roman"/>
              </a:rPr>
              <a:t>                                                  </a:t>
            </a:r>
            <a:r>
              <a:rPr lang="ru-RU" sz="1600" b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Аппликация</a:t>
            </a:r>
            <a:r>
              <a:rPr lang="ru-RU" sz="1600" dirty="0"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latin typeface="Calibri"/>
                <a:ea typeface="Calibri"/>
                <a:cs typeface="Times New Roman"/>
              </a:rPr>
            </a:br>
            <a:r>
              <a:rPr lang="ru-RU" sz="16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- Правильно держать ножницы и действовать ими;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-Резать по диагонали квадрат и четырёхугольник, вырезать круг из квадрата, овал - из четырёхугольника, делать косые срезы;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-Раскладывать и наклеивать предметы, состоящие из отдельных частей;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-Составлять узоры из растительных и геометрических форм на полосе, квадрате, круге, чередовать их по цвету, форме, величине и последовательно наклеивать.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r>
              <a:rPr lang="ru-RU" sz="1600" dirty="0"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latin typeface="Calibri"/>
                <a:ea typeface="Calibri"/>
                <a:cs typeface="Times New Roman"/>
              </a:rPr>
            </a:b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5732065"/>
            <a:ext cx="3456384" cy="105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6813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33968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        </a:t>
            </a:r>
            <a:r>
              <a:rPr lang="ru-RU" sz="6000" b="1" i="1" dirty="0" smtClean="0">
                <a:solidFill>
                  <a:srgbClr val="FF0000"/>
                </a:solidFill>
              </a:rPr>
              <a:t>Спасибо</a:t>
            </a:r>
            <a:br>
              <a:rPr lang="ru-RU" sz="6000" b="1" i="1" dirty="0" smtClean="0">
                <a:solidFill>
                  <a:srgbClr val="FF0000"/>
                </a:solidFill>
              </a:rPr>
            </a:br>
            <a:r>
              <a:rPr lang="ru-RU" sz="6000" b="1" i="1" dirty="0" smtClean="0">
                <a:solidFill>
                  <a:srgbClr val="FF0000"/>
                </a:solidFill>
              </a:rPr>
              <a:t>              за </a:t>
            </a:r>
            <a:br>
              <a:rPr lang="ru-RU" sz="6000" b="1" i="1" dirty="0" smtClean="0">
                <a:solidFill>
                  <a:srgbClr val="FF0000"/>
                </a:solidFill>
              </a:rPr>
            </a:br>
            <a:r>
              <a:rPr lang="ru-RU" sz="6000" b="1" i="1" dirty="0" smtClean="0">
                <a:solidFill>
                  <a:srgbClr val="FF0000"/>
                </a:solidFill>
              </a:rPr>
              <a:t>      внимание!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789040"/>
            <a:ext cx="5538192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3985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> </a:t>
            </a:r>
            <a:r>
              <a:rPr lang="ru-RU" sz="2800" b="1" dirty="0">
                <a:solidFill>
                  <a:srgbClr val="0070C0"/>
                </a:solidFill>
                <a:effectLst/>
                <a:latin typeface="Calibri"/>
                <a:ea typeface="Calibri"/>
                <a:cs typeface="Times New Roman"/>
              </a:rPr>
              <a:t>Что представляют собой дети в возрасте 4—5 лет?</a:t>
            </a:r>
            <a:endParaRPr lang="ru-RU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768"/>
            <a:ext cx="7344816" cy="3827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725144"/>
            <a:ext cx="3312368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1262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7488832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666119"/>
            <a:ext cx="3707904" cy="219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1572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912768" cy="1143000"/>
          </a:xfrm>
        </p:spPr>
        <p:txBody>
          <a:bodyPr>
            <a:normAutofit/>
          </a:bodyPr>
          <a:lstStyle/>
          <a:p>
            <a:r>
              <a:rPr lang="ru-RU" sz="2400" b="1" i="1" u="sng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Происходят изменения и в сознании детей</a:t>
            </a:r>
            <a:endParaRPr lang="ru-RU" sz="24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24744"/>
            <a:ext cx="5112568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360" y="980728"/>
            <a:ext cx="2771800" cy="24208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900" y="4077072"/>
            <a:ext cx="2462399" cy="262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9719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207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             </a:t>
            </a:r>
            <a:r>
              <a:rPr lang="ru-RU" sz="2000" b="1" u="sng" dirty="0" smtClean="0">
                <a:solidFill>
                  <a:srgbClr val="FF0000"/>
                </a:solidFill>
              </a:rPr>
              <a:t>Активная любознательность</a:t>
            </a:r>
            <a:endParaRPr lang="ru-RU" sz="2000" b="1" u="sng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496855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052736"/>
            <a:ext cx="3240360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198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                      </a:t>
            </a:r>
            <a:r>
              <a:rPr lang="ru-RU" sz="2400" b="1" i="1" u="sng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Отношения </a:t>
            </a:r>
            <a:r>
              <a:rPr lang="ru-RU" sz="2400" b="1" i="1" u="sng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со сверстниками</a:t>
            </a:r>
            <a:endParaRPr lang="ru-RU" sz="2400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0"/>
            <a:ext cx="6840760" cy="4248472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   У </a:t>
            </a:r>
            <a:r>
              <a:rPr lang="ru-RU" sz="2400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ребенка появляется большой интерес к ровесникам, и он от внутрисемейных отношений все больше переходит к более широким отношениям с миром.</a:t>
            </a:r>
            <a:br>
              <a:rPr lang="ru-RU" sz="2400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</a:br>
            <a:r>
              <a:rPr lang="ru-RU" sz="2400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  Совместная игра становится сложнее, у нее появляется разнообразное сюжетно-ролевое наполнение(</a:t>
            </a:r>
            <a:r>
              <a:rPr lang="ru-RU" sz="2400" i="1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игры в больницу, магазин, разыгрывание любимых сказок).</a:t>
            </a:r>
            <a:r>
              <a:rPr lang="ru-RU" sz="2400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 </a:t>
            </a:r>
            <a:br>
              <a:rPr lang="ru-RU" sz="2400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</a:br>
            <a:r>
              <a:rPr lang="ru-RU" sz="2400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   Дети дружат, ссорятся, мирятся, обижаются, ревнуют, помогают друг другу.</a:t>
            </a:r>
            <a:br>
              <a:rPr lang="ru-RU" sz="2400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</a:br>
            <a:r>
              <a:rPr lang="ru-RU" sz="2400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  Общение со сверстниками занимает все большее место в жизни ребенка, все более выраженной становится потребность в признании и уважении со стороны ровесников </a:t>
            </a:r>
            <a:r>
              <a:rPr lang="ru-RU" sz="2400" dirty="0" smtClean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.</a:t>
            </a:r>
            <a:br>
              <a:rPr lang="ru-RU" sz="2400" dirty="0" smtClean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</a:br>
            <a:r>
              <a:rPr lang="ru-RU" sz="2400" dirty="0" smtClean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     Взаимоотношения </a:t>
            </a:r>
            <a:r>
              <a:rPr lang="ru-RU" sz="2400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со сверстниками характеризуются избирательностью, появляются постоянные партнёры по играм.    </a:t>
            </a:r>
            <a:br>
              <a:rPr lang="ru-RU" sz="2400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</a:br>
            <a:r>
              <a:rPr lang="ru-RU" sz="2400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   Ребёнок страдает, если никто   не хочет с ним играть</a:t>
            </a:r>
            <a:br>
              <a:rPr lang="ru-RU" sz="2400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</a:br>
            <a:r>
              <a:rPr lang="ru-RU" sz="2400" dirty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   В группах начинают выделяться лидеры.</a:t>
            </a:r>
            <a:endParaRPr lang="ru-RU" sz="1800" dirty="0">
              <a:latin typeface="Arial Narrow" panose="020B0606020202030204" pitchFamily="34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Arial Narrow" panose="020B0606020202030204" pitchFamily="34" charset="0"/>
                <a:ea typeface="Calibri"/>
                <a:cs typeface="Times New Roman"/>
              </a:rPr>
            </a:br>
            <a:endParaRPr lang="ru-RU" sz="2400" dirty="0">
              <a:latin typeface="Arial Narrow" panose="020B0606020202030204" pitchFamily="34" charset="0"/>
              <a:ea typeface="Calibri"/>
              <a:cs typeface="Times New Roman"/>
            </a:endParaRPr>
          </a:p>
          <a:p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874" y="4435369"/>
            <a:ext cx="3294385" cy="2368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1290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98072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    </a:t>
            </a:r>
            <a:r>
              <a:rPr lang="ru-RU" sz="2000" dirty="0" smtClean="0">
                <a:solidFill>
                  <a:srgbClr val="FF0000"/>
                </a:solidFill>
              </a:rPr>
              <a:t>         </a:t>
            </a:r>
            <a:r>
              <a:rPr lang="ru-RU" sz="2400" b="1" dirty="0" smtClean="0">
                <a:solidFill>
                  <a:srgbClr val="FF0000"/>
                </a:solidFill>
              </a:rPr>
              <a:t>Что должен знать и уметь ребёнок 4-5 лет.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                  </a:t>
            </a:r>
            <a:r>
              <a:rPr lang="ru-RU" sz="1800" dirty="0">
                <a:solidFill>
                  <a:srgbClr val="0070C0"/>
                </a:solidFill>
                <a:effectLst/>
                <a:latin typeface="Calibri"/>
                <a:ea typeface="Calibri"/>
                <a:cs typeface="Times New Roman"/>
              </a:rPr>
              <a:t>В средней группе по 2 занятия в день по 20 мин.</a:t>
            </a:r>
            <a:endParaRPr lang="ru-RU" sz="2000" b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836712"/>
            <a:ext cx="7498080" cy="5411688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  <a:tabLst>
                <a:tab pos="2969895" algn="ctr"/>
              </a:tabLst>
            </a:pPr>
            <a:r>
              <a:rPr lang="ru-RU" sz="1800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                                 </a:t>
            </a:r>
            <a:r>
              <a:rPr lang="ru-RU" sz="1800" b="1" u="sng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Речевое развитие: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8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- </a:t>
            </a:r>
            <a:r>
              <a:rPr lang="ru-RU" sz="18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Правильно произносить все звуки родного языка;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8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-Использовать в речи существительные, обозначающие профессии;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8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-Употреблять существительные с обобщающим значением: овощи, фрукты, ягоды, животные;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8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- Пересказывать небольшие литературные тексты, составлять рассказ по сюжетной картине, игрушке, предметам;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8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 Уметь отвечать на вопросы по содержанию прочитанного;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8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 Читать наизусть небольшие стихотворения, </a:t>
            </a:r>
            <a:r>
              <a:rPr lang="ru-RU" sz="1800" i="1" dirty="0" err="1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потешки</a:t>
            </a:r>
            <a:r>
              <a:rPr lang="ru-RU" sz="18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8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-Воспроизводить содержание художественных произведений с помощью вопросов воспитателя.</a:t>
            </a:r>
            <a:endParaRPr lang="ru-RU" sz="18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449293"/>
            <a:ext cx="3725390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19744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5760640" cy="792088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0070C0"/>
                </a:solidFill>
                <a:effectLst/>
                <a:latin typeface="Calibri"/>
                <a:ea typeface="Calibri"/>
                <a:cs typeface="Times New Roman"/>
              </a:rPr>
              <a:t>.</a:t>
            </a:r>
            <a:r>
              <a:rPr lang="ru-RU" sz="1800" b="1" u="sng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b="1" u="sng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1800" b="1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               </a:t>
            </a:r>
            <a:r>
              <a:rPr lang="ru-RU" sz="1800" b="1" u="sng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Познавательное </a:t>
            </a:r>
            <a:r>
              <a:rPr lang="ru-RU" sz="1800" b="1" u="sng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развитие: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836712"/>
            <a:ext cx="7498080" cy="5760640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                         </a:t>
            </a:r>
            <a:r>
              <a:rPr lang="ru-RU" sz="1800" b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Математика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800" dirty="0">
                <a:latin typeface="Calibri"/>
                <a:ea typeface="Calibri"/>
                <a:cs typeface="Times New Roman"/>
              </a:rPr>
              <a:t>- </a:t>
            </a:r>
            <a:r>
              <a:rPr lang="ru-RU" sz="18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Считать в пределах 5 (количественный счет), отвечать на вопрос «сколько всего»;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8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-Сравнивать 2 группы предметов, используя счет;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8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-Сравнивать 5 предметов разной длины, высоты, раскладывая их в возрастающем порядке по длине, высоте;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8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-Узнавать и называть треугольник, отличать его от круга и квадрата;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8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- Различать и называть части суток;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8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-Определять направление движения от себя (направо, налево, вперёд, назад, вверх, вниз);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r>
              <a:rPr lang="ru-RU" sz="18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-Знать правую и левую руку;</a:t>
            </a:r>
            <a:r>
              <a:rPr lang="ru-RU" sz="24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4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</a:b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437112"/>
            <a:ext cx="3980516" cy="2346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1726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28803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                          </a:t>
            </a:r>
            <a:r>
              <a:rPr lang="ru-RU" sz="1800" b="1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Ознакомление с окружающим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404664"/>
            <a:ext cx="7920880" cy="6453336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17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- Уметь вычленять признаки предметов (цвет, форму, величину);</a:t>
            </a:r>
            <a:endParaRPr lang="ru-RU" sz="17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7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- Определять материал, из которого изготовлена вещь (дерево, металл, бумага, ткань);</a:t>
            </a:r>
            <a:endParaRPr lang="ru-RU" sz="17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7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-Знать предметы мебели, одежды, посуды, некоторые фрукты, транспорт (автомашины, поезд, самолёт, пароход) ближайшего окружения</a:t>
            </a:r>
            <a:r>
              <a:rPr lang="ru-RU" sz="1700" i="1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;</a:t>
            </a:r>
            <a:r>
              <a:rPr lang="ru-RU" sz="19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9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</a:br>
            <a:r>
              <a:rPr lang="ru-RU" sz="1900" i="1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                                 </a:t>
            </a:r>
            <a:r>
              <a:rPr lang="ru-RU" sz="1800" b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Ознакомление </a:t>
            </a:r>
            <a:r>
              <a:rPr lang="ru-RU" sz="1800" b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с природой</a:t>
            </a:r>
            <a:r>
              <a:rPr lang="ru-RU" sz="1800" i="1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  </a:t>
            </a:r>
            <a:r>
              <a:rPr lang="ru-RU" sz="1900" i="1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1900" i="1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</a:br>
            <a:r>
              <a:rPr lang="ru-RU" sz="16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- Различать и называть части тела животного и человека;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-Узнавать и называть 3-4 дерева, один кустарник, 3-4 травянистых растений;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-Различать по вкусу, цвету, величине и форме 3-5 вида овощей и фруктов;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-Знать 2-3 вида лесных ягод, грибов (съедобных и несъедобных);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-Называть насекомых;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-Иметь представления о жизни в природных условиях диких животных (заяц, лиса, медведь, волк белка, ёж): как передвигаются, чем питаются, как спасаются от врагов, приспосабливаются к жизни в зимних условиях;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> -Иметь представления о домашних животных и их детёнышах (об особенностях поведения, передвижения, о том, что едят, какую пользу приносят людям.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800" dirty="0">
                <a:latin typeface="Calibri"/>
                <a:ea typeface="Calibri"/>
                <a:cs typeface="Times New Roman"/>
              </a:rPr>
              <a:t> 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077830"/>
            <a:ext cx="2520280" cy="1775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7237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434</TotalTime>
  <Words>96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     Возрастные особенности                          детей                         4-5 лет  </vt:lpstr>
      <vt:lpstr> Что представляют собой дети в возрасте 4—5 лет?</vt:lpstr>
      <vt:lpstr>Презентация PowerPoint</vt:lpstr>
      <vt:lpstr>Происходят изменения и в сознании детей</vt:lpstr>
      <vt:lpstr>                         Активная любознательность</vt:lpstr>
      <vt:lpstr>                      Отношения со сверстниками</vt:lpstr>
      <vt:lpstr>             Что должен знать и уметь ребёнок 4-5 лет.                   В средней группе по 2 занятия в день по 20 мин.</vt:lpstr>
      <vt:lpstr>.                Познавательное развитие:</vt:lpstr>
      <vt:lpstr>                          Ознакомление с окружающим</vt:lpstr>
      <vt:lpstr>Художественно – эстетическое развитие: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Возрастные особенности                          детей                         4-5 лет  </dc:title>
  <dc:creator>Александр</dc:creator>
  <cp:lastModifiedBy>Александр</cp:lastModifiedBy>
  <cp:revision>40</cp:revision>
  <dcterms:created xsi:type="dcterms:W3CDTF">2018-09-26T11:18:38Z</dcterms:created>
  <dcterms:modified xsi:type="dcterms:W3CDTF">2018-09-27T08:01:39Z</dcterms:modified>
</cp:coreProperties>
</file>