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24"/>
  </p:notesMasterIdLst>
  <p:sldIdLst>
    <p:sldId id="338" r:id="rId2"/>
    <p:sldId id="339" r:id="rId3"/>
    <p:sldId id="373" r:id="rId4"/>
    <p:sldId id="374" r:id="rId5"/>
    <p:sldId id="341" r:id="rId6"/>
    <p:sldId id="370" r:id="rId7"/>
    <p:sldId id="368" r:id="rId8"/>
    <p:sldId id="342" r:id="rId9"/>
    <p:sldId id="343" r:id="rId10"/>
    <p:sldId id="369" r:id="rId11"/>
    <p:sldId id="344" r:id="rId12"/>
    <p:sldId id="353" r:id="rId13"/>
    <p:sldId id="375" r:id="rId14"/>
    <p:sldId id="354" r:id="rId15"/>
    <p:sldId id="355" r:id="rId16"/>
    <p:sldId id="361" r:id="rId17"/>
    <p:sldId id="356" r:id="rId18"/>
    <p:sldId id="357" r:id="rId19"/>
    <p:sldId id="367" r:id="rId20"/>
    <p:sldId id="346" r:id="rId21"/>
    <p:sldId id="365" r:id="rId22"/>
    <p:sldId id="36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83" autoAdjust="0"/>
    <p:restoredTop sz="94648" autoAdjust="0"/>
  </p:normalViewPr>
  <p:slideViewPr>
    <p:cSldViewPr>
      <p:cViewPr varScale="1">
        <p:scale>
          <a:sx n="101" d="100"/>
          <a:sy n="101" d="100"/>
        </p:scale>
        <p:origin x="-108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955D60A-67AE-4391-8C39-88113F9C41AF}" type="datetimeFigureOut">
              <a:rPr lang="de-DE"/>
              <a:pPr>
                <a:defRPr/>
              </a:pPr>
              <a:t>11.12.2019</a:t>
            </a:fld>
            <a:endParaRPr lang="de-DE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de-DE" noProof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149BEB0-A243-48BA-8D36-9F272829F1E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de-DE" alt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38B594-6A08-42E3-B458-59BD59495D1A}" type="slidenum">
              <a:rPr lang="de-DE" altLang="ru-RU" smtClean="0"/>
              <a:pPr/>
              <a:t>2</a:t>
            </a:fld>
            <a:endParaRPr lang="de-DE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de-DE" altLang="ru-RU" smtClean="0"/>
          </a:p>
        </p:txBody>
      </p:sp>
      <p:sp>
        <p:nvSpPr>
          <p:cNvPr id="2662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7173C94-031F-46D0-894E-DDD3C79AFFF6}" type="slidenum">
              <a:rPr lang="de-DE" altLang="ru-RU" sz="1200">
                <a:latin typeface="Arial" charset="0"/>
              </a:rPr>
              <a:pPr algn="r"/>
              <a:t>3</a:t>
            </a:fld>
            <a:endParaRPr lang="de-DE" altLang="ru-RU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de-DE" alt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DE3319A-5318-46A0-8527-F086DCD2DB90}" type="slidenum">
              <a:rPr lang="de-DE" altLang="ru-RU" smtClean="0"/>
              <a:pPr/>
              <a:t>8</a:t>
            </a:fld>
            <a:endParaRPr lang="de-DE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de-DE" alt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2ADE67-F13E-4CFA-BBBC-9651BCB63218}" type="slidenum">
              <a:rPr lang="de-DE" altLang="ru-RU" smtClean="0"/>
              <a:pPr/>
              <a:t>18</a:t>
            </a:fld>
            <a:endParaRPr lang="de-DE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682D9-C2EE-488F-9273-40CC7EB902E2}" type="datetimeFigureOut">
              <a:rPr lang="ru-RU"/>
              <a:pPr>
                <a:defRPr/>
              </a:pPr>
              <a:t>11.12.2019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9B27D-5FAE-41F5-AD16-70A777720E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B092A-E7DA-47C5-90D4-BF49DA0B7A13}" type="datetimeFigureOut">
              <a:rPr lang="ru-RU"/>
              <a:pPr>
                <a:defRPr/>
              </a:pPr>
              <a:t>11.12.2019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E3715-FDCA-45C5-8C64-3D04897DF0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6CC23-AAB5-44F7-86EC-611BC15C1473}" type="datetimeFigureOut">
              <a:rPr lang="ru-RU"/>
              <a:pPr>
                <a:defRPr/>
              </a:pPr>
              <a:t>11.12.2019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6E05D-1D2C-4640-B736-B6EED66FB5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10560-2A46-47A6-BB3E-583BC8039259}" type="datetimeFigureOut">
              <a:rPr lang="ru-RU"/>
              <a:pPr>
                <a:defRPr/>
              </a:pPr>
              <a:t>11.12.2019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AE428-E2AC-499B-A8FB-044FCE5235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BCDDB-558B-4D15-BA84-2EE14F59334F}" type="datetimeFigureOut">
              <a:rPr lang="ru-RU"/>
              <a:pPr>
                <a:defRPr/>
              </a:pPr>
              <a:t>11.12.2019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F5DAC-749E-4BB9-9EB7-FB8BD1E5CC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E7AE1-4407-4DC8-945E-DA2291E75AF1}" type="datetimeFigureOut">
              <a:rPr lang="ru-RU"/>
              <a:pPr>
                <a:defRPr/>
              </a:pPr>
              <a:t>11.12.2019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FC9D1-824B-4B96-9FEE-B10DA866DD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CEC3-05FA-4CA5-ABAE-CA3277F616E5}" type="datetimeFigureOut">
              <a:rPr lang="ru-RU"/>
              <a:pPr>
                <a:defRPr/>
              </a:pPr>
              <a:t>11.12.2019</a:t>
            </a:fld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49CC0-0B5C-45CE-AB81-DC3AA88AF6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925B1-F96F-4F5B-B4E5-D03B589F3CE8}" type="datetimeFigureOut">
              <a:rPr lang="ru-RU"/>
              <a:pPr>
                <a:defRPr/>
              </a:pPr>
              <a:t>11.12.2019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8AF24-BBF1-40AE-9D70-877DC14451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4EF87-9141-448A-842B-271858E23CB2}" type="datetimeFigureOut">
              <a:rPr lang="ru-RU"/>
              <a:pPr>
                <a:defRPr/>
              </a:pPr>
              <a:t>11.12.2019</a:t>
            </a:fld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0CC28-C679-46BA-869C-005B4A8605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F8370-09EE-42E1-909E-0D15ACE8FC41}" type="datetimeFigureOut">
              <a:rPr lang="ru-RU"/>
              <a:pPr>
                <a:defRPr/>
              </a:pPr>
              <a:t>11.12.2019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8388D-A7AC-4E7B-8733-C1F3D03256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7421C-6A97-442E-89C9-4E45CC2BC044}" type="datetimeFigureOut">
              <a:rPr lang="ru-RU"/>
              <a:pPr>
                <a:defRPr/>
              </a:pPr>
              <a:t>11.12.2019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DBE0D-55C4-4A71-890F-5D73793667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9EC28ECD-6B43-4BCA-8C2C-BCDACCA624D5}" type="datetimeFigureOut">
              <a:rPr lang="ru-RU"/>
              <a:pPr>
                <a:defRPr/>
              </a:pPr>
              <a:t>11.12.2019</a:t>
            </a:fld>
            <a:endParaRPr lang="ru-RU" dirty="0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B7B85F85-3C87-4671-81B8-3A70588DAE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4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29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 noChangeAspect="1"/>
          </p:cNvGrpSpPr>
          <p:nvPr/>
        </p:nvGrpSpPr>
        <p:grpSpPr bwMode="auto">
          <a:xfrm>
            <a:off x="354013" y="679450"/>
            <a:ext cx="8785225" cy="6597650"/>
            <a:chOff x="4498" y="3007"/>
            <a:chExt cx="7560" cy="5490"/>
          </a:xfrm>
        </p:grpSpPr>
        <p:sp>
          <p:nvSpPr>
            <p:cNvPr id="2053" name="AutoShape 3"/>
            <p:cNvSpPr>
              <a:spLocks noChangeAspect="1" noChangeArrowheads="1"/>
            </p:cNvSpPr>
            <p:nvPr/>
          </p:nvSpPr>
          <p:spPr bwMode="auto">
            <a:xfrm>
              <a:off x="4498" y="3007"/>
              <a:ext cx="7560" cy="5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altLang="ru-RU"/>
            </a:p>
          </p:txBody>
        </p:sp>
        <p:sp>
          <p:nvSpPr>
            <p:cNvPr id="2054" name="WordArt 4"/>
            <p:cNvSpPr>
              <a:spLocks noChangeArrowheads="1" noChangeShapeType="1" noTextEdit="1"/>
            </p:cNvSpPr>
            <p:nvPr/>
          </p:nvSpPr>
          <p:spPr bwMode="auto">
            <a:xfrm>
              <a:off x="4858" y="5497"/>
              <a:ext cx="6660" cy="2700"/>
            </a:xfrm>
            <a:prstGeom prst="rect">
              <a:avLst/>
            </a:prstGeom>
          </p:spPr>
          <p:txBody>
            <a:bodyPr wrap="none" fromWordArt="1">
              <a:prstTxWarp prst="textCanDown">
                <a:avLst>
                  <a:gd name="adj" fmla="val 33333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 ОЛИЦЕТВОРЕНИЕ   МИРОВОЙ </a:t>
              </a:r>
            </a:p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МУЗЫКАЛЬНОЙ  КУЛЬТУРЫ</a:t>
              </a:r>
            </a:p>
          </p:txBody>
        </p:sp>
        <p:sp>
          <p:nvSpPr>
            <p:cNvPr id="2055" name="WordArt 5"/>
            <p:cNvSpPr>
              <a:spLocks noChangeArrowheads="1" noChangeShapeType="1" noTextEdit="1"/>
            </p:cNvSpPr>
            <p:nvPr/>
          </p:nvSpPr>
          <p:spPr bwMode="auto">
            <a:xfrm>
              <a:off x="5128" y="3517"/>
              <a:ext cx="6030" cy="423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de-DE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 WOLFGANG  AMADEUS  </a:t>
              </a:r>
            </a:p>
            <a:p>
              <a:pPr algn="ctr"/>
              <a:r>
                <a:rPr lang="de-DE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MOZART</a:t>
              </a:r>
              <a:endPara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056" name="WordArt 6" descr="Бумажный пакет"/>
            <p:cNvSpPr>
              <a:spLocks noChangeArrowheads="1" noChangeShapeType="1" noTextEdit="1"/>
            </p:cNvSpPr>
            <p:nvPr/>
          </p:nvSpPr>
          <p:spPr bwMode="auto">
            <a:xfrm>
              <a:off x="5938" y="4597"/>
              <a:ext cx="4320" cy="14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de-DE" sz="3600" kern="10"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  <a:blipFill dpi="0" rotWithShape="0">
                    <a:blip r:embed="rId2"/>
                    <a:srcRect/>
                    <a:tile tx="0" ty="0" sx="100000" sy="100000" flip="none" algn="tl"/>
                  </a:blipFill>
                  <a:effectLst>
                    <a:outerShdw dist="563972" dir="14049741" sx="125000" sy="125000" algn="tl" rotWithShape="0">
                      <a:srgbClr val="C7DFD3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 MOZART</a:t>
              </a:r>
            </a:p>
            <a:p>
              <a:pPr algn="ctr"/>
              <a:r>
                <a:rPr lang="de-DE" sz="3600" kern="10"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  <a:blipFill dpi="0" rotWithShape="0">
                    <a:blip r:embed="rId2"/>
                    <a:srcRect/>
                    <a:tile tx="0" ty="0" sx="100000" sy="100000" flip="none" algn="tl"/>
                  </a:blipFill>
                  <a:effectLst>
                    <a:outerShdw dist="563972" dir="14049741" sx="125000" sy="125000" algn="tl" rotWithShape="0">
                      <a:srgbClr val="C7DFD3">
                        <a:alpha val="79999"/>
                      </a:srgbClr>
                    </a:outerShdw>
                  </a:effectLst>
                  <a:latin typeface="Times New Roman"/>
                  <a:cs typeface="Times New Roman"/>
                </a:rPr>
                <a:t>MOZART</a:t>
              </a:r>
              <a:endPara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endParaRPr>
            </a:p>
          </p:txBody>
        </p:sp>
      </p:grpSp>
      <p:pic>
        <p:nvPicPr>
          <p:cNvPr id="2051" name="Picture 6" descr="313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l="23221" t="1913" r="46472" b="80357"/>
          <a:stretch>
            <a:fillRect/>
          </a:stretch>
        </p:blipFill>
        <p:spPr bwMode="auto">
          <a:xfrm>
            <a:off x="1042988" y="2636838"/>
            <a:ext cx="118745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6948488" y="2781300"/>
            <a:ext cx="1223962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318"/>
          <p:cNvPicPr>
            <a:picLocks noChangeAspect="1" noChangeArrowheads="1"/>
          </p:cNvPicPr>
          <p:nvPr/>
        </p:nvPicPr>
        <p:blipFill>
          <a:blip r:embed="rId2" cstate="print"/>
          <a:srcRect b="5495"/>
          <a:stretch>
            <a:fillRect/>
          </a:stretch>
        </p:blipFill>
        <p:spPr bwMode="auto">
          <a:xfrm>
            <a:off x="568325" y="836613"/>
            <a:ext cx="3767138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4356100" y="2216150"/>
            <a:ext cx="47815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ru-RU" sz="3600">
                <a:solidFill>
                  <a:srgbClr val="00B050"/>
                </a:solidFill>
                <a:latin typeface="Arial" charset="0"/>
                <a:cs typeface="Times New Roman" pitchFamily="18" charset="0"/>
              </a:rPr>
              <a:t>Selbst die  Königin  Maria Teresia hielt </a:t>
            </a:r>
            <a:r>
              <a:rPr lang="de-DE" altLang="ru-RU" sz="3600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„Wunderkind“ </a:t>
            </a:r>
            <a:r>
              <a:rPr lang="de-DE" altLang="ru-RU" sz="3600">
                <a:latin typeface="Arial" charset="0"/>
                <a:cs typeface="Times New Roman" pitchFamily="18" charset="0"/>
              </a:rPr>
              <a:t>in den Arm.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4030663" y="2349500"/>
            <a:ext cx="5003800" cy="2879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de-DE" sz="4000" dirty="0" smtClean="0">
                <a:solidFill>
                  <a:srgbClr val="FFC000"/>
                </a:solidFill>
              </a:rPr>
              <a:t> In der ganzen Welt nannte man  seine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sz="4000" dirty="0" smtClean="0">
                <a:solidFill>
                  <a:srgbClr val="FFC000"/>
                </a:solidFill>
              </a:rPr>
              <a:t> Musik „</a:t>
            </a:r>
            <a:r>
              <a:rPr lang="de-DE" sz="4000" dirty="0" smtClean="0">
                <a:solidFill>
                  <a:srgbClr val="C00000"/>
                </a:solidFill>
              </a:rPr>
              <a:t>unsterblich“.</a:t>
            </a:r>
            <a:endParaRPr lang="ru-RU" sz="4000" dirty="0" smtClean="0">
              <a:solidFill>
                <a:srgbClr val="C0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de-DE" i="1" dirty="0" smtClean="0"/>
              <a:t>   </a:t>
            </a: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2291" name="Picture 4" descr="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37798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 sz="quarter"/>
          </p:nvPr>
        </p:nvSpPr>
        <p:spPr>
          <a:xfrm>
            <a:off x="0" y="4508500"/>
            <a:ext cx="9144000" cy="1828800"/>
          </a:xfrm>
        </p:spPr>
        <p:txBody>
          <a:bodyPr/>
          <a:lstStyle/>
          <a:p>
            <a:pPr>
              <a:defRPr/>
            </a:pPr>
            <a:r>
              <a:rPr lang="de-DE" sz="4000" dirty="0" smtClean="0">
                <a:solidFill>
                  <a:schemeClr val="tx1"/>
                </a:solidFill>
              </a:rPr>
              <a:t>Aber dieser Erfolg dauerte nicht lange.</a:t>
            </a:r>
            <a:endParaRPr lang="de-DE" sz="4000" dirty="0">
              <a:solidFill>
                <a:schemeClr val="tx1"/>
              </a:solidFill>
            </a:endParaRPr>
          </a:p>
        </p:txBody>
      </p:sp>
      <p:pic>
        <p:nvPicPr>
          <p:cNvPr id="13315" name="Picture 2" descr="3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16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15" descr="A Coffee with Your Favorite Composer - WQX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1557338"/>
            <a:ext cx="489743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581525"/>
            <a:ext cx="5614988" cy="2636838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Mozart wollte nicht nur spielen, er wollte auch komponieren.</a:t>
            </a:r>
            <a:endParaRPr lang="de-DE" dirty="0"/>
          </a:p>
        </p:txBody>
      </p:sp>
      <p:pic>
        <p:nvPicPr>
          <p:cNvPr id="14339" name="Picture 5" descr="28"/>
          <p:cNvPicPr>
            <a:picLocks noChangeAspect="1" noChangeArrowheads="1"/>
          </p:cNvPicPr>
          <p:nvPr/>
        </p:nvPicPr>
        <p:blipFill>
          <a:blip r:embed="rId2" cstate="print">
            <a:lum bright="-18000" contrast="40000"/>
          </a:blip>
          <a:srcRect/>
          <a:stretch>
            <a:fillRect/>
          </a:stretch>
        </p:blipFill>
        <p:spPr bwMode="auto">
          <a:xfrm>
            <a:off x="5040313" y="3789363"/>
            <a:ext cx="4103687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1" descr="Моцарт Реквием по мечте (Dub Step remix) скачать mp3, текст песни и слушать онлайн"/>
          <p:cNvPicPr>
            <a:picLocks noChangeAspect="1" noChangeArrowheads="1"/>
          </p:cNvPicPr>
          <p:nvPr/>
        </p:nvPicPr>
        <p:blipFill>
          <a:blip r:embed="rId3" cstate="print"/>
          <a:srcRect t="10941"/>
          <a:stretch>
            <a:fillRect/>
          </a:stretch>
        </p:blipFill>
        <p:spPr bwMode="auto">
          <a:xfrm>
            <a:off x="0" y="30163"/>
            <a:ext cx="5580063" cy="41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Моцарт Вольфганг Амадей: Фотогалерея"/>
          <p:cNvPicPr>
            <a:picLocks noChangeAspect="1" noChangeArrowheads="1"/>
          </p:cNvPicPr>
          <p:nvPr/>
        </p:nvPicPr>
        <p:blipFill>
          <a:blip r:embed="rId4" cstate="print"/>
          <a:srcRect l="6059" t="4793" r="5426"/>
          <a:stretch>
            <a:fillRect/>
          </a:stretch>
        </p:blipFill>
        <p:spPr bwMode="auto">
          <a:xfrm>
            <a:off x="5959475" y="30163"/>
            <a:ext cx="2500313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875" y="4508500"/>
            <a:ext cx="10101263" cy="1808163"/>
          </a:xfrm>
        </p:spPr>
        <p:txBody>
          <a:bodyPr/>
          <a:lstStyle/>
          <a:p>
            <a:pPr>
              <a:defRPr/>
            </a:pPr>
            <a:endParaRPr lang="de-DE" dirty="0" smtClean="0"/>
          </a:p>
          <a:p>
            <a:pPr>
              <a:defRPr/>
            </a:pPr>
            <a:r>
              <a:rPr lang="de-DE" dirty="0" smtClean="0">
                <a:solidFill>
                  <a:srgbClr val="0000FF"/>
                </a:solidFill>
              </a:rPr>
              <a:t>Seine ersten Oper waren sehr schön.  </a:t>
            </a:r>
            <a:r>
              <a:rPr lang="de-DE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Aber sie hatten 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smtClean="0">
                <a:solidFill>
                  <a:srgbClr val="C00000"/>
                </a:solidFill>
              </a:rPr>
              <a:t>keinen   Erfolg</a:t>
            </a:r>
            <a:r>
              <a:rPr lang="de-DE" dirty="0" smtClean="0">
                <a:solidFill>
                  <a:srgbClr val="002060"/>
                </a:solidFill>
              </a:rPr>
              <a:t>  </a:t>
            </a:r>
            <a:r>
              <a:rPr lang="de-DE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beim   aristokratischen Publikum.</a:t>
            </a:r>
            <a:endParaRPr lang="de-DE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5363" name="Picture 5" descr="C:\Users\Galina_I\Desktop\MOZART\заруб.жив. моцарт\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225" y="0"/>
            <a:ext cx="9144000" cy="508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 стрелкой 3"/>
          <p:cNvCxnSpPr/>
          <p:nvPr/>
        </p:nvCxnSpPr>
        <p:spPr>
          <a:xfrm>
            <a:off x="8101013" y="2133600"/>
            <a:ext cx="358775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7812088" y="1844675"/>
            <a:ext cx="1008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Моцарт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95"/>
          <p:cNvPicPr>
            <a:picLocks noChangeAspect="1" noChangeArrowheads="1"/>
          </p:cNvPicPr>
          <p:nvPr/>
        </p:nvPicPr>
        <p:blipFill>
          <a:blip r:embed="rId2" cstate="print"/>
          <a:srcRect t="2655" r="11122"/>
          <a:stretch>
            <a:fillRect/>
          </a:stretch>
        </p:blipFill>
        <p:spPr bwMode="auto">
          <a:xfrm>
            <a:off x="395288" y="0"/>
            <a:ext cx="2879725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 descr="315"/>
          <p:cNvPicPr>
            <a:picLocks noChangeAspect="1" noChangeArrowheads="1"/>
          </p:cNvPicPr>
          <p:nvPr/>
        </p:nvPicPr>
        <p:blipFill>
          <a:blip r:embed="rId3" cstate="print">
            <a:lum bright="6000" contrast="24000"/>
          </a:blip>
          <a:srcRect/>
          <a:stretch>
            <a:fillRect/>
          </a:stretch>
        </p:blipFill>
        <p:spPr bwMode="auto">
          <a:xfrm>
            <a:off x="7451725" y="4554538"/>
            <a:ext cx="169227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ctrTitle" sz="quarter"/>
          </p:nvPr>
        </p:nvSpPr>
        <p:spPr>
          <a:xfrm>
            <a:off x="0" y="4508500"/>
            <a:ext cx="7164388" cy="1828800"/>
          </a:xfrm>
        </p:spPr>
        <p:txBody>
          <a:bodyPr/>
          <a:lstStyle/>
          <a:p>
            <a:pPr>
              <a:defRPr/>
            </a:pPr>
            <a:r>
              <a:rPr lang="de-DE" sz="3600" dirty="0" smtClean="0"/>
              <a:t>Als Komponist hatte der junge Mozart keinen Erfolg. </a:t>
            </a:r>
            <a:br>
              <a:rPr lang="de-DE" sz="3600" dirty="0" smtClean="0"/>
            </a:br>
            <a:r>
              <a:rPr lang="de-DE" sz="3600" dirty="0" smtClean="0">
                <a:solidFill>
                  <a:srgbClr val="C00000"/>
                </a:solidFill>
              </a:rPr>
              <a:t>Es wurde immer schwerer, sein </a:t>
            </a:r>
            <a:r>
              <a:rPr lang="de-DE" sz="3600" dirty="0" smtClean="0">
                <a:solidFill>
                  <a:srgbClr val="002060"/>
                </a:solidFill>
              </a:rPr>
              <a:t>Brot</a:t>
            </a:r>
            <a:r>
              <a:rPr lang="de-DE" sz="3600" dirty="0" smtClean="0">
                <a:solidFill>
                  <a:srgbClr val="C00000"/>
                </a:solidFill>
              </a:rPr>
              <a:t>   zu  verdienen</a:t>
            </a:r>
            <a:r>
              <a:rPr lang="de-DE" dirty="0" smtClean="0">
                <a:solidFill>
                  <a:srgbClr val="C00000"/>
                </a:solidFill>
              </a:rPr>
              <a:t>. </a:t>
            </a:r>
            <a:endParaRPr lang="de-DE" dirty="0">
              <a:solidFill>
                <a:srgbClr val="C00000"/>
              </a:solidFill>
            </a:endParaRPr>
          </a:p>
        </p:txBody>
      </p:sp>
      <p:pic>
        <p:nvPicPr>
          <p:cNvPr id="16389" name="Picture 6" descr="21"/>
          <p:cNvPicPr>
            <a:picLocks noChangeAspect="1" noChangeArrowheads="1"/>
          </p:cNvPicPr>
          <p:nvPr/>
        </p:nvPicPr>
        <p:blipFill>
          <a:blip r:embed="rId4" cstate="print">
            <a:lum bright="10000" contrast="10000"/>
          </a:blip>
          <a:srcRect l="2817" t="5087" r="5511" b="7687"/>
          <a:stretch>
            <a:fillRect/>
          </a:stretch>
        </p:blipFill>
        <p:spPr bwMode="auto">
          <a:xfrm>
            <a:off x="3563938" y="0"/>
            <a:ext cx="51847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375" y="4545013"/>
            <a:ext cx="6624638" cy="12319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Mozart   versuchte  durch Komponieren  und   auch    </a:t>
            </a:r>
          </a:p>
          <a:p>
            <a:pPr>
              <a:buFont typeface="Wingdings" pitchFamily="2" charset="2"/>
              <a:buNone/>
              <a:defRPr/>
            </a:pPr>
            <a:r>
              <a:rPr lang="de-DE" dirty="0" smtClean="0"/>
              <a:t>   durch Musikunterricht das </a:t>
            </a:r>
          </a:p>
          <a:p>
            <a:pPr>
              <a:buFont typeface="Wingdings" pitchFamily="2" charset="2"/>
              <a:buNone/>
              <a:defRPr/>
            </a:pPr>
            <a:r>
              <a:rPr lang="de-DE" dirty="0" smtClean="0">
                <a:solidFill>
                  <a:srgbClr val="FFC000"/>
                </a:solidFill>
              </a:rPr>
              <a:t>   </a:t>
            </a:r>
            <a:r>
              <a:rPr lang="de-DE" dirty="0" smtClean="0">
                <a:solidFill>
                  <a:srgbClr val="C00000"/>
                </a:solidFill>
              </a:rPr>
              <a:t>Geld</a:t>
            </a:r>
            <a:r>
              <a:rPr lang="de-DE" dirty="0" smtClean="0">
                <a:solidFill>
                  <a:srgbClr val="FFC000"/>
                </a:solidFill>
              </a:rPr>
              <a:t>  </a:t>
            </a:r>
            <a:r>
              <a:rPr lang="de-DE" dirty="0" smtClean="0"/>
              <a:t> zu  verdienen.</a:t>
            </a:r>
            <a:endParaRPr lang="de-DE" dirty="0"/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 cstate="print"/>
          <a:srcRect l="9264" t="5263" r="4141"/>
          <a:stretch>
            <a:fillRect/>
          </a:stretch>
        </p:blipFill>
        <p:spPr bwMode="auto">
          <a:xfrm>
            <a:off x="0" y="0"/>
            <a:ext cx="3419475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28"/>
          <p:cNvPicPr>
            <a:picLocks noChangeAspect="1" noChangeArrowheads="1"/>
          </p:cNvPicPr>
          <p:nvPr/>
        </p:nvPicPr>
        <p:blipFill>
          <a:blip r:embed="rId3" cstate="print">
            <a:lum bright="-18000" contrast="30000"/>
          </a:blip>
          <a:srcRect t="2380"/>
          <a:stretch>
            <a:fillRect/>
          </a:stretch>
        </p:blipFill>
        <p:spPr bwMode="auto">
          <a:xfrm>
            <a:off x="0" y="4581525"/>
            <a:ext cx="19081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4" cstate="print"/>
          <a:srcRect l="12766" t="8409" r="8511"/>
          <a:stretch>
            <a:fillRect/>
          </a:stretch>
        </p:blipFill>
        <p:spPr bwMode="auto">
          <a:xfrm>
            <a:off x="3406775" y="-6350"/>
            <a:ext cx="2771775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 descr="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8175" y="4581525"/>
            <a:ext cx="15843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Прямоугольник 8"/>
          <p:cNvSpPr>
            <a:spLocks noChangeArrowheads="1"/>
          </p:cNvSpPr>
          <p:nvPr/>
        </p:nvSpPr>
        <p:spPr bwMode="auto">
          <a:xfrm>
            <a:off x="0" y="4221163"/>
            <a:ext cx="3416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/>
              <a:t>Карл Томас Моцарт</a:t>
            </a:r>
            <a:r>
              <a:rPr lang="de-DE" altLang="ru-RU"/>
              <a:t> - der Sohn</a:t>
            </a:r>
          </a:p>
        </p:txBody>
      </p:sp>
      <p:sp>
        <p:nvSpPr>
          <p:cNvPr id="17416" name="Прямоугольник 9"/>
          <p:cNvSpPr>
            <a:spLocks noChangeArrowheads="1"/>
          </p:cNvSpPr>
          <p:nvPr/>
        </p:nvSpPr>
        <p:spPr bwMode="auto">
          <a:xfrm>
            <a:off x="4211638" y="4221163"/>
            <a:ext cx="3687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altLang="ru-RU">
                <a:solidFill>
                  <a:srgbClr val="002060"/>
                </a:solidFill>
              </a:rPr>
              <a:t>Mozart und seine Frau</a:t>
            </a:r>
            <a:r>
              <a:rPr lang="ru-RU" altLang="ru-RU">
                <a:solidFill>
                  <a:srgbClr val="002060"/>
                </a:solidFill>
              </a:rPr>
              <a:t> Ко</a:t>
            </a:r>
            <a:r>
              <a:rPr lang="de-DE" altLang="ru-RU">
                <a:solidFill>
                  <a:srgbClr val="002060"/>
                </a:solidFill>
              </a:rPr>
              <a:t>nstanzija</a:t>
            </a:r>
          </a:p>
        </p:txBody>
      </p:sp>
      <p:pic>
        <p:nvPicPr>
          <p:cNvPr id="17417" name="Picture 9" descr="Стиль Моцарта отличается интонационной выразительностью, пластической - Картинка 7659/1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88075" y="-30163"/>
            <a:ext cx="2903538" cy="4244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9" descr="Моцарт Вольфганг Амадей: Фотогалерея"/>
          <p:cNvPicPr>
            <a:picLocks noChangeAspect="1" noChangeArrowheads="1"/>
          </p:cNvPicPr>
          <p:nvPr/>
        </p:nvPicPr>
        <p:blipFill>
          <a:blip r:embed="rId7" cstate="print"/>
          <a:srcRect l="7819" t="4262" r="3677"/>
          <a:stretch>
            <a:fillRect/>
          </a:stretch>
        </p:blipFill>
        <p:spPr bwMode="auto">
          <a:xfrm>
            <a:off x="3419475" y="-6350"/>
            <a:ext cx="2881313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4221163"/>
            <a:ext cx="8893175" cy="1303337"/>
          </a:xfrm>
        </p:spPr>
        <p:txBody>
          <a:bodyPr/>
          <a:lstStyle/>
          <a:p>
            <a:pPr>
              <a:defRPr/>
            </a:pPr>
            <a:r>
              <a:rPr lang="de-DE" sz="3600" dirty="0" smtClean="0"/>
              <a:t>Das schwere Leben und </a:t>
            </a:r>
            <a:r>
              <a:rPr lang="de-DE" sz="3600" dirty="0" smtClean="0">
                <a:solidFill>
                  <a:srgbClr val="C00000"/>
                </a:solidFill>
              </a:rPr>
              <a:t>der  Kampf   für  neue Ideen in der </a:t>
            </a:r>
            <a:r>
              <a:rPr lang="de-DE" sz="3600" dirty="0">
                <a:solidFill>
                  <a:srgbClr val="C00000"/>
                </a:solidFill>
              </a:rPr>
              <a:t>O</a:t>
            </a:r>
            <a:r>
              <a:rPr lang="de-DE" sz="3600" dirty="0" smtClean="0">
                <a:solidFill>
                  <a:srgbClr val="C00000"/>
                </a:solidFill>
              </a:rPr>
              <a:t>pernkunst </a:t>
            </a:r>
            <a:r>
              <a:rPr lang="de-DE" sz="3600" dirty="0" smtClean="0"/>
              <a:t>machten  Mozart krank. </a:t>
            </a:r>
            <a:endParaRPr lang="de-DE" sz="3600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 l="14461" t="17502"/>
          <a:stretch>
            <a:fillRect/>
          </a:stretch>
        </p:blipFill>
        <p:spPr bwMode="auto">
          <a:xfrm>
            <a:off x="6350" y="0"/>
            <a:ext cx="3989388" cy="39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 descr="3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2625" y="0"/>
            <a:ext cx="5940425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300663"/>
            <a:ext cx="9145588" cy="21605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altLang="ru-RU" sz="3600" smtClean="0">
                <a:effectLst/>
              </a:rPr>
              <a:t>Mozart starb </a:t>
            </a:r>
            <a:r>
              <a:rPr lang="de-DE" altLang="ru-RU" sz="3600" smtClean="0">
                <a:solidFill>
                  <a:srgbClr val="7030A0"/>
                </a:solidFill>
                <a:effectLst/>
              </a:rPr>
              <a:t>im Jahre 1791</a:t>
            </a:r>
            <a:r>
              <a:rPr lang="de-DE" altLang="ru-RU" sz="3600" smtClean="0">
                <a:effectLst/>
              </a:rPr>
              <a:t>, im Alter von nur </a:t>
            </a:r>
            <a:r>
              <a:rPr lang="ru-RU" altLang="ru-RU" sz="3600" smtClean="0">
                <a:solidFill>
                  <a:srgbClr val="7030A0"/>
                </a:solidFill>
                <a:effectLst/>
              </a:rPr>
              <a:t>35 </a:t>
            </a:r>
            <a:r>
              <a:rPr lang="de-DE" altLang="ru-RU" sz="3600" smtClean="0">
                <a:solidFill>
                  <a:srgbClr val="7030A0"/>
                </a:solidFill>
                <a:effectLst/>
              </a:rPr>
              <a:t>Jahren. </a:t>
            </a:r>
            <a:endParaRPr lang="ru-RU" altLang="ru-RU" sz="3600" smtClean="0">
              <a:solidFill>
                <a:srgbClr val="7030A0"/>
              </a:solidFill>
              <a:effectLst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63938" y="1773238"/>
            <a:ext cx="5832475" cy="2665412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de-DE" sz="4000" dirty="0" smtClean="0">
                <a:solidFill>
                  <a:srgbClr val="00B050"/>
                </a:solidFill>
              </a:rPr>
              <a:t>Sein kurzes Leben </a:t>
            </a:r>
            <a:r>
              <a:rPr lang="de-DE" sz="4000" dirty="0" smtClean="0"/>
              <a:t>war einer hellen, </a:t>
            </a:r>
            <a:r>
              <a:rPr lang="de-DE" sz="4000" dirty="0" smtClean="0">
                <a:solidFill>
                  <a:srgbClr val="00B050"/>
                </a:solidFill>
              </a:rPr>
              <a:t>schnell gebrannten  Fackel</a:t>
            </a:r>
          </a:p>
          <a:p>
            <a:pPr>
              <a:buFont typeface="Wingdings" pitchFamily="2" charset="2"/>
              <a:buNone/>
              <a:defRPr/>
            </a:pPr>
            <a:r>
              <a:rPr lang="de-DE" sz="4000" dirty="0" smtClean="0">
                <a:solidFill>
                  <a:srgbClr val="00B050"/>
                </a:solidFill>
              </a:rPr>
              <a:t>        ähnlich.</a:t>
            </a:r>
            <a:endParaRPr lang="ru-RU" sz="4000" dirty="0" smtClean="0">
              <a:solidFill>
                <a:srgbClr val="00B050"/>
              </a:solidFill>
            </a:endParaRPr>
          </a:p>
        </p:txBody>
      </p:sp>
      <p:pic>
        <p:nvPicPr>
          <p:cNvPr id="20483" name="Picture 6" descr="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3563938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4284663" y="1052513"/>
            <a:ext cx="4859337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de-DE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Der geniale deutsche Komponist</a:t>
            </a:r>
          </a:p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de-DE" sz="4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de-DE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de-DE" sz="4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Wolfgang </a:t>
            </a:r>
          </a:p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de-DE" sz="4000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Amadeus Mozart </a:t>
            </a:r>
          </a:p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de-DE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ist ein </a:t>
            </a:r>
            <a:r>
              <a:rPr lang="en-US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de-DE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Symbol</a:t>
            </a:r>
            <a:endParaRPr lang="de-DE" sz="4000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de-DE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</a:t>
            </a:r>
            <a:endParaRPr lang="de-DE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07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8" y="549275"/>
            <a:ext cx="4286251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4663" y="4606925"/>
            <a:ext cx="5688012" cy="14478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de-DE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de-DE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der musikalischen </a:t>
            </a:r>
          </a:p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de-DE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Weltkultur</a:t>
            </a:r>
            <a: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n-US" sz="4000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-323850" y="4581525"/>
            <a:ext cx="9721850" cy="3041650"/>
          </a:xfrm>
        </p:spPr>
        <p:txBody>
          <a:bodyPr/>
          <a:lstStyle/>
          <a:p>
            <a:pPr eaLnBrk="1" hangingPunct="1">
              <a:defRPr/>
            </a:pPr>
            <a:r>
              <a:rPr lang="de-DE" smtClean="0">
                <a:solidFill>
                  <a:srgbClr val="00B050"/>
                </a:solidFill>
              </a:rPr>
              <a:t>Seine   Oper</a:t>
            </a:r>
            <a:r>
              <a:rPr lang="en-US" smtClean="0">
                <a:solidFill>
                  <a:srgbClr val="00B050"/>
                </a:solidFill>
              </a:rPr>
              <a:t>n</a:t>
            </a:r>
            <a:r>
              <a:rPr lang="de-DE" smtClean="0">
                <a:solidFill>
                  <a:srgbClr val="00B050"/>
                </a:solidFill>
              </a:rPr>
              <a:t>: </a:t>
            </a:r>
            <a:r>
              <a:rPr lang="ru-RU" smtClean="0">
                <a:solidFill>
                  <a:srgbClr val="00B050"/>
                </a:solidFill>
              </a:rPr>
              <a:t>«</a:t>
            </a:r>
            <a:r>
              <a:rPr lang="de-DE" smtClean="0">
                <a:solidFill>
                  <a:srgbClr val="00B050"/>
                </a:solidFill>
              </a:rPr>
              <a:t>D</a:t>
            </a:r>
            <a:r>
              <a:rPr lang="ru-RU" smtClean="0">
                <a:solidFill>
                  <a:srgbClr val="00B050"/>
                </a:solidFill>
              </a:rPr>
              <a:t>о</a:t>
            </a:r>
            <a:r>
              <a:rPr lang="de-DE" smtClean="0">
                <a:solidFill>
                  <a:srgbClr val="00B050"/>
                </a:solidFill>
              </a:rPr>
              <a:t>n</a:t>
            </a:r>
            <a:r>
              <a:rPr lang="ru-RU" smtClean="0">
                <a:solidFill>
                  <a:srgbClr val="00B050"/>
                </a:solidFill>
              </a:rPr>
              <a:t> </a:t>
            </a:r>
            <a:r>
              <a:rPr lang="de-DE" smtClean="0">
                <a:solidFill>
                  <a:srgbClr val="00B050"/>
                </a:solidFill>
              </a:rPr>
              <a:t>Juan</a:t>
            </a:r>
            <a:r>
              <a:rPr lang="ru-RU" smtClean="0">
                <a:solidFill>
                  <a:srgbClr val="00B050"/>
                </a:solidFill>
              </a:rPr>
              <a:t>», </a:t>
            </a:r>
            <a:r>
              <a:rPr lang="de-DE" smtClean="0">
                <a:solidFill>
                  <a:srgbClr val="00B050"/>
                </a:solidFill>
              </a:rPr>
              <a:t>  </a:t>
            </a:r>
            <a:r>
              <a:rPr lang="ru-RU" smtClean="0">
                <a:solidFill>
                  <a:srgbClr val="00B050"/>
                </a:solidFill>
              </a:rPr>
              <a:t>«</a:t>
            </a:r>
            <a:r>
              <a:rPr lang="de-DE" smtClean="0">
                <a:solidFill>
                  <a:srgbClr val="00B050"/>
                </a:solidFill>
              </a:rPr>
              <a:t>Figaros Hochzeit</a:t>
            </a:r>
            <a:r>
              <a:rPr lang="ru-RU" smtClean="0">
                <a:solidFill>
                  <a:srgbClr val="00B050"/>
                </a:solidFill>
              </a:rPr>
              <a:t>», «</a:t>
            </a:r>
            <a:r>
              <a:rPr lang="de-DE" smtClean="0">
                <a:solidFill>
                  <a:srgbClr val="00B050"/>
                </a:solidFill>
              </a:rPr>
              <a:t>Die  Zauberflöte</a:t>
            </a:r>
            <a:r>
              <a:rPr lang="ru-RU" smtClean="0">
                <a:solidFill>
                  <a:srgbClr val="00B050"/>
                </a:solidFill>
              </a:rPr>
              <a:t>»</a:t>
            </a:r>
            <a:r>
              <a:rPr lang="de-DE" smtClean="0">
                <a:solidFill>
                  <a:srgbClr val="00B050"/>
                </a:solidFill>
              </a:rPr>
              <a:t>;</a:t>
            </a:r>
            <a:r>
              <a:rPr lang="de-DE" smtClean="0"/>
              <a:t>  seine   Sinfonien</a:t>
            </a:r>
            <a:r>
              <a:rPr lang="ru-RU" smtClean="0"/>
              <a:t>, </a:t>
            </a:r>
            <a:r>
              <a:rPr lang="de-DE" smtClean="0"/>
              <a:t>  Lieder</a:t>
            </a:r>
            <a:r>
              <a:rPr lang="ru-RU" smtClean="0"/>
              <a:t>,</a:t>
            </a:r>
            <a:r>
              <a:rPr lang="de-DE" smtClean="0"/>
              <a:t> Konzerte</a:t>
            </a:r>
            <a:r>
              <a:rPr lang="ru-RU" smtClean="0"/>
              <a:t>, </a:t>
            </a:r>
            <a:r>
              <a:rPr lang="de-DE" smtClean="0"/>
              <a:t>Quartette werden auch </a:t>
            </a:r>
            <a:r>
              <a:rPr lang="de-DE" smtClean="0">
                <a:solidFill>
                  <a:srgbClr val="7030A0"/>
                </a:solidFill>
              </a:rPr>
              <a:t>heute auf allen  Bühnen  der  Welt  aufgeführt und gespielt</a:t>
            </a:r>
            <a:r>
              <a:rPr lang="ru-RU" smtClean="0">
                <a:solidFill>
                  <a:srgbClr val="7030A0"/>
                </a:solidFill>
              </a:rPr>
              <a:t>.</a:t>
            </a:r>
          </a:p>
        </p:txBody>
      </p:sp>
      <p:pic>
        <p:nvPicPr>
          <p:cNvPr id="21507" name="Picture 4" descr="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0"/>
            <a:ext cx="17272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35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 t="5263" b="10526"/>
          <a:stretch>
            <a:fillRect/>
          </a:stretch>
        </p:blipFill>
        <p:spPr bwMode="auto">
          <a:xfrm>
            <a:off x="5219700" y="0"/>
            <a:ext cx="39243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18"/>
          <p:cNvPicPr>
            <a:picLocks noChangeAspect="1" noChangeArrowheads="1"/>
          </p:cNvPicPr>
          <p:nvPr/>
        </p:nvPicPr>
        <p:blipFill>
          <a:blip r:embed="rId4" cstate="print">
            <a:lum bright="10000" contrast="40000"/>
          </a:blip>
          <a:srcRect t="3745"/>
          <a:stretch>
            <a:fillRect/>
          </a:stretch>
        </p:blipFill>
        <p:spPr bwMode="auto">
          <a:xfrm>
            <a:off x="3276600" y="2420938"/>
            <a:ext cx="302418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21"/>
          <p:cNvPicPr>
            <a:picLocks noChangeAspect="1" noChangeArrowheads="1"/>
          </p:cNvPicPr>
          <p:nvPr/>
        </p:nvPicPr>
        <p:blipFill>
          <a:blip r:embed="rId5" cstate="print">
            <a:lum bright="10000" contrast="10000"/>
          </a:blip>
          <a:srcRect l="2817" t="5087" r="5511" b="7687"/>
          <a:stretch>
            <a:fillRect/>
          </a:stretch>
        </p:blipFill>
        <p:spPr bwMode="auto">
          <a:xfrm>
            <a:off x="6264275" y="2420938"/>
            <a:ext cx="28797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1\1\image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3131840" cy="4481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0" y="5029200"/>
            <a:ext cx="9144000" cy="1828800"/>
          </a:xfrm>
        </p:spPr>
        <p:txBody>
          <a:bodyPr/>
          <a:lstStyle/>
          <a:p>
            <a:pPr>
              <a:defRPr/>
            </a:pPr>
            <a:r>
              <a:rPr lang="de-DE" sz="3200" dirty="0" smtClean="0">
                <a:solidFill>
                  <a:srgbClr val="C00000"/>
                </a:solidFill>
              </a:rPr>
              <a:t>Geniale Mozarts Musik kennt man heute in der ganzen  Welt.  </a:t>
            </a:r>
            <a:r>
              <a:rPr lang="de-DE" sz="3200" dirty="0" smtClean="0">
                <a:solidFill>
                  <a:srgbClr val="7030A0"/>
                </a:solidFill>
              </a:rPr>
              <a:t>In  seiner  Heimatstadt </a:t>
            </a:r>
            <a:r>
              <a:rPr lang="de-DE" sz="3200" dirty="0" smtClean="0">
                <a:solidFill>
                  <a:schemeClr val="bg2">
                    <a:lumMod val="25000"/>
                  </a:schemeClr>
                </a:solidFill>
              </a:rPr>
              <a:t>Salzburg </a:t>
            </a:r>
            <a:r>
              <a:rPr lang="de-DE" sz="3200" dirty="0" smtClean="0">
                <a:solidFill>
                  <a:srgbClr val="7030A0"/>
                </a:solidFill>
              </a:rPr>
              <a:t>finden jährlich Musikfestivale statt.</a:t>
            </a:r>
            <a:endParaRPr lang="de-DE" sz="3200" dirty="0">
              <a:solidFill>
                <a:srgbClr val="7030A0"/>
              </a:solidFill>
            </a:endParaRPr>
          </a:p>
        </p:txBody>
      </p:sp>
      <p:pic>
        <p:nvPicPr>
          <p:cNvPr id="22531" name="Picture 4" descr="C:\Users\Galina_I\Desktop\MOZART\заруб.жив. моцарт\3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 cstate="print">
            <a:lum bright="-12000" contrast="18000"/>
          </a:blip>
          <a:srcRect l="16022" r="12218"/>
          <a:stretch>
            <a:fillRect/>
          </a:stretch>
        </p:blipFill>
        <p:spPr bwMode="auto">
          <a:xfrm>
            <a:off x="0" y="0"/>
            <a:ext cx="37084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 sz="quarter"/>
          </p:nvPr>
        </p:nvSpPr>
        <p:spPr>
          <a:xfrm>
            <a:off x="3708400" y="1412875"/>
            <a:ext cx="4965700" cy="1828800"/>
          </a:xfrm>
        </p:spPr>
        <p:txBody>
          <a:bodyPr/>
          <a:lstStyle/>
          <a:p>
            <a:pPr>
              <a:defRPr/>
            </a:pPr>
            <a:r>
              <a:rPr lang="de-DE" sz="3600" dirty="0" smtClean="0">
                <a:solidFill>
                  <a:srgbClr val="C00000"/>
                </a:solidFill>
              </a:rPr>
              <a:t>Das Volk schätzt den Optimismus, die Lebensfreude und die wahre Menschlichkeit Mozartswerke.</a:t>
            </a:r>
            <a:endParaRPr lang="de-DE" sz="3600" dirty="0">
              <a:solidFill>
                <a:srgbClr val="C00000"/>
              </a:solidFill>
            </a:endParaRPr>
          </a:p>
        </p:txBody>
      </p:sp>
      <p:pic>
        <p:nvPicPr>
          <p:cNvPr id="23556" name="Picture 4" descr="16"/>
          <p:cNvPicPr>
            <a:picLocks noChangeAspect="1" noChangeArrowheads="1"/>
          </p:cNvPicPr>
          <p:nvPr/>
        </p:nvPicPr>
        <p:blipFill>
          <a:blip r:embed="rId3" cstate="print"/>
          <a:srcRect l="10258" t="5406" r="10246" b="5402"/>
          <a:stretch>
            <a:fillRect/>
          </a:stretch>
        </p:blipFill>
        <p:spPr bwMode="auto">
          <a:xfrm>
            <a:off x="6011863" y="4076700"/>
            <a:ext cx="23050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3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049713"/>
            <a:ext cx="450056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63713" y="0"/>
            <a:ext cx="7380287" cy="2447925"/>
          </a:xfrm>
        </p:spPr>
        <p:txBody>
          <a:bodyPr/>
          <a:lstStyle/>
          <a:p>
            <a:pPr eaLnBrk="1" hangingPunct="1">
              <a:defRPr/>
            </a:pPr>
            <a:r>
              <a:rPr lang="de-DE" sz="3200" dirty="0">
                <a:solidFill>
                  <a:schemeClr val="tx1"/>
                </a:solidFill>
              </a:rPr>
              <a:t/>
            </a:r>
            <a:br>
              <a:rPr lang="de-DE" sz="3200" dirty="0">
                <a:solidFill>
                  <a:schemeClr val="tx1"/>
                </a:solidFill>
              </a:rPr>
            </a:br>
            <a:r>
              <a:rPr lang="de-DE" sz="3200" dirty="0" smtClean="0">
                <a:solidFill>
                  <a:schemeClr val="tx1"/>
                </a:solidFill>
              </a:rPr>
              <a:t/>
            </a:r>
            <a:br>
              <a:rPr lang="de-DE" sz="3200" dirty="0" smtClean="0">
                <a:solidFill>
                  <a:schemeClr val="tx1"/>
                </a:solidFill>
              </a:rPr>
            </a:br>
            <a:r>
              <a:rPr lang="de-DE" sz="3200" dirty="0" smtClean="0">
                <a:solidFill>
                  <a:srgbClr val="00B050"/>
                </a:solidFill>
              </a:rPr>
              <a:t> Wolfgang Amadeus Mozart</a:t>
            </a:r>
            <a:r>
              <a:rPr lang="de-DE" sz="3200" dirty="0" smtClean="0">
                <a:solidFill>
                  <a:schemeClr val="tx1"/>
                </a:solidFill>
              </a:rPr>
              <a:t> war d</a:t>
            </a:r>
            <a:r>
              <a:rPr lang="de-DE" sz="3200" dirty="0" smtClean="0">
                <a:solidFill>
                  <a:srgbClr val="002060"/>
                </a:solidFill>
              </a:rPr>
              <a:t>er   geniale Musiker und Komponist. 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de-DE" sz="3200" dirty="0" smtClean="0">
                <a:solidFill>
                  <a:schemeClr val="tx1"/>
                </a:solidFill>
              </a:rPr>
              <a:t>Er wurde</a:t>
            </a:r>
            <a:r>
              <a:rPr lang="de-DE" sz="3200" dirty="0" smtClean="0">
                <a:solidFill>
                  <a:srgbClr val="00B050"/>
                </a:solidFill>
              </a:rPr>
              <a:t> </a:t>
            </a:r>
            <a:r>
              <a:rPr lang="de-DE" sz="3200" dirty="0" smtClean="0">
                <a:solidFill>
                  <a:schemeClr val="tx1"/>
                </a:solidFill>
              </a:rPr>
              <a:t>im Jahre 1756 in Österreich, in der Stadt Salzburg </a:t>
            </a:r>
            <a:r>
              <a:rPr lang="de-DE" sz="3200" dirty="0" smtClean="0">
                <a:solidFill>
                  <a:srgbClr val="00B050"/>
                </a:solidFill>
              </a:rPr>
              <a:t>geboren.</a:t>
            </a:r>
            <a:r>
              <a:rPr lang="ru-RU" sz="3200" dirty="0" smtClean="0">
                <a:solidFill>
                  <a:srgbClr val="00B050"/>
                </a:solidFill>
              </a:rPr>
              <a:t/>
            </a:r>
            <a:br>
              <a:rPr lang="ru-RU" sz="3200" dirty="0" smtClean="0">
                <a:solidFill>
                  <a:srgbClr val="00B050"/>
                </a:solidFill>
              </a:rPr>
            </a:br>
            <a:r>
              <a:rPr lang="de-DE" sz="2800" b="1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de-DE" sz="2800" i="1" dirty="0" smtClean="0">
                <a:solidFill>
                  <a:schemeClr val="tx1"/>
                </a:solidFill>
              </a:rPr>
              <a:t> </a:t>
            </a:r>
            <a:r>
              <a:rPr lang="de-DE" sz="2800" b="1" i="1" dirty="0" smtClean="0">
                <a:solidFill>
                  <a:schemeClr val="folHlink"/>
                </a:solidFill>
              </a:rPr>
              <a:t> </a:t>
            </a:r>
            <a:r>
              <a:rPr lang="ru-RU" sz="4000" b="1" dirty="0" smtClean="0">
                <a:solidFill>
                  <a:schemeClr val="folHlink"/>
                </a:solidFill>
              </a:rPr>
              <a:t/>
            </a:r>
            <a:br>
              <a:rPr lang="ru-RU" sz="4000" b="1" dirty="0" smtClean="0">
                <a:solidFill>
                  <a:schemeClr val="folHlink"/>
                </a:solidFill>
              </a:rPr>
            </a:br>
            <a:endParaRPr lang="ru-RU" sz="4000" b="1" dirty="0" smtClean="0">
              <a:solidFill>
                <a:schemeClr val="folHlink"/>
              </a:solidFill>
            </a:endParaRPr>
          </a:p>
        </p:txBody>
      </p:sp>
      <p:pic>
        <p:nvPicPr>
          <p:cNvPr id="4099" name="Picture 10" descr="317"/>
          <p:cNvPicPr>
            <a:picLocks noChangeAspect="1" noChangeArrowheads="1"/>
          </p:cNvPicPr>
          <p:nvPr/>
        </p:nvPicPr>
        <p:blipFill>
          <a:blip r:embed="rId3" cstate="print"/>
          <a:srcRect r="2028" b="851"/>
          <a:stretch>
            <a:fillRect/>
          </a:stretch>
        </p:blipFill>
        <p:spPr bwMode="auto">
          <a:xfrm>
            <a:off x="0" y="0"/>
            <a:ext cx="1763713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Прямоугольник 8"/>
          <p:cNvSpPr>
            <a:spLocks noChangeArrowheads="1"/>
          </p:cNvSpPr>
          <p:nvPr/>
        </p:nvSpPr>
        <p:spPr bwMode="auto">
          <a:xfrm>
            <a:off x="1908175" y="2205038"/>
            <a:ext cx="82804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ru-RU" sz="2800" b="1" i="1" dirty="0">
                <a:solidFill>
                  <a:srgbClr val="00B050"/>
                </a:solidFill>
                <a:latin typeface="Arial" charset="0"/>
              </a:rPr>
              <a:t>Amadeus</a:t>
            </a:r>
            <a:r>
              <a:rPr lang="de-DE" altLang="ru-RU" sz="2800" b="1" i="1" dirty="0">
                <a:solidFill>
                  <a:schemeClr val="folHlink"/>
                </a:solidFill>
                <a:latin typeface="Arial" charset="0"/>
              </a:rPr>
              <a:t> bedeutet  auf Lateinisch –</a:t>
            </a:r>
          </a:p>
          <a:p>
            <a:r>
              <a:rPr lang="de-DE" altLang="ru-RU" sz="2800" b="1" i="1" dirty="0">
                <a:solidFill>
                  <a:schemeClr val="folHlink"/>
                </a:solidFill>
                <a:latin typeface="Arial" charset="0"/>
              </a:rPr>
              <a:t>                                                   </a:t>
            </a:r>
            <a:r>
              <a:rPr lang="de-DE" altLang="ru-RU" sz="2800" b="1" i="1" dirty="0">
                <a:solidFill>
                  <a:srgbClr val="00B050"/>
                </a:solidFill>
                <a:latin typeface="Arial" charset="0"/>
              </a:rPr>
              <a:t>Gottliebling</a:t>
            </a:r>
            <a:endParaRPr lang="ru-RU" altLang="ru-RU" sz="2800" i="1" dirty="0">
              <a:solidFill>
                <a:srgbClr val="00B050"/>
              </a:solidFill>
              <a:latin typeface="Arial" charset="0"/>
            </a:endParaRPr>
          </a:p>
          <a:p>
            <a:r>
              <a:rPr lang="ru-RU" altLang="ru-RU" sz="3600" i="1" dirty="0">
                <a:latin typeface="Arial" charset="0"/>
              </a:rPr>
              <a:t>             </a:t>
            </a:r>
            <a:r>
              <a:rPr lang="ru-RU" altLang="ru-RU" sz="3600" dirty="0">
                <a:latin typeface="Arial" charset="0"/>
              </a:rPr>
              <a:t>    </a:t>
            </a:r>
            <a:r>
              <a:rPr lang="de-DE" altLang="ru-RU" sz="3600" i="1" dirty="0">
                <a:solidFill>
                  <a:schemeClr val="folHlink"/>
                </a:solidFill>
                <a:latin typeface="Arial" charset="0"/>
              </a:rPr>
              <a:t> </a:t>
            </a:r>
            <a:endParaRPr lang="ru-RU" altLang="ru-RU" sz="3600" dirty="0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4101" name="Прямоугольник 9"/>
          <p:cNvSpPr>
            <a:spLocks noChangeArrowheads="1"/>
          </p:cNvSpPr>
          <p:nvPr/>
        </p:nvSpPr>
        <p:spPr bwMode="auto">
          <a:xfrm>
            <a:off x="5867400" y="6359525"/>
            <a:ext cx="30972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1600" b="1">
                <a:solidFill>
                  <a:srgbClr val="00B050"/>
                </a:solidFill>
                <a:latin typeface="Arial" charset="0"/>
              </a:rPr>
              <a:t>Hier wurde </a:t>
            </a:r>
            <a:r>
              <a:rPr lang="de-DE" altLang="ru-RU" sz="1600" b="1">
                <a:solidFill>
                  <a:srgbClr val="00B050"/>
                </a:solidFill>
                <a:latin typeface="Arial" charset="0"/>
              </a:rPr>
              <a:t>MOZART geboren </a:t>
            </a:r>
            <a:r>
              <a:rPr lang="ru-RU" altLang="ru-RU" sz="1600" b="1">
                <a:solidFill>
                  <a:srgbClr val="00B050"/>
                </a:solidFill>
                <a:latin typeface="Arial" charset="0"/>
              </a:rPr>
              <a:t>   </a:t>
            </a:r>
            <a:r>
              <a:rPr lang="en-US" altLang="ru-RU" sz="1600" b="1">
                <a:solidFill>
                  <a:srgbClr val="00B050"/>
                </a:solidFill>
                <a:latin typeface="Arial" charset="0"/>
              </a:rPr>
              <a:t> </a:t>
            </a:r>
            <a:endParaRPr lang="de-DE" altLang="ru-RU" sz="1600" b="1">
              <a:solidFill>
                <a:srgbClr val="00B050"/>
              </a:solidFill>
              <a:latin typeface="Arial" charset="0"/>
            </a:endParaRPr>
          </a:p>
        </p:txBody>
      </p:sp>
      <p:pic>
        <p:nvPicPr>
          <p:cNvPr id="4102" name="Picture 9" descr="314 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3068638"/>
            <a:ext cx="2519362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0" descr="Копия 314 002"/>
          <p:cNvPicPr>
            <a:picLocks noChangeAspect="1" noChangeArrowheads="1"/>
          </p:cNvPicPr>
          <p:nvPr/>
        </p:nvPicPr>
        <p:blipFill>
          <a:blip r:embed="rId5" cstate="print"/>
          <a:srcRect b="20000"/>
          <a:stretch>
            <a:fillRect/>
          </a:stretch>
        </p:blipFill>
        <p:spPr bwMode="auto">
          <a:xfrm>
            <a:off x="2700338" y="3068638"/>
            <a:ext cx="29527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Прямоугольник 10"/>
          <p:cNvSpPr>
            <a:spLocks noChangeArrowheads="1"/>
          </p:cNvSpPr>
          <p:nvPr/>
        </p:nvSpPr>
        <p:spPr bwMode="auto">
          <a:xfrm>
            <a:off x="539750" y="6488113"/>
            <a:ext cx="4183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ru-RU"/>
              <a:t>Anna </a:t>
            </a:r>
            <a:r>
              <a:rPr lang="ru-RU" altLang="ru-RU"/>
              <a:t>  М</a:t>
            </a:r>
            <a:r>
              <a:rPr lang="de-DE" altLang="ru-RU"/>
              <a:t>arie  und</a:t>
            </a:r>
            <a:r>
              <a:rPr lang="ru-RU" altLang="ru-RU"/>
              <a:t>   </a:t>
            </a:r>
            <a:r>
              <a:rPr lang="de-DE" altLang="ru-RU"/>
              <a:t>Leopold </a:t>
            </a:r>
            <a:r>
              <a:rPr lang="ru-RU" altLang="ru-RU"/>
              <a:t>   </a:t>
            </a:r>
            <a:r>
              <a:rPr lang="de-DE" altLang="ru-RU"/>
              <a:t>MOZART</a:t>
            </a:r>
          </a:p>
        </p:txBody>
      </p:sp>
      <p:pic>
        <p:nvPicPr>
          <p:cNvPr id="1026" name="Picture 2" descr="D:\1\1\image8.jpg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3212976"/>
            <a:ext cx="3088580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sz="quarter" idx="1"/>
          </p:nvPr>
        </p:nvSpPr>
        <p:spPr>
          <a:xfrm>
            <a:off x="2835275" y="404813"/>
            <a:ext cx="5292725" cy="1752600"/>
          </a:xfrm>
        </p:spPr>
        <p:txBody>
          <a:bodyPr/>
          <a:lstStyle/>
          <a:p>
            <a:pPr>
              <a:defRPr/>
            </a:pPr>
            <a:r>
              <a:rPr lang="de-DE" sz="4000" dirty="0" smtClean="0"/>
              <a:t>Der kleine Junge war sehr begabt und talentiert.</a:t>
            </a:r>
            <a:endParaRPr lang="ru-RU" sz="4000" dirty="0"/>
          </a:p>
        </p:txBody>
      </p:sp>
      <p:pic>
        <p:nvPicPr>
          <p:cNvPr id="5123" name="Picture 7" descr="Моцарт Вольфганг Амадей: Фотогалерея"/>
          <p:cNvPicPr>
            <a:picLocks noChangeAspect="1" noChangeArrowheads="1"/>
          </p:cNvPicPr>
          <p:nvPr/>
        </p:nvPicPr>
        <p:blipFill>
          <a:blip r:embed="rId2" cstate="print"/>
          <a:srcRect t="7671"/>
          <a:stretch>
            <a:fillRect/>
          </a:stretch>
        </p:blipFill>
        <p:spPr bwMode="auto">
          <a:xfrm>
            <a:off x="395288" y="1125538"/>
            <a:ext cx="20732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7" descr="Mozart Wikipe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3284538"/>
            <a:ext cx="2447925" cy="299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1" descr="314 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725" y="2997200"/>
            <a:ext cx="385127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950" y="3860800"/>
            <a:ext cx="4572000" cy="12969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dirty="0" smtClean="0">
                <a:solidFill>
                  <a:schemeClr val="accent1"/>
                </a:solidFill>
              </a:rPr>
              <a:t>Schon mit drei Jahren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dirty="0" smtClean="0">
                <a:solidFill>
                  <a:schemeClr val="accent1"/>
                </a:solidFill>
              </a:rPr>
              <a:t>spielte der kleine Mozart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dirty="0" smtClean="0">
                <a:solidFill>
                  <a:schemeClr val="accent1"/>
                </a:solidFill>
              </a:rPr>
              <a:t>  Klavier  und   Geige.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1800" dirty="0" smtClean="0">
                <a:solidFill>
                  <a:schemeClr val="accent1"/>
                </a:solidFill>
              </a:rPr>
              <a:t> </a:t>
            </a:r>
            <a:endParaRPr lang="ru-RU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/>
          </a:p>
        </p:txBody>
      </p:sp>
      <p:pic>
        <p:nvPicPr>
          <p:cNvPr id="6147" name="Picture 21" descr="Детский портал: мультфильмы, кино, аудиосказки, игрушки - Му…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r="3371"/>
          <a:stretch>
            <a:fillRect/>
          </a:stretch>
        </p:blipFill>
        <p:spPr bwMode="auto">
          <a:xfrm>
            <a:off x="0" y="0"/>
            <a:ext cx="406717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52"/>
          <p:cNvPicPr>
            <a:picLocks noChangeAspect="1" noChangeArrowheads="1"/>
          </p:cNvPicPr>
          <p:nvPr/>
        </p:nvPicPr>
        <p:blipFill>
          <a:blip r:embed="rId3" cstate="print">
            <a:lum bright="-36000" contrast="42000"/>
          </a:blip>
          <a:srcRect t="23399" b="6944"/>
          <a:stretch>
            <a:fillRect/>
          </a:stretch>
        </p:blipFill>
        <p:spPr bwMode="auto">
          <a:xfrm>
            <a:off x="4787900" y="1844675"/>
            <a:ext cx="313213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320"/>
          <p:cNvPicPr>
            <a:picLocks noChangeAspect="1" noChangeArrowheads="1"/>
          </p:cNvPicPr>
          <p:nvPr/>
        </p:nvPicPr>
        <p:blipFill>
          <a:blip r:embed="rId2" cstate="print"/>
          <a:srcRect b="15627"/>
          <a:stretch>
            <a:fillRect/>
          </a:stretch>
        </p:blipFill>
        <p:spPr bwMode="auto">
          <a:xfrm>
            <a:off x="17463" y="1196975"/>
            <a:ext cx="390683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3779838" y="2781300"/>
            <a:ext cx="55451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ru-RU" sz="4000"/>
              <a:t>   Mit  vier  Jahren begann er schon selbst Musik zu komponieren. </a:t>
            </a:r>
            <a:endParaRPr lang="ru-RU" altLang="ru-RU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52"/>
          <p:cNvPicPr>
            <a:picLocks noChangeAspect="1" noChangeArrowheads="1"/>
          </p:cNvPicPr>
          <p:nvPr/>
        </p:nvPicPr>
        <p:blipFill>
          <a:blip r:embed="rId2" cstate="print">
            <a:lum bright="-36000" contrast="42000"/>
          </a:blip>
          <a:srcRect t="23399" b="6944"/>
          <a:stretch>
            <a:fillRect/>
          </a:stretch>
        </p:blipFill>
        <p:spPr bwMode="auto">
          <a:xfrm>
            <a:off x="0" y="1052513"/>
            <a:ext cx="3887788" cy="465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3924300" y="1916113"/>
            <a:ext cx="52197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ru-RU" sz="3600" dirty="0">
                <a:solidFill>
                  <a:srgbClr val="00B050"/>
                </a:solidFill>
              </a:rPr>
              <a:t>  Sein Vater, Leopold Mozart,   </a:t>
            </a:r>
            <a:r>
              <a:rPr lang="de-DE" altLang="ru-RU" sz="3600" dirty="0"/>
              <a:t>unterrichtete  selbst in Musik </a:t>
            </a:r>
            <a:r>
              <a:rPr lang="de-DE" altLang="ru-RU" sz="3600" dirty="0">
                <a:solidFill>
                  <a:srgbClr val="7030A0"/>
                </a:solidFill>
              </a:rPr>
              <a:t>seinem  Sohn   Wolfgang</a:t>
            </a:r>
            <a:r>
              <a:rPr lang="de-DE" altLang="ru-RU" sz="3600" dirty="0"/>
              <a:t>   und </a:t>
            </a:r>
            <a:r>
              <a:rPr lang="de-DE" altLang="ru-RU" sz="3600" dirty="0">
                <a:solidFill>
                  <a:srgbClr val="0070C0"/>
                </a:solidFill>
              </a:rPr>
              <a:t>seiner Tochter </a:t>
            </a:r>
            <a:r>
              <a:rPr lang="de-DE" altLang="ru-RU" sz="3600" dirty="0" err="1" smtClean="0">
                <a:solidFill>
                  <a:srgbClr val="0070C0"/>
                </a:solidFill>
              </a:rPr>
              <a:t>Nannerl</a:t>
            </a:r>
            <a:r>
              <a:rPr lang="ru-RU" altLang="ru-RU" sz="3600" dirty="0" smtClean="0">
                <a:solidFill>
                  <a:srgbClr val="0070C0"/>
                </a:solidFill>
              </a:rPr>
              <a:t>.</a:t>
            </a:r>
            <a:endParaRPr lang="ru-RU" alt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5"/>
          <p:cNvSpPr>
            <a:spLocks noChangeArrowheads="1"/>
          </p:cNvSpPr>
          <p:nvPr/>
        </p:nvSpPr>
        <p:spPr bwMode="auto">
          <a:xfrm>
            <a:off x="47625" y="3503613"/>
            <a:ext cx="4876800" cy="335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de-DE" altLang="ru-RU" sz="3600">
                <a:solidFill>
                  <a:srgbClr val="7030A0"/>
                </a:solidFill>
              </a:rPr>
              <a:t>Sie besuchten viele Kulturzentren Europas: </a:t>
            </a:r>
            <a:r>
              <a:rPr lang="de-DE" altLang="ru-RU" sz="3600">
                <a:solidFill>
                  <a:srgbClr val="C00000"/>
                </a:solidFill>
              </a:rPr>
              <a:t>Wien,  Paris,  London,   Rom   und  andere große Städte Europas. </a:t>
            </a:r>
          </a:p>
          <a:p>
            <a:pPr>
              <a:buFont typeface="Wingdings" pitchFamily="2" charset="2"/>
              <a:buNone/>
            </a:pPr>
            <a:r>
              <a:rPr lang="de-DE" altLang="ru-RU" sz="3200"/>
              <a:t> </a:t>
            </a:r>
            <a:endParaRPr lang="ru-RU" altLang="ru-RU" sz="3200"/>
          </a:p>
        </p:txBody>
      </p:sp>
      <p:sp>
        <p:nvSpPr>
          <p:cNvPr id="9219" name="Прямоугольник 8"/>
          <p:cNvSpPr>
            <a:spLocks noChangeArrowheads="1"/>
          </p:cNvSpPr>
          <p:nvPr/>
        </p:nvSpPr>
        <p:spPr bwMode="auto">
          <a:xfrm>
            <a:off x="3563938" y="207963"/>
            <a:ext cx="52927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600">
                <a:solidFill>
                  <a:srgbClr val="7030A0"/>
                </a:solidFill>
              </a:rPr>
              <a:t>M</a:t>
            </a:r>
            <a:r>
              <a:rPr lang="en-US" altLang="ru-RU" sz="3600">
                <a:solidFill>
                  <a:srgbClr val="7030A0"/>
                </a:solidFill>
              </a:rPr>
              <a:t>it</a:t>
            </a:r>
            <a:r>
              <a:rPr lang="de-DE" altLang="ru-RU" sz="3600">
                <a:solidFill>
                  <a:srgbClr val="00B050"/>
                </a:solidFill>
              </a:rPr>
              <a:t> sechs  Jahren</a:t>
            </a:r>
            <a:r>
              <a:rPr lang="ru-RU" altLang="ru-RU" sz="3600">
                <a:solidFill>
                  <a:srgbClr val="00B050"/>
                </a:solidFill>
              </a:rPr>
              <a:t> </a:t>
            </a:r>
            <a:r>
              <a:rPr lang="de-DE" altLang="ru-RU" sz="3600">
                <a:solidFill>
                  <a:srgbClr val="7030A0"/>
                </a:solidFill>
              </a:rPr>
              <a:t>unternahmen </a:t>
            </a:r>
            <a:r>
              <a:rPr lang="en-US" altLang="ru-RU" sz="3600">
                <a:solidFill>
                  <a:srgbClr val="7030A0"/>
                </a:solidFill>
              </a:rPr>
              <a:t>Wolfgang un</a:t>
            </a:r>
            <a:r>
              <a:rPr lang="ru-RU" altLang="ru-RU" sz="3600">
                <a:solidFill>
                  <a:srgbClr val="7030A0"/>
                </a:solidFill>
              </a:rPr>
              <a:t>d</a:t>
            </a:r>
            <a:r>
              <a:rPr lang="de-DE" altLang="ru-RU" sz="3600">
                <a:solidFill>
                  <a:srgbClr val="7030A0"/>
                </a:solidFill>
              </a:rPr>
              <a:t> </a:t>
            </a:r>
            <a:r>
              <a:rPr lang="de-DE" altLang="ru-RU" sz="3600">
                <a:solidFill>
                  <a:srgbClr val="00B050"/>
                </a:solidFill>
              </a:rPr>
              <a:t>sein Vater </a:t>
            </a:r>
            <a:r>
              <a:rPr lang="de-DE" altLang="ru-RU" sz="3600">
                <a:solidFill>
                  <a:srgbClr val="7030A0"/>
                </a:solidFill>
              </a:rPr>
              <a:t>eine   Reise</a:t>
            </a:r>
            <a:r>
              <a:rPr lang="de-DE" altLang="ru-RU" sz="3600">
                <a:solidFill>
                  <a:srgbClr val="C00000"/>
                </a:solidFill>
              </a:rPr>
              <a:t>   durch   Europa.</a:t>
            </a:r>
            <a:r>
              <a:rPr lang="de-DE" altLang="ru-RU" sz="3600">
                <a:solidFill>
                  <a:srgbClr val="7030A0"/>
                </a:solidFill>
              </a:rPr>
              <a:t> </a:t>
            </a:r>
            <a:endParaRPr lang="de-DE" altLang="ru-RU" sz="3600"/>
          </a:p>
        </p:txBody>
      </p:sp>
      <p:pic>
        <p:nvPicPr>
          <p:cNvPr id="9220" name="Picture 13" descr="Art History Browser Johann Zoffany Gallery (1733-1810)"/>
          <p:cNvPicPr>
            <a:picLocks noChangeAspect="1" noChangeArrowheads="1"/>
          </p:cNvPicPr>
          <p:nvPr/>
        </p:nvPicPr>
        <p:blipFill>
          <a:blip r:embed="rId3" cstate="print"/>
          <a:srcRect l="18469" t="9789" r="12276" b="13744"/>
          <a:stretch>
            <a:fillRect/>
          </a:stretch>
        </p:blipFill>
        <p:spPr bwMode="auto">
          <a:xfrm>
            <a:off x="971550" y="207963"/>
            <a:ext cx="223043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18"/>
          <p:cNvPicPr>
            <a:picLocks noChangeAspect="1" noChangeArrowheads="1"/>
          </p:cNvPicPr>
          <p:nvPr/>
        </p:nvPicPr>
        <p:blipFill>
          <a:blip r:embed="rId4" cstate="print">
            <a:lum bright="10000" contrast="40000"/>
          </a:blip>
          <a:srcRect t="3745"/>
          <a:stretch>
            <a:fillRect/>
          </a:stretch>
        </p:blipFill>
        <p:spPr bwMode="auto">
          <a:xfrm>
            <a:off x="4949825" y="3067050"/>
            <a:ext cx="419417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7"/>
          <p:cNvSpPr>
            <a:spLocks noChangeArrowheads="1"/>
          </p:cNvSpPr>
          <p:nvPr/>
        </p:nvSpPr>
        <p:spPr bwMode="auto">
          <a:xfrm>
            <a:off x="3563938" y="260350"/>
            <a:ext cx="5976937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ru-RU" sz="3200">
                <a:solidFill>
                  <a:srgbClr val="00B050"/>
                </a:solidFill>
                <a:latin typeface="Arial" charset="0"/>
                <a:cs typeface="Times New Roman" pitchFamily="18" charset="0"/>
              </a:rPr>
              <a:t>Überall  bewunderte  man </a:t>
            </a:r>
          </a:p>
          <a:p>
            <a:r>
              <a:rPr lang="de-DE" altLang="ru-RU" sz="3200">
                <a:solidFill>
                  <a:srgbClr val="00B050"/>
                </a:solidFill>
                <a:latin typeface="Arial" charset="0"/>
                <a:cs typeface="Times New Roman" pitchFamily="18" charset="0"/>
              </a:rPr>
              <a:t>das </a:t>
            </a:r>
            <a:r>
              <a:rPr lang="de-DE" altLang="ru-RU" sz="3200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ungewöhnliche Talent </a:t>
            </a:r>
          </a:p>
          <a:p>
            <a:r>
              <a:rPr lang="de-DE" altLang="ru-RU" sz="3200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des Jungen.</a:t>
            </a:r>
          </a:p>
          <a:p>
            <a:endParaRPr lang="ru-RU" altLang="ru-RU" sz="2400">
              <a:latin typeface="Arial" charset="0"/>
            </a:endParaRPr>
          </a:p>
          <a:p>
            <a:r>
              <a:rPr lang="ru-RU" altLang="ru-RU" sz="2800" b="1">
                <a:latin typeface="Arial" charset="0"/>
              </a:rPr>
              <a:t>     </a:t>
            </a: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00" y="309563"/>
            <a:ext cx="26638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>
            <a:off x="3708400" y="1916113"/>
            <a:ext cx="54356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altLang="ru-RU" sz="3200">
                <a:latin typeface="Arial" charset="0"/>
                <a:cs typeface="Times New Roman" pitchFamily="18" charset="0"/>
              </a:rPr>
              <a:t>Der spielende kleine Junge</a:t>
            </a:r>
          </a:p>
          <a:p>
            <a:r>
              <a:rPr lang="de-DE" altLang="ru-RU" sz="3200">
                <a:latin typeface="Arial" charset="0"/>
                <a:cs typeface="Times New Roman" pitchFamily="18" charset="0"/>
              </a:rPr>
              <a:t>galt  als  </a:t>
            </a:r>
            <a:r>
              <a:rPr lang="de-DE" altLang="ru-RU" sz="3200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„Wunderkind“. </a:t>
            </a:r>
          </a:p>
        </p:txBody>
      </p:sp>
      <p:pic>
        <p:nvPicPr>
          <p:cNvPr id="10245" name="Picture 7" descr="Mozart's biography: the tour ends, composing begins (1766 - 1769) Classic F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800" y="2994025"/>
            <a:ext cx="7974013" cy="374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3487</TotalTime>
  <Words>375</Words>
  <Application>Microsoft Office PowerPoint</Application>
  <PresentationFormat>Экран (4:3)</PresentationFormat>
  <Paragraphs>62</Paragraphs>
  <Slides>22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Текстура</vt:lpstr>
      <vt:lpstr>Слайд 1</vt:lpstr>
      <vt:lpstr>Слайд 2</vt:lpstr>
      <vt:lpstr>   Wolfgang Amadeus Mozart war der   geniale Musiker und Komponist.  Er wurde im Jahre 1756 in Österreich, in der Stadt Salzburg geboren.    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Aber dieser Erfolg dauerte nicht lange.</vt:lpstr>
      <vt:lpstr>Слайд 13</vt:lpstr>
      <vt:lpstr>Слайд 14</vt:lpstr>
      <vt:lpstr>Als Komponist hatte der junge Mozart keinen Erfolg.  Es wurde immer schwerer, sein Brot   zu  verdienen. </vt:lpstr>
      <vt:lpstr>Слайд 16</vt:lpstr>
      <vt:lpstr>Слайд 17</vt:lpstr>
      <vt:lpstr>Слайд 18</vt:lpstr>
      <vt:lpstr>Слайд 19</vt:lpstr>
      <vt:lpstr>Слайд 20</vt:lpstr>
      <vt:lpstr>Geniale Mozarts Musik kennt man heute in der ganzen  Welt.  In  seiner  Heimatstadt Salzburg finden jährlich Musikfestivale statt.</vt:lpstr>
      <vt:lpstr>Das Volk schätzt den Optimismus, die Lebensfreude und die wahre Menschlichkeit Mozartswerke.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Надя</cp:lastModifiedBy>
  <cp:revision>1</cp:revision>
  <dcterms:created xsi:type="dcterms:W3CDTF">2011-03-12T07:28:37Z</dcterms:created>
  <dcterms:modified xsi:type="dcterms:W3CDTF">2019-12-11T14:20:43Z</dcterms:modified>
</cp:coreProperties>
</file>