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</p:sldMasterIdLst>
  <p:sldIdLst>
    <p:sldId id="27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032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9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182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20001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87717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84253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5908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8392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46242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71343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8300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21986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89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9683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94757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472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68248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07196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8328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27958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10757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3855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4617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03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6944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44991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255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19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786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5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30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900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182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93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63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041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728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528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7557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38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129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2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054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496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28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37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312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342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1140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035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1761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674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30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480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328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9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27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491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65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0962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3913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2045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56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969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2774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563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2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179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388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3530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919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0257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000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0383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6428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523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6427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140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1275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123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259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0993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7079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434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65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679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4577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632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5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737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7707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0511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344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018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053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3351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7248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8976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1991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3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0070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217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3686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27008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18876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169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3424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325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481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151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79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8185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6367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5370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3855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511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4276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31071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37159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8159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2041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4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E7A52-67ED-4FF6-A2FE-C21E1E27740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44EC4-688E-4A90-A4AF-3A8003219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84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92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3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0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6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39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1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6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5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hyperlink" Target="http://www.popmech.ru/images/upload/article/mks_1257778193_full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%D0%B7%D0%B0%D0%BA%D0%BE%D0%BD+%D0%B2%D1%81%D0%B5%D0%BC%D0%B8%D1%80%D0%BD%D0%BE%D0%B3%D0%BE+%D1%82%D1%8F%D0%B3%D0%BE%D1%82%D0%B5%D0%BD%D0%B8%D1%8F&amp;source=images&amp;cd=&amp;cad=rja&amp;docid=_Qkr_DxXzSQmhM&amp;tbnid=t6IXsqmoKp0iJM:&amp;ved=0CAUQjRw&amp;url=http://900igr.net/fotografii/fizika/Sila-tjazhesti/015-CHudesnoe-jabloko.html&amp;ei=DhUjUtOaE4a1tAay9IAY&amp;bvm=bv.51495398,d.Yms&amp;psig=AFQjCNEuioRY6fXRqAeNh2CIihKVugfK_Q&amp;ust=1378116145076086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source=wiz&amp;text=%D1%8F%D0%B1%D0%BB%D0%BE%D0%BD%D1%8F%20%D0%BD%D1%8C%D1%8E%D1%82%D0%BE%D0%BD%D0%B0&amp;noreask=1&amp;pos=0&amp;rpt=simage&amp;lr=2&amp;uinfo=sw-1349-sh-651-fw-1124-fh-448-pd-1&amp;img_url=http://elementy.ru/images/eltbook/newton_law_of_gravitation_tree_400.jpg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jp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jp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2.jp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835696" y="1628800"/>
            <a:ext cx="5760640" cy="172819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всемирного тяготения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661248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Квирая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Илона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Аршалиевна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преподаватель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физики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СПбГБ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ПОУ «Экономический колледж» Центрального района Санкт – Петербурга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Картинки по запросу физ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95" y="2912170"/>
            <a:ext cx="322140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666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56590" y="396233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Особенности сил тяготения</a:t>
            </a: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1536718" y="2852935"/>
            <a:ext cx="1224359" cy="115232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6156176" y="2572383"/>
            <a:ext cx="1728192" cy="171343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2148897" y="3429098"/>
            <a:ext cx="1750301" cy="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7" name="Line 20"/>
          <p:cNvSpPr>
            <a:spLocks noChangeShapeType="1"/>
          </p:cNvSpPr>
          <p:nvPr/>
        </p:nvSpPr>
        <p:spPr bwMode="auto">
          <a:xfrm rot="10800000" flipV="1">
            <a:off x="5272052" y="3429097"/>
            <a:ext cx="1757720" cy="3177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b="1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1637" y="1412776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    Силы тяготения направлены вдоль прямой, проходящей через центры взаимодействующих тел.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158397" y="3432274"/>
            <a:ext cx="48713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268251" y="2722986"/>
            <a:ext cx="63350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3200" b="1" kern="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F</a:t>
            </a:r>
            <a:r>
              <a:rPr lang="en-US" sz="1400" b="1" kern="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12</a:t>
            </a:r>
            <a:endParaRPr lang="ru-RU" b="1" kern="0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72052" y="2722985"/>
            <a:ext cx="633507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</a:pPr>
            <a:r>
              <a:rPr lang="en-US" sz="3200" b="1" kern="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F</a:t>
            </a:r>
            <a:r>
              <a:rPr lang="en-US" sz="1400" b="1" kern="0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</a:rPr>
              <a:t>21</a:t>
            </a:r>
            <a:endParaRPr lang="ru-RU" sz="1400" b="1" kern="0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87239" y="4509120"/>
            <a:ext cx="2013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r>
              <a:rPr lang="en-US" sz="2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   </a:t>
            </a:r>
            <a:r>
              <a:rPr lang="en-US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F</a:t>
            </a:r>
            <a:r>
              <a:rPr lang="en-US" sz="2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21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3394260" y="2722985"/>
            <a:ext cx="24475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362849" y="2722986"/>
            <a:ext cx="24475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51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476672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FF0066"/>
                </a:solidFill>
                <a:cs typeface="Arial" pitchFamily="34" charset="0"/>
              </a:rPr>
              <a:t>Гравитационная постоянная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64174" y="3663945"/>
            <a:ext cx="82296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_CityNova" pitchFamily="18" charset="-52"/>
              </a:rPr>
              <a:t>Физический смысл гравитационной постоянной</a:t>
            </a:r>
            <a:r>
              <a:rPr lang="ru-RU" sz="4000" dirty="0" smtClean="0">
                <a:solidFill>
                  <a:srgbClr val="CCFF66"/>
                </a:solidFill>
                <a:latin typeface="a_CityNova" pitchFamily="18" charset="-52"/>
              </a:rPr>
              <a:t>.</a:t>
            </a:r>
            <a:endParaRPr lang="ru-RU" sz="4000" dirty="0">
              <a:solidFill>
                <a:srgbClr val="CCFF66"/>
              </a:solidFill>
              <a:latin typeface="a_CityNova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055" y="4653136"/>
            <a:ext cx="7529838" cy="1815882"/>
          </a:xfrm>
          <a:prstGeom prst="rect">
            <a:avLst/>
          </a:prstGeom>
          <a:solidFill>
            <a:srgbClr val="FFCDDE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prstClr val="black"/>
                </a:solidFill>
              </a:rPr>
              <a:t>     Гравитационная постоянная численно равна </a:t>
            </a:r>
          </a:p>
          <a:p>
            <a:pPr algn="just"/>
            <a:r>
              <a:rPr lang="ru-RU" sz="2800" dirty="0">
                <a:solidFill>
                  <a:prstClr val="black"/>
                </a:solidFill>
              </a:rPr>
              <a:t>силе гравитационного притяжения двух тел, массой по 1 кг каждое, находящихся на расстоянии 1 м одного от другого.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472976"/>
              </p:ext>
            </p:extLst>
          </p:nvPr>
        </p:nvGraphicFramePr>
        <p:xfrm>
          <a:off x="1385888" y="1557338"/>
          <a:ext cx="6372225" cy="153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Формула" r:id="rId4" imgW="1371600" imgH="419100" progId="Equation.3">
                  <p:embed/>
                </p:oleObj>
              </mc:Choice>
              <mc:Fallback>
                <p:oleObj name="Формула" r:id="rId4" imgW="13716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5888" y="1557338"/>
                        <a:ext cx="6372225" cy="1538287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CCFF"/>
                          </a:gs>
                          <a:gs pos="50000">
                            <a:srgbClr val="FFFFFF"/>
                          </a:gs>
                          <a:gs pos="100000">
                            <a:srgbClr val="66CC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outerShdw dist="35921" dir="2700000" algn="ctr" rotWithShape="0">
                          <a:srgbClr val="808080">
                            <a:alpha val="50000"/>
                          </a:srgbClr>
                        </a:outerShdw>
                      </a:effectLst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572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85690" y="1340768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Опыт Кавендиша</a:t>
            </a:r>
          </a:p>
        </p:txBody>
      </p:sp>
      <p:sp>
        <p:nvSpPr>
          <p:cNvPr id="5" name="AutoShape 9" descr="data:image/jpeg;base64,/9j/4AAQSkZJRgABAQAAAQABAAD/2wCEAAkGBhMSERUUExQVFRQWGBcYGBgYGBYVGBcWFRcVGBgYHBgYHSceFxojGhYXHy8gIycpLCwsGB8xNTAqNSYrLCkBCQoKDgwOGg8PGiwkHBwpKSkpLCwpLCksKSwsKSwpKSksKSkpLCwpKSwsLCwsKSksLCwpLCwpKSwsLCwpLCkpKf/AABEIAPkAygMBIgACEQEDEQH/xAAbAAABBQEBAAAAAAAAAAAAAAAFAQIDBAYAB//EAEQQAAEDAQYCCAQCBgkEAwAAAAEAAhEDBAUSITFBUWEGEyJxgZGh8DKxwdFC4QcjUmJy8RQVM1OSorLC0jSCg5MWQ3P/xAAZAQADAQEBAAAAAAAAAAAAAAACAwQBAAX/xAAlEQACAgICAQQCAwAAAAAAAAAAAQIRAyESMUEEIlFxE2EygZH/2gAMAwEAAhEDEQA/AMlaHYqlQ/vv1ic3H34p9LJJWd23nm7/AFFWGuFEB0TVcJAOjAdzzhQHpkraQYAajsM6N1cecbDmVE6059gBg4ziPmdPAKtZ2uqP4uMkk5/z7lqrluYTOU/tHY8uCGT4m9gCnYKr884O5JRSx9FSdSZ8h8pWye6g2cTmkySDw4iCMp+Y2kode3SSiwOIeCYEAbkjPhofnOiTzlLo1UiGydHWtykz6qc0WMd2nn/EVm7X0ybge7rW4sHZYInGXMAyM4oBdMjaRKzNe969QmAROcF0RPKZhEsU32dyRv7Te7GDJ2Q5mfmspfHSV34HuHifugpoVj8T2Nnv+wViy3VRaZrVQ792Y8wCT8k2OJLbMc/g0nR68q7LM+vVrVcJktmo/wCFgMmJ3dl4BZ0dKLac/wCk1wP/ANasD/MnX7foqgUmZUxE7AxoANmj3ogzqxiE/HDy/IuVGpu29bW+lVca9cn8P62pMjU6q3dvSiu9oBr1ZGR/WVP+SCXTfnVU3Mj4hAOkIT15a9xEjhlqfcoHj5WbaRrekN/Wuk6mW2iu0OadKrxm09+sOHkqd39MrXi7VprHvqOOXic1QdfPXUurqg5ZtdGYInbcQSPFDH65GHD1Wwx+3i0c2rtHptlv+pUGdWp4PcPqrJrWn8FpqDvdOfeV5tY78czIgnuhH7F0qAiTHfI9VPLDKO0HzT7DluvC8GaV6nhhP0zQ9nTa3NMPrVjzBbPkQiFm6QB/81PVu+nWG0oVLj2jeKZVs/TK0u+G1VDy7IPlEpK1+27IstdWc+yX5Z931Qy9OjDm5ifDUdxQ+nbX0zD5cOP4h909U/4i2l5RoKXTC2E4XWmq138WvcVO7pDbDraa3+Mj5QhIcyq3YjjuPqE0FzMnZt2dw71q2dSQUZelpLv+orH/AMlT7os2/a0D9bW/9rh6IHZs3DgY05lE2lkafP7pkUgJJGPsgGKpUcMg4wDu4kx4bqANNR8aucZnPffuTrdaR8Izj1P4j3kz4AI9cF2hrcTviPoFPJ1sclZdu25GtaANYZMmMyO1luCYjhBU9rtRpiGYTlIgzwzgCfxM2/EDzAq972DG5Rny2WEvC8HPcc1mPE57YLlxNpaX1HZvJGIw09qP7K0P4caER+8eSzd72dwJdmGdjUiZcxhORhxGJxGnyKBdbz9VKLQYgkxrEmJjWJidlVHHxF8mydlUN0bnzlcLdUEw4juy+Sr9Ykxe8kyjh73Tmc/VcCmYk4ZrjRwfyTyFzQlxLjhuadjSYikK44e2ou7xkmtKUOWHDm2YbD5pep7x6pzU4VFlnCMqOYZaSDxGh7wjV39IajIxDxH2QppTwhlT7OWujeWG/cYEkRCfeF1tqiWxPvT7LFWe1OYZB8OK0t0X0Dl6cFNKHHaGJ32BalB9F8ty4jYjmi9mtLarPQjgeBRG8LAKjZHvvWcwOpOLgY4jjqnQamv2DL2/RfpuwOj8Mjwz/JGAOXr+SEsIeOR08VcZ1gAEu/wj7owDJ3XQx1ZOcH12+vktdbK3Vsz7z9Ag/RexSJP7R9+Q9VB0vt0ZA96ja5zod0gDfN6F7kIcEhqSZSSvQjHiqJ27YoalATJXNciNRMAla1JTBOQGa0lydFnPIc/IcN/yS5zUVbCSsGWC5KtU9lpjitJYuhgjtTPjn6LX3ZQDAGho9fVFjY3OzwAeM/VefP1En0UKCRnrB0SoNYS5skd2Xonf/C6TzJZ3AD7LRPpENiDxj2VNYmuwkgtgftTE8OSneSXyHSMdX6DU39n4dM49lOtX6N2MaMyecez4AI++01azoAA7iiVO98ALXN8ND81v5ZfJzgeYW/oeWzHyOXohdTo64Ak7axnBXptqtLTOAPPy8tSs9XrQ50NABBkRkDvI46p0M8ugHBGCq0y0wdlGw55IzedjxyW6oTSomYIhWxlasS0T02KRrUjQngLTBwan0SWmQkwpwCw41V0XhlnoYS33YZZiCA3bXgx5LV2dwfSIOyS/bK0H2qMxdleDgPGW/b3zWkZaDAzGnFZq2WYtfIyIMhbGyXYH02P62mMTWugkyJAMaJ7V7Qq60wVdDYpFxAGvrmdSsB0kteKoe8rd1zgs5z4nZeY3hUxP97pWBXJsOb0RjZcEkrpVgkcuaCVGSrt20MbgFjdIJBvoxdmNwnRemWCzsYAAIJ35DdArgs7WMAa365neVo6VMQ0R7C8vNPkymMaR1WARhmdz9FLSq1JBzMGduXH3mobZaW4hhGWXfx8U+03nDcLcmwTOhPfn7hTsai3arb1jTAId57jL3wRih0PLmg4y0kaffihvRh7SS5wLiD2czrx5LUVL6ePgp4zyJA8yixqDfvF5ZTWoEd19GW0cyS88So75udj2nIT3IjY7e6oO0zA4aiZ8ig999JKdE4Tm47BNyKCXt6J8byynvsyTaos7nNcDGcxAmdMzpCC2ypOIAg565xvxGY0zRPpJbcYDw1zc89DM80OstekaeIntHKOHgkR6stfZUZZgaZcRyI58isreVMNeQOK0tZ8nKNPmP5rN2+iQ/MlVYnsVNELE4LmhODVSJOaVIo8KlO3ciRg+kYM8Fp7preqyzEcuepp3oZ9Grsnvmz7qg1uX8loLwp4myguFbinoycSW/HYbKfH1XmFoMvXpPSUxZe/nwXmbzmu9MtMzIPlcU2UkqoWOhHejFlx1ANnHDPfEoAFreiFjOIec+X2ScrqIcFbPRKdHAzLbTwKloWgtIOscpifFUGvyAmfPeforlCgSY4+nvVeSysaGHrCTm0HZS1qbKgL2OAIiQZA8D91Xt9J7ATtoe/ghwNQRnhHL5lCHFG16LWbrWubMRnkYny2RGz2G3deA51IWbCey1nbxYcgS7FPa34Dmq/QtoYJ3Oq2Aen4FFpkfqZyUq8A2zUnMw4jqYOsb8cx3LN3rZbRTdWfQp06lUvH9o7D2MuyPCdwO9ai2iTM6IfeNUte1+zmkO725j5lZKl/RuJtv7POL/tFYDDWwjEaReGE4QSJcBmfxCJnMCclLe1npmmxzIbIgtEwD3hW/0h2mmKIyAJc088igVjvKWFuLC2NhJJGg5aoErVr5K5aq/gioMABLvDyKC3pVDnH588/fijDWhzuW8offVNonDsOGqbDsXLoCtcpQVEzVTBVCRQVKeG/uVG1vvzUpRoFjWIjdzoPiENGqv2E5+S6XRy7NfTbiZJVA2Xkr935sSmjyU0dDWZPpFJs44D7Fec1Pi8VsLJfbbRZywntgZTvy7/mshXHaKqwKrTEZPlCwkSAriU8AkotkgcSvQbloQwbCPcrz6ztlwjivQbtf2B4A+Cl9T0OxmisLtI1O+sDkp/6U5vwSTw319UNsroEajxVqz2oNJJGKRG2XhuvOZQW3WsHDjnsmSOJy197qY3o1/wAVNpcSYIAEuJ3OnHyCB1iXk58M1csd1ucCRmRIAnYb+Z0WNI1MNXNbjTrNEthxghuknnut1TtRiF5ldVN1OqOs/CfGefBegWOviAg5n08FkXxYOWKasW9bJaCB1D6cwQ7HMd4hZt992k1adGtTDWiZeJIdGIdk5ZT45IheFgtFOS21Pzzzp0zHdw95rNW6tXe9mKu4tmOy1jJ31k+K2UhmHG2rtNL/AEA9NK2O006ZzEyRyAP5LrZRYzCOzmAeztOxQXppeA/poLD8I+eX3Vmjay+nEgNboIzJOvNOUWoRZk3c2OL9hmO7vGyo3u8iGmZiDKJ2OnJHwjT4tELvqMR0GkYdO8IofyFy6BzTmpsSqN1UrVVQkshyeXGJ7x7hV5Tg9EjGSYs0Qu7XxQsORm66fvvWTejY9mqulsDwTnvzOuvFSWBkN0THszKnQbPA6dQgyDBVttUVNcneh+xUdps8ZquF6XeyPcHROWkZLl2ORzCaFwRasBh45j0yPyC9B6N0cbBvx02yXm1M5r0i46gbTGsjy0B+aj9StDsQZfRwkCfclR16cc1E6oXw6c/YUlRxIz2EKCigSo2NtYCsttrwOyIjfgousBAGEzuVes9NnV5/FOgO0akSuZxVs9mqPBE56knM7Hj3IpdHSJ1J+Gptv9UMNZzCcImfEEDkdVPd5canaILXahwAB7oz9VvHkc5Ujct6R0HszI84+qy/S6+qDLOXswh+0GTn47q9b+gFN7A+lVc0HkHAT6rLXx+jKrDx1mMgAgaAh0wR4gjw5olgbe2As0IrVmNumxGvVNRzS/MT3eOWmncjdqu5gd+rBA4HL0yQmhaatlPVgQ8SDIn59wRVlKoWh5InxTcl3+jouyZlItGep+iFXq3IGMvlzRKjVLpxHPfkFH1T8Jw7IIumEzPObBhObonWp+ekHeFEXlVJimSgpyhBTpRoElpNly0t3uYwYnmB6nkBuszVdgYXb69+eg5xJ8ENtV6ueBmQD5+f0CL8Tn9Gc0jZ3l0yns0+zHPteYyHqUL/AKycc/os5ZsyAEdbZshmUxQjBUA25GOfIYNwCR58VWDVI7EIkfmFC4o4i5slDoHMpoeowUqKgORM1y2nRu24mweXM7rC4kWua8iwHMAfcxpCTmx8ojseRJ7PSaMCQPzV57G4Jyn3lzgarP3TWc8SSCHRB1nu9widazYSBP5LypKnRYmSB0HdWK72lgIEEanc/koqTAcXvTL6+irQ4jI5Lji1Z3NgT4qa2UOwKjDy0iFRjLNLSsrqhydl78Fq7OfRseiXScQKVUgZxPE/LgtBezopip/dGHc6bonyhp/7V5d1hpuAI+unzXod12/raRBGrS08dPtKfGVks41sxf6Qrp/+1uZjECPxN4eCz9kvrBTIw48WUaaa5ngt1a6BrWU03asJbO7SJE92S8u/or21ns4GCNpnZbJWg8Ut0FadXG/s6QJ+UeitWmt1cgcB6FqgZZXUxt6a5zooa0vdAznJT+SgBWupLnQmSn2mzFjiMjnGyQRuNd9x91bGhLElS0ncVEnCpCJAshva1Oa5sREHUTrkciOBHmhTHTEI5XY2oyHGDseaG2OzAFxJBDBJjiTAHmVRGVRoW47sK3Hd+MwBJ3jbx2Wv6ui3Lhl5LPWS1dgMZIGU4dyRLiY55K4Q4bFTytsYqSPP7XUENgyqbnJzyVGSqoqkS5JWzl0pAUiIUcla4pEoWmGz6O9IGhmB2UfDyGUj3xWor3myq7smdPQLyqzVSDrEr0S4OrLGu7gc+Gy871GNR9xfhyOSoL0XE5DdFrNYhhB96qm9ksxCCNMoAHvmn2W2EazlpOgUTKCW02QDumPFVGg03SBmD71kK062dnPclx9MvRVXV5PGGgHv1K5GlW8alV7g97QBoCCPmNCjXRa9nMeATILogmdkOt9tAogYSCZngdkIu7pFSs9VrrSSGCNBLjllA3T8a5dCcmj1S2MDLRP4K7Z7ntgO/wBp8SvM+lFl6q0428ZOXAp9+/pooVGBtGz1SWuxNc97W8QcmgnMFZy+v0m1LXhYaFNgB1BcXeenoqfxSromU0maKtbZoGM8suUFunhKrMrimcUF0bAobYLfLeXue9WnUJAzMct/FRuNOi5MH26piJdxOR78/mVTxK7eTQ2GxG/L8kOcVRDoW+x2NcXZTKjJVO02uPeXcnxVi2xLVatpUVG1mMOgJBPExoFTJkq/YLEHNe4uwlrcTQcsWecZZlPpJCnK2ai42HBiDw07CJ8zK0LMcDJunJYe76z9hKL/ANKqcD6qacNjU9GHe4O8vVVirD3jJVyqkSzFKSFyVEKOSrgllacIjFyXtgOF2nnHgg65pQzipKmHCTi7R6lc15tLYzgxMeMEq8x4LvfJAuhddrqWERj2B3gZoy50EGPmvInHjJo9KLtWFXx1QMDWJQ7Hqpi9uEw4zMxGURqh7SZI3GSBIIlvWsTTbmYaDAMeOmvivO+kFF5djOh04Lc1bM6oPTl+SoXrdzRSeCPwn0+sp+GfBi8keUTz1SWYw4d6Y4JoK9Q85aZuruYx1MAajUA5g7q1WrgAAmPyQq4HE89p5SPlPoiFtcHB07RHvxXlzjUqPSi7RQtlpxkHPLfjn79FTrVwDyVp5ESfYQa1Vx5z9k+Eb0BJj61syQ9z5SOqSUyVXGNE0p2TUGSQBqcvNFbWxzXNa4zAA20gEaa5EIbYMOPtcDG2cZZ96IkBzQ4S+pMHSInLLisfZ0OgxZKmEgghuROY1jQd5OSOjpK7+7Hk77oDY7cGVBiHwwIKOOvlpJMBTSVvooTo8yeyE14Vqu4EKoSqkSzSQ1KEiVEJFC4rguWnCLpXFIuOLdhvF9J2JhgrdXNfYqYTUJEiTEEDffM7ledhWaNtc0QCkZcSmOx5XE9UtD2uPZiNiMpS0LL6CfzWYuG+BhgjSd8o3PdOyOsvQublwifNebOEouj0IyUlZYs1qAxjx9ffkgXS62E0zHEe/kURo2d5kgSNzpMLraKPVEvJILTMxAO/vuWxqMkzJbR5i90lIwSQr133Ya1UMZ4n9lo1KW9rF1FdzRpq3jBzHiNF61+DzK8hix2jAMsssvvzVizy8757HKfeSr3TEZuaMgdpIOe/krdS8W03iACJE9ygknZ6EWqKl808IIBzGe6zZqTqid8XmHEgc/BB5VeKLUdkuaXu0SFIulcmiSay1sLw6AYIMHQxsVubts9JlF1Rwl7tthy45ZLAgrUXc99VrQPhJ9QkZlaKMIUu26evcTGQ30jxRj+paAyz9VfFNtCgGt1IQJ1tz39FIpSl0UtJHnDXJCFNbLP1dRzTsSPDb0hRBegef9jEq4hciAOXLl0rTjikC4rguOFXLoXFccW7DbHMyG8eOYyW2um2teATAA0EjOPDI5aLADKDupqNsLZ3nmk5MSmPx5eOmei26/mNYACAzWchqJzA1O3msPet+vqy0ZMnLiRtKH1bQXQDoNB770f6D3F19fE7+zpQ4zoXZ4W92RJ5Dmghhjj2zZ5XPSD1wXeLJZnPqDtuAJG+fws7+POeCy192V7m9c45uOnAGYju081sbzq9fUOcUaclzjoTv9ucrEX7evXPhuTG6D6rYXdgyqilSqkQdQuq2wlR0ngHPMflkltDRiOHQ5jeJzhOpC+T6I1y5ctBFCVNSrjR9MSYW0utvVtYdmxPedT5rMXNZsVQcBn9vfJby77GCIIy37lLnn4LMEdWMve/cQEcIQgPPNFbX0WAcXYiGjPuAz+iHg8EGPjWhkrbA/SuyQ9rxoRhPeMx5j5IEFrA8WqzkH44g/xt0Pj9Ssm4RqnYnap+CbIqdryIUiVObTnLfbnyTxNWMSJUkrQTkoSBKGrjhWtlKcohcTCZC044JQuhGLm6K17Tm1uFn7bpDfDd3hksbS7NSsEAL0q57EbPZhSGT3DFUJ/ADEzziGjuKp0OiFGz9pxdVqNE/stbzgb6xn+QC+L4rvEAw05mJDnHQFx7oyEcgkyfPSGJcdsn6S34IFClk0a++Py79Mw6Nki4o4xUUBKViJS70SLkQJyVIlXHHJQkRi47oL3Y3ZNH+Y8O5DKSirYUYuTpBjo/d2BoJ1ME/QLX2OnohtmpefvNF6ENEn2F5s25M9KKUVRT6RWvDTwA5uy7hv8AbxKDssTyAQwkEZZJaANptBJ+AZk/uj6n3otWLTwAhMT4qgHs8zZaQx3WsMsd8Y4c/X3Kr3/Y4d1jfhfr/F+Yz80Ps9pLDy3HFF7FaGPZ1bvhOx1b+XBPpwdibU1QCSypbXZTTcWnz4jYqFUdk/RYDBU5O35pBd7uXjl88lArVG8Ht3nvEoXfgJOL7I/6vqROB0d0/JQu4IzQ6QEfFTYe6W/cK9QFmtGUYXcDAd4Ea+8kLnKPaC/HF9My6VrZMDMlF7f0bcw9hzXg/CJhx8DkfBWrjumqx2ItwkficPhHLmeKNTTVoW4NPYZ6O9E6bGtq2j4tcJzHKG7nv/NaSrbzhOH9XTaM3HWPohtIgS5xLju5xIaPBZfpL0oNUGlTP6v8Tt3kf7QkKLlIY2oos3h0mNV+CiS2nIGeryTAceWcwZ0z2CC135TAz3yxYoxZnU6bzvuEPo1sJn3yPerDrWP5CE7jQPK0Vaw7RTVxdKmoWGo/4GOd3NJ+SO67F9ldcpq1lLMnZHhv48FHgWWdTGpzWyYCe2kNz5BFrDYN4gf5j/xQymojIY3Ilum6h8Rzjc8eAHHmVpbFZ9Msgq9hoEwB+SO2SyzACgyZLLoQUVomsVnBPLjkqV/2suijTBLn/wCnPynPPgCrF43kKYwtzOgA/E46AIb1nUguccVZ+sbD9nkPsEEV5NbJWNbZ6Ybq46/vO/4j3mULdbxJlxnfMobeF4kuiZdoTwHAJW08lXDHq2JlL4AFeluE2jaI1EqwXKvWp8E5fDFSjW4l4W2m9uGpOXwnIwUOqAA5GQmAq1Qr0wM2T4ra49AcuXZWXBPquB0EJpB4IkA0dKUPIzCakWmGorP66yyfiALp/ebM+ceqH2bpLVY0NycB+1JPzRCzjBZDP924/wCOY/1BZhT40nf2PyNqvo1T71p12APIHEFwafXIq/dtGm3Jga05cJI2z3WHBRKxX05gDXNDgNM4cBwnccitlj1o6ORXs0d4Wai7IsZOWYAac+6J8VEy7bM1oxMaXHZzgye6M/EobSvsGcNMAmM3uxARyjNS2ezMc7E8hziZJJGfvglU4rY5VLonpvpB0MoseeUYWjm4CSe5W75vSrSokuIaX9ljGAADLM8ch6kK7YaLGjsgeB38lnumlearBsGT4lzp+Q8kEPfNI6ftizOkp1OkXFMV6yuCtbolhHk9luxXeBnqUXs9BQWIgorRbG3qPBRzbZYqS0X7NTAGsD6++K6136xowhwngCP5BAr3vQwA0E7O+m+e/ohVpv7FHZAgaNaG+aGOFvZzmkF/6yGMunt8cyGCAIaOMCJKH22+QBDMydXHMoPWtjnLqFOc1SsaW2KeS9IuWKnLpKNgBCqAzCKhvf5hazVoyznpuIo1afiP8J/0lMqfh/h/3FELArxKjIR5nwKw/wCAe9gmwjaEzM6yrGwT32gugQB3ABda/iKWpqfeyFqjlJ1QhspAnJW7tuzEQ5+TNY3dy7uaoO1R5nwD+EJcpOhsIp7Ib9vTF2Act+GWg+qCpXa+a4I4xUVSFSk5O2dK6VycERgjXQntrkaGFwTCsD2ui9Z74e06pt62/ri124EH6H1KpLigUVdnPI2qYilpuIUQWkP/AEje8/RbJ0bjVla77dBiQOZ0UtstFUnEHgxllyMg8Qc0Hq6qRqDiux6leh1e3vJ7WvElVXVC5I/VOYmJJIQ226HUqPFXKQULVNSQsbFUXLMzNFm0TAyQuhqibdFlB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4115" y="5050631"/>
            <a:ext cx="185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Генри Кавендиш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0375" y="476672"/>
            <a:ext cx="8360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</a:t>
            </a: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Первое экспериментальное измерение гравитационной постоянной было осуществлено Генри Кавендишем в 1798 году.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46849" y="5647797"/>
            <a:ext cx="5086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Экспериментальная установка – крутильные весы</a:t>
            </a: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540" y="2272060"/>
            <a:ext cx="36290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http://upload.wikimedia.org/wikipedia/commons/thumb/1/14/2ndDukeOfNewcastle.jpg/390px-2ndDukeOfNewcast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82822"/>
            <a:ext cx="2088232" cy="257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1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4075" y="5517232"/>
            <a:ext cx="7975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Измерив силу взаимодействия между шарами </a:t>
            </a:r>
            <a:r>
              <a:rPr lang="en-US" i="1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i="1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i="1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по углу закручивания нити и зная массу шаров и расстояние между ними, Кавендиш определил гравитационную постоянную.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7570" y="588526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Определение гравитационной постоянной </a:t>
            </a:r>
          </a:p>
        </p:txBody>
      </p:sp>
      <p:pic>
        <p:nvPicPr>
          <p:cNvPr id="6" name="Picture 2" descr="C:\Users\user\Desktop\2013-09-01 ЗВТ\grav-av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772817"/>
            <a:ext cx="4208496" cy="315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3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34351" y="476672"/>
            <a:ext cx="8064896" cy="115212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Границы применимости </a:t>
            </a:r>
          </a:p>
          <a:p>
            <a:r>
              <a:rPr lang="ru-RU" sz="32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закона всемирного тяготения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2439" y="2060848"/>
            <a:ext cx="8286808" cy="132802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u="sng" dirty="0">
                <a:solidFill>
                  <a:prstClr val="black"/>
                </a:solidFill>
                <a:latin typeface="Times New Roman"/>
                <a:ea typeface="Times New Roman"/>
              </a:rPr>
              <a:t>Закон справедлив для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:	1. Однородных шаров.</a:t>
            </a:r>
          </a:p>
          <a:p>
            <a:pPr indent="1890395" algn="just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		2. Для материальных точек.</a:t>
            </a:r>
          </a:p>
          <a:p>
            <a:pPr indent="1890395"/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		3. Для концентрических тел.</a:t>
            </a:r>
          </a:p>
        </p:txBody>
      </p:sp>
      <p:pic>
        <p:nvPicPr>
          <p:cNvPr id="6" name="Picture 2" descr="http://ludmilvass.narod.ru/images/shar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527" y="3979525"/>
            <a:ext cx="4896544" cy="217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86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548680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C00000"/>
                </a:solidFill>
                <a:latin typeface="Arial" pitchFamily="34" charset="0"/>
                <a:ea typeface="Times New Roman"/>
                <a:cs typeface="Arial" pitchFamily="34" charset="0"/>
              </a:rPr>
              <a:t>     Открытие Ньютоном закона всемирного тяготения явилось важнейшим событием в истории физики.</a:t>
            </a: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1628800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На основе закона всемирного тяготения: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234888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открыты планеты Нептун и Плутон</a:t>
            </a:r>
          </a:p>
        </p:txBody>
      </p:sp>
      <p:pic>
        <p:nvPicPr>
          <p:cNvPr id="8" name="Picture 8" descr="Непту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972" y="3217100"/>
            <a:ext cx="2896964" cy="289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плутон плане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8" y="3217100"/>
            <a:ext cx="3852643" cy="288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55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8912" y="404664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На основе закона всемирного тяготения: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0007" y="958843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определены массы Солнца, планет и других небесных тел</a:t>
            </a:r>
          </a:p>
        </p:txBody>
      </p:sp>
      <p:sp>
        <p:nvSpPr>
          <p:cNvPr id="2" name="AutoShape 4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6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8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10" descr="https://encrypted-tbn3.gstatic.com/images?q=tbn:ANd9GcSiJyStfl7k1QChqCtgZclIsM5M0alTlyYEdMl-5UZlCRXaZkGCu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12" descr="https://encrypted-tbn3.gstatic.com/images?q=tbn:ANd9GcSiJyStfl7k1QChqCtgZclIsM5M0alTlyYEdMl-5UZlCRXaZkGCu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00808"/>
            <a:ext cx="3874990" cy="218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621" y="1700809"/>
            <a:ext cx="3861461" cy="218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http://files.fbstatic.com/PostImages/433247/0/0dec7a4e-60ec-4336-bf5f-3c5b6b1671c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4627744" cy="259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92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8912" y="404664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На основе закона всемирного тяготения: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237402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раскрыты загадки движения комет, тайны приливов</a:t>
            </a:r>
          </a:p>
        </p:txBody>
      </p:sp>
      <p:sp>
        <p:nvSpPr>
          <p:cNvPr id="2" name="AutoShape 4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6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8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10" descr="https://encrypted-tbn3.gstatic.com/images?q=tbn:ANd9GcSiJyStfl7k1QChqCtgZclIsM5M0alTlyYEdMl-5UZlCRXaZkGCu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12" descr="https://encrypted-tbn3.gstatic.com/images?q=tbn:ANd9GcSiJyStfl7k1QChqCtgZclIsM5M0alTlyYEdMl-5UZlCRXaZkGCu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1" name="Picture 4" descr="http://upload.wikimedia.org/wikipedia/commons/thumb/5/58/Comet_c1995o1.jpg/220px-Comet_c1995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2354154"/>
            <a:ext cx="2193018" cy="312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www.kramola.info/sites/default/files/imagecache/articles-main/images/vesti/geo3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54153"/>
            <a:ext cx="5141632" cy="308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18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8912" y="404664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На основе закона всемирного тяготения: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052736"/>
            <a:ext cx="8748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вычисляются параметры движения космических аппаратов, искусственных спутников Земли</a:t>
            </a:r>
          </a:p>
        </p:txBody>
      </p:sp>
      <p:sp>
        <p:nvSpPr>
          <p:cNvPr id="2" name="AutoShape 4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AutoShape 6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8" descr="https://encrypted-tbn2.gstatic.com/images?q=tbn:ANd9GcS4mJjC2pRTgu_FOT7sOw_z6yRCnHGliwUvcE8E6OnMN_IAE8V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10" descr="https://encrypted-tbn3.gstatic.com/images?q=tbn:ANd9GcSiJyStfl7k1QChqCtgZclIsM5M0alTlyYEdMl-5UZlCRXaZkGCu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12" descr="https://encrypted-tbn3.gstatic.com/images?q=tbn:ANd9GcSiJyStfl7k1QChqCtgZclIsM5M0alTlyYEdMl-5UZlCRXaZkGCu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8" name="Picture 5" descr="23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029853"/>
            <a:ext cx="2831038" cy="452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guyntexas-703004-albums-pictures1-pic76740-as15-88-119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445" y="2029853"/>
            <a:ext cx="2981846" cy="308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759" y="3906847"/>
            <a:ext cx="3118531" cy="265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Интернет-Мониторинг Единства Человека Земли Солнц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" y="2034608"/>
            <a:ext cx="3629622" cy="221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Картинка 2 из 1223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" y="3899525"/>
            <a:ext cx="2627784" cy="26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3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08720"/>
            <a:ext cx="432048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     Ньютон показал, что с единой точки зрения можно охватить весь механизм мировых явлений - от вращения неподвижных звезд до перемещения химических атомов.   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                                    </a:t>
            </a:r>
            <a:r>
              <a:rPr lang="ru-RU" sz="2400" dirty="0" err="1">
                <a:solidFill>
                  <a:prstClr val="black"/>
                </a:solidFill>
                <a:latin typeface="Monotype Corsiva" pitchFamily="66" charset="0"/>
              </a:rPr>
              <a:t>Д.И.Менделеев</a:t>
            </a:r>
            <a:endParaRPr lang="ru-RU" sz="2400" dirty="0">
              <a:solidFill>
                <a:prstClr val="black"/>
              </a:solidFill>
              <a:latin typeface="Monotype Corsiva" pitchFamily="66" charset="0"/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    Он самый счастливый – систему мира можно установить только один раз. </a:t>
            </a:r>
          </a:p>
          <a:p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                                              Лагранж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" name="Picture 2" descr="http://krabov.net/uploads/posts/2012-07/1343649632_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37487"/>
            <a:ext cx="3528392" cy="5513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7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3632" y="620688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dirty="0">
                <a:solidFill>
                  <a:srgbClr val="0000CC"/>
                </a:solidFill>
                <a:latin typeface="Monotype Corsiva" pitchFamily="66" charset="0"/>
              </a:rPr>
              <a:t>Гипотез я не измышляю.</a:t>
            </a:r>
          </a:p>
          <a:p>
            <a:pPr algn="r"/>
            <a:r>
              <a:rPr lang="ru-RU" sz="4800" dirty="0">
                <a:solidFill>
                  <a:srgbClr val="0000CC"/>
                </a:solidFill>
                <a:latin typeface="Monotype Corsiva" pitchFamily="66" charset="0"/>
              </a:rPr>
              <a:t>И. Ньютон</a:t>
            </a:r>
          </a:p>
        </p:txBody>
      </p:sp>
      <p:pic>
        <p:nvPicPr>
          <p:cNvPr id="4" name="Picture 2" descr="C:\Users\user\Desktop\2013-09-01 ЗВТ\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652" y="2420888"/>
            <a:ext cx="3600400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9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76672"/>
            <a:ext cx="77768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Monotype Corsiva" pitchFamily="66" charset="0"/>
              </a:rPr>
              <a:t>    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Список использованных источников</a:t>
            </a:r>
          </a:p>
          <a:p>
            <a:pPr algn="ctr"/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http://class-fizika.narod.ru/9_jabl14.htm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http://ega-math.narod.ru/Bell/Newton.htm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http://elementy.ru/trefil/23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http://linoks.ru/l/nyuton_isaak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http://lms.mati.ru/file.php/89/2-dinamika/grav-avi.gif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http://lms.mati.ru/mod/resource/view.php?id=413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http://www.astrogorizont.com/content/read-Kratkaya_ictoriya_otkritii_planet_Colnechnoi_cictemi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http://www.edu.delfa.net/CONSP/meh5.htm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http://www.naukamira.ru/photo/fizika_v_kartinkakh/mekhanika/zakon_vsemirnogo_tjagotenija_uskorenie_luny/6-0-44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3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308901"/>
            <a:ext cx="8064896" cy="13198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Закон всемирного тяготения</a:t>
            </a:r>
          </a:p>
          <a:p>
            <a:r>
              <a:rPr lang="ru-RU" sz="36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1667</a:t>
            </a:r>
            <a:endParaRPr lang="ru-RU" sz="3600" b="1" i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1940" y="6003506"/>
            <a:ext cx="3238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Исаак Ньютон (1643—1727)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1628800"/>
            <a:ext cx="43779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3943A5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Исаак Ньютон открыл этот закон в возрасте 23 лет, но целых 9 лет не публиковал его, так как имевшиеся тогда неверные данные о расстоянии между Землей и Луной не подтверждали его идею. Лишь в 1667 году, после уточнения этого расстояния, закон всемирного тяготения был наконец-то отдан в печать.</a:t>
            </a:r>
          </a:p>
        </p:txBody>
      </p:sp>
      <p:pic>
        <p:nvPicPr>
          <p:cNvPr id="8" name="Picture 5" descr="Newton_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40" y="1628800"/>
            <a:ext cx="3238128" cy="423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5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0923" y="260648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История открытия закона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751880"/>
            <a:ext cx="83169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         На склоне своих дней Исаак Ньютон рассказал, как это произошло: он гулял по яблоневому саду в поместье своих родителей и вдруг увидел Луну в дневном небе. И тут же на его глазах с ветки оторвалось и упало на землю яблоко. Тут ему и пришло в голову, что, возможно, это одна и та же сила заставляет и яблоко падать на землю, и Луну оставаться на околоземной орбите.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4208" y="4365103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Яблоня Ньютона</a:t>
            </a:r>
          </a:p>
        </p:txBody>
      </p:sp>
      <p:pic>
        <p:nvPicPr>
          <p:cNvPr id="7" name="Picture 6" descr="http://900igr.net/datai/fizika/Sila-tjazhesti/0014-015-CHudesnoe-jablok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20405"/>
            <a:ext cx="5194651" cy="333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atic.diary.ru/userdir/5/4/1/2/541248/43620457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1220404"/>
            <a:ext cx="3132348" cy="314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00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09719334"/>
              </p:ext>
            </p:extLst>
          </p:nvPr>
        </p:nvGraphicFramePr>
        <p:xfrm>
          <a:off x="966147" y="1412776"/>
          <a:ext cx="293104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Формула" r:id="rId4" imgW="571320" imgH="215640" progId="Equation.3">
                  <p:embed/>
                </p:oleObj>
              </mc:Choice>
              <mc:Fallback>
                <p:oleObj name="Формула" r:id="rId4" imgW="571320" imgH="2156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147" y="1412776"/>
                        <a:ext cx="2931042" cy="1080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52512274"/>
              </p:ext>
            </p:extLst>
          </p:nvPr>
        </p:nvGraphicFramePr>
        <p:xfrm>
          <a:off x="899592" y="2780928"/>
          <a:ext cx="3133105" cy="914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Формула" r:id="rId6" imgW="609480" imgH="177480" progId="Equation.3">
                  <p:embed/>
                </p:oleObj>
              </mc:Choice>
              <mc:Fallback>
                <p:oleObj name="Формула" r:id="rId6" imgW="609480" imgH="17748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780928"/>
                        <a:ext cx="3133105" cy="9143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35607937"/>
              </p:ext>
            </p:extLst>
          </p:nvPr>
        </p:nvGraphicFramePr>
        <p:xfrm>
          <a:off x="971600" y="3789040"/>
          <a:ext cx="260159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Формула" r:id="rId8" imgW="469800" imgH="215640" progId="Equation.3">
                  <p:embed/>
                </p:oleObj>
              </mc:Choice>
              <mc:Fallback>
                <p:oleObj name="Формула" r:id="rId8" imgW="469800" imgH="2156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789040"/>
                        <a:ext cx="2601596" cy="1080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авая фигурная скобка 5"/>
          <p:cNvSpPr/>
          <p:nvPr/>
        </p:nvSpPr>
        <p:spPr>
          <a:xfrm>
            <a:off x="4329684" y="1268760"/>
            <a:ext cx="602355" cy="5040560"/>
          </a:xfrm>
          <a:prstGeom prst="rightBrace">
            <a:avLst>
              <a:gd name="adj1" fmla="val 6134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6557" y="63640"/>
            <a:ext cx="6615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7964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Вывод закона всемирного тяготения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4869160"/>
            <a:ext cx="3567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(третий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закон Ньютона)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577" y="622530"/>
            <a:ext cx="7848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 Зависимость силы тяготения от массы тела</a:t>
            </a:r>
          </a:p>
        </p:txBody>
      </p:sp>
      <p:graphicFrame>
        <p:nvGraphicFramePr>
          <p:cNvPr id="2" name="Объект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76965858"/>
              </p:ext>
            </p:extLst>
          </p:nvPr>
        </p:nvGraphicFramePr>
        <p:xfrm>
          <a:off x="5032375" y="3275013"/>
          <a:ext cx="36830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Формула" r:id="rId10" imgW="698400" imgH="215640" progId="Equation.3">
                  <p:embed/>
                </p:oleObj>
              </mc:Choice>
              <mc:Fallback>
                <p:oleObj name="Формула" r:id="rId10" imgW="698400" imgH="2156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375" y="3275013"/>
                        <a:ext cx="3683000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90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84458" y="1351769"/>
            <a:ext cx="2788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Центростремительное ускорение Луны равно:</a:t>
            </a:r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142168"/>
              </p:ext>
            </p:extLst>
          </p:nvPr>
        </p:nvGraphicFramePr>
        <p:xfrm>
          <a:off x="473604" y="4581128"/>
          <a:ext cx="4617641" cy="1563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Формула" r:id="rId4" imgW="1117440" imgH="419040" progId="Equation.3">
                  <p:embed/>
                </p:oleObj>
              </mc:Choice>
              <mc:Fallback>
                <p:oleObj name="Формула" r:id="rId4" imgW="1117440" imgH="4190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604" y="4581128"/>
                        <a:ext cx="4617641" cy="15637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5180315" y="5229200"/>
            <a:ext cx="819854" cy="19198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rgbClr val="C0504D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23852890"/>
              </p:ext>
            </p:extLst>
          </p:nvPr>
        </p:nvGraphicFramePr>
        <p:xfrm>
          <a:off x="6137363" y="4439366"/>
          <a:ext cx="2532063" cy="177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Формула" r:id="rId6" imgW="507960" imgH="393480" progId="Equation.3">
                  <p:embed/>
                </p:oleObj>
              </mc:Choice>
              <mc:Fallback>
                <p:oleObj name="Формула" r:id="rId6" imgW="507960" imgH="39348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7363" y="4439366"/>
                        <a:ext cx="2532063" cy="177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14683" y="3645178"/>
            <a:ext cx="2686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 = 60 R</a:t>
            </a:r>
            <a:r>
              <a:rPr lang="ru-RU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561" y="624721"/>
            <a:ext cx="808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2. Зависимость силы тяготения от расстояния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56557" y="63640"/>
            <a:ext cx="6615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79646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Вывод закона всемирного тяготения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4" y="1568676"/>
            <a:ext cx="5178516" cy="28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683" y="2348880"/>
            <a:ext cx="2585258" cy="10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8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35471902"/>
              </p:ext>
            </p:extLst>
          </p:nvPr>
        </p:nvGraphicFramePr>
        <p:xfrm>
          <a:off x="899592" y="1124744"/>
          <a:ext cx="2840360" cy="1309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Формула" r:id="rId4" imgW="457200" imgH="215640" progId="Equation.3">
                  <p:embed/>
                </p:oleObj>
              </mc:Choice>
              <mc:Fallback>
                <p:oleObj name="Формула" r:id="rId4" imgW="457200" imgH="2156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124744"/>
                        <a:ext cx="2840360" cy="13096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47477810"/>
              </p:ext>
            </p:extLst>
          </p:nvPr>
        </p:nvGraphicFramePr>
        <p:xfrm>
          <a:off x="899592" y="2636912"/>
          <a:ext cx="2833417" cy="1301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Формула" r:id="rId6" imgW="469800" imgH="215640" progId="Equation.3">
                  <p:embed/>
                </p:oleObj>
              </mc:Choice>
              <mc:Fallback>
                <p:oleObj name="Формула" r:id="rId6" imgW="469800" imgH="21564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636912"/>
                        <a:ext cx="2833417" cy="1301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16782624"/>
              </p:ext>
            </p:extLst>
          </p:nvPr>
        </p:nvGraphicFramePr>
        <p:xfrm>
          <a:off x="971600" y="4076700"/>
          <a:ext cx="2952700" cy="2067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Формула" r:id="rId8" imgW="507960" imgH="393480" progId="Equation.3">
                  <p:embed/>
                </p:oleObj>
              </mc:Choice>
              <mc:Fallback>
                <p:oleObj name="Формула" r:id="rId8" imgW="507960" imgH="39348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076700"/>
                        <a:ext cx="2952700" cy="20676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авая фигурная скобка 5"/>
          <p:cNvSpPr/>
          <p:nvPr/>
        </p:nvSpPr>
        <p:spPr>
          <a:xfrm>
            <a:off x="4329684" y="1268760"/>
            <a:ext cx="602355" cy="5040560"/>
          </a:xfrm>
          <a:prstGeom prst="rightBrace">
            <a:avLst>
              <a:gd name="adj1" fmla="val 6134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7" name="Объект 1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23169164"/>
              </p:ext>
            </p:extLst>
          </p:nvPr>
        </p:nvGraphicFramePr>
        <p:xfrm>
          <a:off x="4932039" y="2851995"/>
          <a:ext cx="3883670" cy="1874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Формула" r:id="rId10" imgW="736560" imgH="393480" progId="Equation.3">
                  <p:embed/>
                </p:oleObj>
              </mc:Choice>
              <mc:Fallback>
                <p:oleObj name="Формула" r:id="rId10" imgW="736560" imgH="39348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39" y="2851995"/>
                        <a:ext cx="3883670" cy="18740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56557" y="294473"/>
            <a:ext cx="6615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Вывод закона всемирного тяготения</a:t>
            </a:r>
          </a:p>
        </p:txBody>
      </p:sp>
    </p:spTree>
    <p:extLst>
      <p:ext uri="{BB962C8B-B14F-4D97-AF65-F5344CB8AC3E}">
        <p14:creationId xmlns:p14="http://schemas.microsoft.com/office/powerpoint/2010/main" val="32378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08901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Закон всемирного тяготения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835696" y="5013176"/>
            <a:ext cx="607068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массы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взаимодействующих тел,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между ними,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гравитационная постоянная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3275856" y="3429000"/>
            <a:ext cx="3017770" cy="1368152"/>
          </a:xfrm>
          <a:prstGeom prst="rect">
            <a:avLst/>
          </a:prstGeom>
          <a:solidFill>
            <a:srgbClr val="66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lIns="81673" tIns="40837" rIns="81673" bIns="40837"/>
          <a:lstStyle/>
          <a:p>
            <a:pPr algn="ctr">
              <a:defRPr/>
            </a:pPr>
            <a:endParaRPr lang="en-US" sz="1200" b="1" i="1" dirty="0">
              <a:solidFill>
                <a:srgbClr val="FFFF00"/>
              </a:solidFill>
              <a:latin typeface="Arial"/>
            </a:endParaRPr>
          </a:p>
          <a:p>
            <a:pPr algn="ctr">
              <a:defRPr/>
            </a:pPr>
            <a:endParaRPr lang="ru-RU" sz="1200" b="1" i="1" dirty="0">
              <a:solidFill>
                <a:srgbClr val="8064A2">
                  <a:lumMod val="10000"/>
                </a:srgbClr>
              </a:solidFill>
              <a:latin typeface="Arial"/>
            </a:endParaRPr>
          </a:p>
          <a:p>
            <a:pPr algn="ctr">
              <a:defRPr/>
            </a:pPr>
            <a:endParaRPr lang="en-US" sz="1200" b="1" dirty="0">
              <a:solidFill>
                <a:srgbClr val="8064A2">
                  <a:lumMod val="10000"/>
                </a:srgbClr>
              </a:solidFill>
              <a:latin typeface="Arial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803554"/>
              </p:ext>
            </p:extLst>
          </p:nvPr>
        </p:nvGraphicFramePr>
        <p:xfrm>
          <a:off x="3389720" y="3424741"/>
          <a:ext cx="2790041" cy="1271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Формула" r:id="rId4" imgW="863280" imgH="393480" progId="Equation.3">
                  <p:embed/>
                </p:oleObj>
              </mc:Choice>
              <mc:Fallback>
                <p:oleObj name="Формула" r:id="rId4" imgW="863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89720" y="3424741"/>
                        <a:ext cx="2790041" cy="12719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84018" y="1196752"/>
            <a:ext cx="8286808" cy="173664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Сила взаимного притяжения двух тел прямо пропорциональна произведению масс этих тел и обратно пропорциональна квадрату расстояния между ними</a:t>
            </a:r>
          </a:p>
        </p:txBody>
      </p:sp>
    </p:spTree>
    <p:extLst>
      <p:ext uri="{BB962C8B-B14F-4D97-AF65-F5344CB8AC3E}">
        <p14:creationId xmlns:p14="http://schemas.microsoft.com/office/powerpoint/2010/main" val="349894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56590" y="396233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Сила тяготения между Землей и Луной</a:t>
            </a:r>
            <a:endParaRPr lang="ru-RU" sz="28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46925" y="5536809"/>
            <a:ext cx="2084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</a:t>
            </a:r>
            <a:r>
              <a:rPr lang="en-US" sz="2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  </a:t>
            </a:r>
            <a:r>
              <a:rPr lang="en-US" sz="54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 F</a:t>
            </a:r>
            <a:r>
              <a:rPr lang="en-US" sz="2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21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иллюстрация закона всемирного тяготен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179" y="1412776"/>
            <a:ext cx="5970428" cy="388843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356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522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7" baseType="lpstr">
      <vt:lpstr>a_CityNova</vt:lpstr>
      <vt:lpstr>Arial</vt:lpstr>
      <vt:lpstr>Calibri</vt:lpstr>
      <vt:lpstr>Monotype Corsiva</vt:lpstr>
      <vt:lpstr>Times New Roman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123</cp:lastModifiedBy>
  <cp:revision>22</cp:revision>
  <dcterms:created xsi:type="dcterms:W3CDTF">2013-09-03T19:51:26Z</dcterms:created>
  <dcterms:modified xsi:type="dcterms:W3CDTF">2019-12-10T21:21:03Z</dcterms:modified>
</cp:coreProperties>
</file>