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08080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6" d="100"/>
          <a:sy n="76" d="100"/>
        </p:scale>
        <p:origin x="540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11" name="Group 10"/>
          <p:cNvGrpSpPr/>
          <p:nvPr/>
        </p:nvGrpSpPr>
        <p:grpSpPr>
          <a:xfrm>
            <a:off x="0" y="0"/>
            <a:ext cx="2305051" cy="6858001"/>
            <a:chOff x="0" y="0"/>
            <a:chExt cx="2305051" cy="6858001"/>
          </a:xfrm>
          <a:gradFill flip="none" rotWithShape="1"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 scaled="0"/>
            <a:tileRect/>
          </a:gradFill>
        </p:grpSpPr>
        <p:sp>
          <p:nvSpPr>
            <p:cNvPr id="12" name="Rectangle 5"/>
            <p:cNvSpPr>
              <a:spLocks noChangeArrowheads="1"/>
            </p:cNvSpPr>
            <p:nvPr/>
          </p:nvSpPr>
          <p:spPr bwMode="auto">
            <a:xfrm>
              <a:off x="1209675" y="4763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3" name="Freeform 6"/>
            <p:cNvSpPr>
              <a:spLocks noEditPoints="1"/>
            </p:cNvSpPr>
            <p:nvPr/>
          </p:nvSpPr>
          <p:spPr bwMode="auto">
            <a:xfrm>
              <a:off x="1128713" y="21764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4" name="Freeform 7"/>
            <p:cNvSpPr>
              <a:spLocks noEditPoints="1"/>
            </p:cNvSpPr>
            <p:nvPr/>
          </p:nvSpPr>
          <p:spPr bwMode="auto">
            <a:xfrm>
              <a:off x="1123950" y="4021138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5" name="Rectangle 8"/>
            <p:cNvSpPr>
              <a:spLocks noChangeArrowheads="1"/>
            </p:cNvSpPr>
            <p:nvPr/>
          </p:nvSpPr>
          <p:spPr bwMode="auto">
            <a:xfrm>
              <a:off x="414338" y="9525"/>
              <a:ext cx="28575" cy="44815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6" name="Freeform 9"/>
            <p:cNvSpPr>
              <a:spLocks noEditPoints="1"/>
            </p:cNvSpPr>
            <p:nvPr/>
          </p:nvSpPr>
          <p:spPr bwMode="auto">
            <a:xfrm>
              <a:off x="333375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7" name="Freeform 10"/>
            <p:cNvSpPr/>
            <p:nvPr/>
          </p:nvSpPr>
          <p:spPr bwMode="auto">
            <a:xfrm>
              <a:off x="190500" y="9525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66"/>
                  </a:lnTo>
                  <a:lnTo>
                    <a:pt x="81" y="380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3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8" name="Freeform 11"/>
            <p:cNvSpPr/>
            <p:nvPr/>
          </p:nvSpPr>
          <p:spPr bwMode="auto">
            <a:xfrm>
              <a:off x="1290638" y="14288"/>
              <a:ext cx="376238" cy="1801813"/>
            </a:xfrm>
            <a:custGeom>
              <a:avLst/>
              <a:gdLst/>
              <a:ahLst/>
              <a:cxnLst/>
              <a:rect l="0" t="0" r="r" b="b"/>
              <a:pathLst>
                <a:path w="237" h="1135">
                  <a:moveTo>
                    <a:pt x="222" y="1135"/>
                  </a:moveTo>
                  <a:lnTo>
                    <a:pt x="0" y="620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17"/>
                  </a:lnTo>
                  <a:lnTo>
                    <a:pt x="237" y="1129"/>
                  </a:lnTo>
                  <a:lnTo>
                    <a:pt x="222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9" name="Freeform 12"/>
            <p:cNvSpPr>
              <a:spLocks noEditPoints="1"/>
            </p:cNvSpPr>
            <p:nvPr/>
          </p:nvSpPr>
          <p:spPr bwMode="auto">
            <a:xfrm>
              <a:off x="1600200" y="180181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0" name="Freeform 13"/>
            <p:cNvSpPr/>
            <p:nvPr/>
          </p:nvSpPr>
          <p:spPr bwMode="auto">
            <a:xfrm>
              <a:off x="1381125" y="9525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219" y="898"/>
                  </a:moveTo>
                  <a:lnTo>
                    <a:pt x="0" y="3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380"/>
                  </a:lnTo>
                  <a:lnTo>
                    <a:pt x="234" y="892"/>
                  </a:lnTo>
                  <a:lnTo>
                    <a:pt x="219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1" name="Freeform 14"/>
            <p:cNvSpPr/>
            <p:nvPr/>
          </p:nvSpPr>
          <p:spPr bwMode="auto">
            <a:xfrm>
              <a:off x="1643063" y="0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96" y="575"/>
                  </a:moveTo>
                  <a:lnTo>
                    <a:pt x="78" y="575"/>
                  </a:lnTo>
                  <a:lnTo>
                    <a:pt x="78" y="192"/>
                  </a:lnTo>
                  <a:lnTo>
                    <a:pt x="0" y="6"/>
                  </a:lnTo>
                  <a:lnTo>
                    <a:pt x="15" y="0"/>
                  </a:lnTo>
                  <a:lnTo>
                    <a:pt x="96" y="189"/>
                  </a:lnTo>
                  <a:lnTo>
                    <a:pt x="96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2" name="Freeform 15"/>
            <p:cNvSpPr>
              <a:spLocks noEditPoints="1"/>
            </p:cNvSpPr>
            <p:nvPr/>
          </p:nvSpPr>
          <p:spPr bwMode="auto">
            <a:xfrm>
              <a:off x="1685925" y="14208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3" name="Freeform 16"/>
            <p:cNvSpPr>
              <a:spLocks noEditPoints="1"/>
            </p:cNvSpPr>
            <p:nvPr/>
          </p:nvSpPr>
          <p:spPr bwMode="auto">
            <a:xfrm>
              <a:off x="168592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4" name="Freeform 17"/>
            <p:cNvSpPr/>
            <p:nvPr/>
          </p:nvSpPr>
          <p:spPr bwMode="auto">
            <a:xfrm>
              <a:off x="1743075" y="4763"/>
              <a:ext cx="419100" cy="522288"/>
            </a:xfrm>
            <a:custGeom>
              <a:avLst/>
              <a:gdLst/>
              <a:ahLst/>
              <a:cxnLst/>
              <a:rect l="0" t="0" r="r" b="b"/>
              <a:pathLst>
                <a:path w="264" h="329">
                  <a:moveTo>
                    <a:pt x="252" y="329"/>
                  </a:moveTo>
                  <a:lnTo>
                    <a:pt x="45" y="120"/>
                  </a:lnTo>
                  <a:lnTo>
                    <a:pt x="0" y="6"/>
                  </a:lnTo>
                  <a:lnTo>
                    <a:pt x="15" y="0"/>
                  </a:lnTo>
                  <a:lnTo>
                    <a:pt x="60" y="111"/>
                  </a:lnTo>
                  <a:lnTo>
                    <a:pt x="264" y="317"/>
                  </a:lnTo>
                  <a:lnTo>
                    <a:pt x="252" y="3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5" name="Freeform 18"/>
            <p:cNvSpPr>
              <a:spLocks noEditPoints="1"/>
            </p:cNvSpPr>
            <p:nvPr/>
          </p:nvSpPr>
          <p:spPr bwMode="auto">
            <a:xfrm>
              <a:off x="2119313" y="488950"/>
              <a:ext cx="161925" cy="147638"/>
            </a:xfrm>
            <a:custGeom>
              <a:avLst/>
              <a:gdLst/>
              <a:ahLst/>
              <a:cxnLst/>
              <a:rect l="0" t="0" r="r" b="b"/>
              <a:pathLst>
                <a:path w="34" h="31">
                  <a:moveTo>
                    <a:pt x="17" y="31"/>
                  </a:moveTo>
                  <a:cubicBezTo>
                    <a:pt x="13" y="31"/>
                    <a:pt x="9" y="30"/>
                    <a:pt x="6" y="27"/>
                  </a:cubicBezTo>
                  <a:cubicBezTo>
                    <a:pt x="0" y="20"/>
                    <a:pt x="0" y="10"/>
                    <a:pt x="6" y="4"/>
                  </a:cubicBezTo>
                  <a:cubicBezTo>
                    <a:pt x="9" y="1"/>
                    <a:pt x="13" y="0"/>
                    <a:pt x="17" y="0"/>
                  </a:cubicBezTo>
                  <a:cubicBezTo>
                    <a:pt x="21" y="0"/>
                    <a:pt x="25" y="1"/>
                    <a:pt x="28" y="4"/>
                  </a:cubicBezTo>
                  <a:cubicBezTo>
                    <a:pt x="34" y="10"/>
                    <a:pt x="34" y="20"/>
                    <a:pt x="28" y="27"/>
                  </a:cubicBezTo>
                  <a:cubicBezTo>
                    <a:pt x="25" y="30"/>
                    <a:pt x="21" y="31"/>
                    <a:pt x="17" y="31"/>
                  </a:cubicBezTo>
                  <a:close/>
                  <a:moveTo>
                    <a:pt x="17" y="4"/>
                  </a:moveTo>
                  <a:cubicBezTo>
                    <a:pt x="14" y="4"/>
                    <a:pt x="11" y="5"/>
                    <a:pt x="9" y="7"/>
                  </a:cubicBezTo>
                  <a:cubicBezTo>
                    <a:pt x="4" y="12"/>
                    <a:pt x="4" y="19"/>
                    <a:pt x="9" y="24"/>
                  </a:cubicBezTo>
                  <a:cubicBezTo>
                    <a:pt x="11" y="26"/>
                    <a:pt x="14" y="27"/>
                    <a:pt x="17" y="27"/>
                  </a:cubicBezTo>
                  <a:cubicBezTo>
                    <a:pt x="20" y="27"/>
                    <a:pt x="23" y="26"/>
                    <a:pt x="25" y="24"/>
                  </a:cubicBezTo>
                  <a:cubicBezTo>
                    <a:pt x="30" y="19"/>
                    <a:pt x="30" y="12"/>
                    <a:pt x="25" y="7"/>
                  </a:cubicBezTo>
                  <a:cubicBezTo>
                    <a:pt x="23" y="5"/>
                    <a:pt x="20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6" name="Freeform 19"/>
            <p:cNvSpPr/>
            <p:nvPr/>
          </p:nvSpPr>
          <p:spPr bwMode="auto">
            <a:xfrm>
              <a:off x="952500" y="4763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72"/>
                  </a:lnTo>
                  <a:lnTo>
                    <a:pt x="0" y="189"/>
                  </a:lnTo>
                  <a:lnTo>
                    <a:pt x="81" y="0"/>
                  </a:lnTo>
                  <a:lnTo>
                    <a:pt x="96" y="6"/>
                  </a:lnTo>
                  <a:lnTo>
                    <a:pt x="15" y="192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7" name="Freeform 20"/>
            <p:cNvSpPr>
              <a:spLocks noEditPoints="1"/>
            </p:cNvSpPr>
            <p:nvPr/>
          </p:nvSpPr>
          <p:spPr bwMode="auto">
            <a:xfrm>
              <a:off x="8667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2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8" name="Freeform 21"/>
            <p:cNvSpPr>
              <a:spLocks noEditPoints="1"/>
            </p:cNvSpPr>
            <p:nvPr/>
          </p:nvSpPr>
          <p:spPr bwMode="auto">
            <a:xfrm>
              <a:off x="890588" y="15541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9" name="Freeform 22"/>
            <p:cNvSpPr/>
            <p:nvPr/>
          </p:nvSpPr>
          <p:spPr bwMode="auto">
            <a:xfrm>
              <a:off x="738188" y="5622925"/>
              <a:ext cx="338138" cy="1216025"/>
            </a:xfrm>
            <a:custGeom>
              <a:avLst/>
              <a:gdLst/>
              <a:ahLst/>
              <a:cxnLst/>
              <a:rect l="0" t="0" r="r" b="b"/>
              <a:pathLst>
                <a:path w="213" h="766">
                  <a:moveTo>
                    <a:pt x="213" y="766"/>
                  </a:moveTo>
                  <a:lnTo>
                    <a:pt x="195" y="766"/>
                  </a:lnTo>
                  <a:lnTo>
                    <a:pt x="195" y="464"/>
                  </a:lnTo>
                  <a:lnTo>
                    <a:pt x="0" y="6"/>
                  </a:lnTo>
                  <a:lnTo>
                    <a:pt x="12" y="0"/>
                  </a:lnTo>
                  <a:lnTo>
                    <a:pt x="213" y="461"/>
                  </a:lnTo>
                  <a:lnTo>
                    <a:pt x="213" y="7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0" name="Freeform 23"/>
            <p:cNvSpPr>
              <a:spLocks noEditPoints="1"/>
            </p:cNvSpPr>
            <p:nvPr/>
          </p:nvSpPr>
          <p:spPr bwMode="auto">
            <a:xfrm>
              <a:off x="647700" y="5480050"/>
              <a:ext cx="157163" cy="157163"/>
            </a:xfrm>
            <a:custGeom>
              <a:avLst/>
              <a:gdLst/>
              <a:ahLst/>
              <a:cxnLst/>
              <a:rect l="0" t="0" r="r" b="b"/>
              <a:pathLst>
                <a:path w="33" h="33">
                  <a:moveTo>
                    <a:pt x="17" y="33"/>
                  </a:moveTo>
                  <a:cubicBezTo>
                    <a:pt x="8" y="33"/>
                    <a:pt x="0" y="26"/>
                    <a:pt x="0" y="17"/>
                  </a:cubicBezTo>
                  <a:cubicBezTo>
                    <a:pt x="0" y="8"/>
                    <a:pt x="8" y="0"/>
                    <a:pt x="17" y="0"/>
                  </a:cubicBezTo>
                  <a:cubicBezTo>
                    <a:pt x="26" y="0"/>
                    <a:pt x="33" y="8"/>
                    <a:pt x="33" y="17"/>
                  </a:cubicBezTo>
                  <a:cubicBezTo>
                    <a:pt x="33" y="26"/>
                    <a:pt x="26" y="33"/>
                    <a:pt x="17" y="33"/>
                  </a:cubicBezTo>
                  <a:close/>
                  <a:moveTo>
                    <a:pt x="17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29"/>
                    <a:pt x="17" y="29"/>
                  </a:cubicBezTo>
                  <a:cubicBezTo>
                    <a:pt x="23" y="29"/>
                    <a:pt x="29" y="24"/>
                    <a:pt x="29" y="17"/>
                  </a:cubicBezTo>
                  <a:cubicBezTo>
                    <a:pt x="29" y="10"/>
                    <a:pt x="23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1" name="Freeform 24"/>
            <p:cNvSpPr>
              <a:spLocks noEditPoints="1"/>
            </p:cNvSpPr>
            <p:nvPr/>
          </p:nvSpPr>
          <p:spPr bwMode="auto">
            <a:xfrm>
              <a:off x="666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2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2" name="Freeform 25"/>
            <p:cNvSpPr/>
            <p:nvPr/>
          </p:nvSpPr>
          <p:spPr bwMode="auto">
            <a:xfrm>
              <a:off x="0" y="3897313"/>
              <a:ext cx="133350" cy="266700"/>
            </a:xfrm>
            <a:custGeom>
              <a:avLst/>
              <a:gdLst/>
              <a:ahLst/>
              <a:cxnLst/>
              <a:rect l="0" t="0" r="r" b="b"/>
              <a:pathLst>
                <a:path w="84" h="168">
                  <a:moveTo>
                    <a:pt x="69" y="168"/>
                  </a:moveTo>
                  <a:lnTo>
                    <a:pt x="0" y="6"/>
                  </a:lnTo>
                  <a:lnTo>
                    <a:pt x="12" y="0"/>
                  </a:lnTo>
                  <a:lnTo>
                    <a:pt x="84" y="162"/>
                  </a:lnTo>
                  <a:lnTo>
                    <a:pt x="69" y="1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3" name="Freeform 26"/>
            <p:cNvSpPr>
              <a:spLocks noEditPoints="1"/>
            </p:cNvSpPr>
            <p:nvPr/>
          </p:nvSpPr>
          <p:spPr bwMode="auto">
            <a:xfrm>
              <a:off x="66675" y="414972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4" name="Freeform 27"/>
            <p:cNvSpPr/>
            <p:nvPr/>
          </p:nvSpPr>
          <p:spPr bwMode="auto">
            <a:xfrm>
              <a:off x="0" y="1644650"/>
              <a:ext cx="133350" cy="269875"/>
            </a:xfrm>
            <a:custGeom>
              <a:avLst/>
              <a:gdLst/>
              <a:ahLst/>
              <a:cxnLst/>
              <a:rect l="0" t="0" r="r" b="b"/>
              <a:pathLst>
                <a:path w="84" h="170">
                  <a:moveTo>
                    <a:pt x="12" y="170"/>
                  </a:moveTo>
                  <a:lnTo>
                    <a:pt x="0" y="164"/>
                  </a:lnTo>
                  <a:lnTo>
                    <a:pt x="69" y="0"/>
                  </a:lnTo>
                  <a:lnTo>
                    <a:pt x="84" y="6"/>
                  </a:lnTo>
                  <a:lnTo>
                    <a:pt x="12" y="1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5" name="Freeform 28"/>
            <p:cNvSpPr>
              <a:spLocks noEditPoints="1"/>
            </p:cNvSpPr>
            <p:nvPr/>
          </p:nvSpPr>
          <p:spPr bwMode="auto">
            <a:xfrm>
              <a:off x="66675" y="146843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6" name="Freeform 29"/>
            <p:cNvSpPr/>
            <p:nvPr/>
          </p:nvSpPr>
          <p:spPr bwMode="auto">
            <a:xfrm>
              <a:off x="695325" y="4763"/>
              <a:ext cx="309563" cy="1558925"/>
            </a:xfrm>
            <a:custGeom>
              <a:avLst/>
              <a:gdLst/>
              <a:ahLst/>
              <a:cxnLst/>
              <a:rect l="0" t="0" r="r" b="b"/>
              <a:pathLst>
                <a:path w="195" h="982">
                  <a:moveTo>
                    <a:pt x="195" y="982"/>
                  </a:moveTo>
                  <a:lnTo>
                    <a:pt x="177" y="982"/>
                  </a:lnTo>
                  <a:lnTo>
                    <a:pt x="177" y="805"/>
                  </a:lnTo>
                  <a:lnTo>
                    <a:pt x="0" y="629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23"/>
                  </a:lnTo>
                  <a:lnTo>
                    <a:pt x="195" y="796"/>
                  </a:lnTo>
                  <a:lnTo>
                    <a:pt x="195" y="9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7" name="Freeform 30"/>
            <p:cNvSpPr>
              <a:spLocks noEditPoints="1"/>
            </p:cNvSpPr>
            <p:nvPr/>
          </p:nvSpPr>
          <p:spPr bwMode="auto">
            <a:xfrm>
              <a:off x="57150" y="48815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8" name="Freeform 31"/>
            <p:cNvSpPr/>
            <p:nvPr/>
          </p:nvSpPr>
          <p:spPr bwMode="auto">
            <a:xfrm>
              <a:off x="138113" y="5060950"/>
              <a:ext cx="304800" cy="1778000"/>
            </a:xfrm>
            <a:custGeom>
              <a:avLst/>
              <a:gdLst/>
              <a:ahLst/>
              <a:cxnLst/>
              <a:rect l="0" t="0" r="r" b="b"/>
              <a:pathLst>
                <a:path w="192" h="1120">
                  <a:moveTo>
                    <a:pt x="192" y="1120"/>
                  </a:moveTo>
                  <a:lnTo>
                    <a:pt x="177" y="1120"/>
                  </a:lnTo>
                  <a:lnTo>
                    <a:pt x="177" y="360"/>
                  </a:lnTo>
                  <a:lnTo>
                    <a:pt x="0" y="1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77"/>
                  </a:lnTo>
                  <a:lnTo>
                    <a:pt x="192" y="354"/>
                  </a:lnTo>
                  <a:lnTo>
                    <a:pt x="192" y="1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9" name="Freeform 32"/>
            <p:cNvSpPr>
              <a:spLocks noEditPoints="1"/>
            </p:cNvSpPr>
            <p:nvPr/>
          </p:nvSpPr>
          <p:spPr bwMode="auto">
            <a:xfrm>
              <a:off x="561975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0" name="Rectangle 33"/>
            <p:cNvSpPr>
              <a:spLocks noChangeArrowheads="1"/>
            </p:cNvSpPr>
            <p:nvPr/>
          </p:nvSpPr>
          <p:spPr bwMode="auto">
            <a:xfrm>
              <a:off x="642938" y="6610350"/>
              <a:ext cx="23813" cy="2428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41" name="Freeform 34"/>
            <p:cNvSpPr>
              <a:spLocks noEditPoints="1"/>
            </p:cNvSpPr>
            <p:nvPr/>
          </p:nvSpPr>
          <p:spPr bwMode="auto">
            <a:xfrm>
              <a:off x="76200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2" name="Freeform 35"/>
            <p:cNvSpPr/>
            <p:nvPr/>
          </p:nvSpPr>
          <p:spPr bwMode="auto">
            <a:xfrm>
              <a:off x="0" y="5978525"/>
              <a:ext cx="190500" cy="461963"/>
            </a:xfrm>
            <a:custGeom>
              <a:avLst/>
              <a:gdLst/>
              <a:ahLst/>
              <a:cxnLst/>
              <a:rect l="0" t="0" r="r" b="b"/>
              <a:pathLst>
                <a:path w="120" h="291">
                  <a:moveTo>
                    <a:pt x="120" y="291"/>
                  </a:moveTo>
                  <a:lnTo>
                    <a:pt x="105" y="291"/>
                  </a:lnTo>
                  <a:lnTo>
                    <a:pt x="105" y="114"/>
                  </a:lnTo>
                  <a:lnTo>
                    <a:pt x="0" y="9"/>
                  </a:lnTo>
                  <a:lnTo>
                    <a:pt x="12" y="0"/>
                  </a:lnTo>
                  <a:lnTo>
                    <a:pt x="120" y="108"/>
                  </a:lnTo>
                  <a:lnTo>
                    <a:pt x="120" y="2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3" name="Freeform 36"/>
            <p:cNvSpPr/>
            <p:nvPr/>
          </p:nvSpPr>
          <p:spPr bwMode="auto">
            <a:xfrm>
              <a:off x="1014413" y="1801813"/>
              <a:ext cx="214313" cy="755650"/>
            </a:xfrm>
            <a:custGeom>
              <a:avLst/>
              <a:gdLst/>
              <a:ahLst/>
              <a:cxnLst/>
              <a:rect l="0" t="0" r="r" b="b"/>
              <a:pathLst>
                <a:path w="135" h="476">
                  <a:moveTo>
                    <a:pt x="12" y="476"/>
                  </a:moveTo>
                  <a:lnTo>
                    <a:pt x="0" y="476"/>
                  </a:lnTo>
                  <a:lnTo>
                    <a:pt x="0" y="128"/>
                  </a:lnTo>
                  <a:lnTo>
                    <a:pt x="126" y="0"/>
                  </a:lnTo>
                  <a:lnTo>
                    <a:pt x="135" y="9"/>
                  </a:lnTo>
                  <a:lnTo>
                    <a:pt x="12" y="131"/>
                  </a:lnTo>
                  <a:lnTo>
                    <a:pt x="12" y="4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4" name="Freeform 37"/>
            <p:cNvSpPr>
              <a:spLocks noEditPoints="1"/>
            </p:cNvSpPr>
            <p:nvPr/>
          </p:nvSpPr>
          <p:spPr bwMode="auto">
            <a:xfrm>
              <a:off x="938213" y="2547938"/>
              <a:ext cx="166688" cy="160338"/>
            </a:xfrm>
            <a:custGeom>
              <a:avLst/>
              <a:gdLst/>
              <a:ahLst/>
              <a:cxnLst/>
              <a:rect l="0" t="0" r="r" b="b"/>
              <a:pathLst>
                <a:path w="35" h="34">
                  <a:moveTo>
                    <a:pt x="18" y="34"/>
                  </a:moveTo>
                  <a:cubicBezTo>
                    <a:pt x="8" y="34"/>
                    <a:pt x="0" y="26"/>
                    <a:pt x="0" y="17"/>
                  </a:cubicBezTo>
                  <a:cubicBezTo>
                    <a:pt x="0" y="7"/>
                    <a:pt x="8" y="0"/>
                    <a:pt x="18" y="0"/>
                  </a:cubicBezTo>
                  <a:cubicBezTo>
                    <a:pt x="27" y="0"/>
                    <a:pt x="35" y="7"/>
                    <a:pt x="35" y="17"/>
                  </a:cubicBezTo>
                  <a:cubicBezTo>
                    <a:pt x="35" y="26"/>
                    <a:pt x="27" y="34"/>
                    <a:pt x="18" y="34"/>
                  </a:cubicBezTo>
                  <a:close/>
                  <a:moveTo>
                    <a:pt x="18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30"/>
                    <a:pt x="18" y="30"/>
                  </a:cubicBezTo>
                  <a:cubicBezTo>
                    <a:pt x="25" y="30"/>
                    <a:pt x="31" y="24"/>
                    <a:pt x="31" y="17"/>
                  </a:cubicBezTo>
                  <a:cubicBezTo>
                    <a:pt x="31" y="10"/>
                    <a:pt x="25" y="4"/>
                    <a:pt x="1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5" name="Freeform 38"/>
            <p:cNvSpPr/>
            <p:nvPr/>
          </p:nvSpPr>
          <p:spPr bwMode="auto">
            <a:xfrm>
              <a:off x="595313" y="4763"/>
              <a:ext cx="638175" cy="4025900"/>
            </a:xfrm>
            <a:custGeom>
              <a:avLst/>
              <a:gdLst/>
              <a:ahLst/>
              <a:cxnLst/>
              <a:rect l="0" t="0" r="r" b="b"/>
              <a:pathLst>
                <a:path w="402" h="2536">
                  <a:moveTo>
                    <a:pt x="402" y="2536"/>
                  </a:moveTo>
                  <a:lnTo>
                    <a:pt x="387" y="2536"/>
                  </a:lnTo>
                  <a:lnTo>
                    <a:pt x="387" y="2311"/>
                  </a:lnTo>
                  <a:lnTo>
                    <a:pt x="0" y="1925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916"/>
                  </a:lnTo>
                  <a:lnTo>
                    <a:pt x="402" y="2302"/>
                  </a:lnTo>
                  <a:lnTo>
                    <a:pt x="402" y="25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6" name="Freeform 39"/>
            <p:cNvSpPr/>
            <p:nvPr/>
          </p:nvSpPr>
          <p:spPr bwMode="auto">
            <a:xfrm>
              <a:off x="1223963" y="1382713"/>
              <a:ext cx="142875" cy="476250"/>
            </a:xfrm>
            <a:custGeom>
              <a:avLst/>
              <a:gdLst/>
              <a:ahLst/>
              <a:cxnLst/>
              <a:rect l="0" t="0" r="r" b="b"/>
              <a:pathLst>
                <a:path w="90" h="300">
                  <a:moveTo>
                    <a:pt x="90" y="300"/>
                  </a:moveTo>
                  <a:lnTo>
                    <a:pt x="78" y="300"/>
                  </a:lnTo>
                  <a:lnTo>
                    <a:pt x="78" y="84"/>
                  </a:lnTo>
                  <a:lnTo>
                    <a:pt x="0" y="9"/>
                  </a:lnTo>
                  <a:lnTo>
                    <a:pt x="9" y="0"/>
                  </a:lnTo>
                  <a:lnTo>
                    <a:pt x="90" y="81"/>
                  </a:lnTo>
                  <a:lnTo>
                    <a:pt x="90" y="3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7" name="Freeform 40"/>
            <p:cNvSpPr>
              <a:spLocks noEditPoints="1"/>
            </p:cNvSpPr>
            <p:nvPr/>
          </p:nvSpPr>
          <p:spPr bwMode="auto">
            <a:xfrm>
              <a:off x="1300163" y="1849438"/>
              <a:ext cx="109538" cy="107950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8" name="Freeform 41"/>
            <p:cNvSpPr/>
            <p:nvPr/>
          </p:nvSpPr>
          <p:spPr bwMode="auto">
            <a:xfrm>
              <a:off x="280988" y="3417888"/>
              <a:ext cx="142875" cy="474663"/>
            </a:xfrm>
            <a:custGeom>
              <a:avLst/>
              <a:gdLst/>
              <a:ahLst/>
              <a:cxnLst/>
              <a:rect l="0" t="0" r="r" b="b"/>
              <a:pathLst>
                <a:path w="90" h="299">
                  <a:moveTo>
                    <a:pt x="12" y="299"/>
                  </a:moveTo>
                  <a:lnTo>
                    <a:pt x="0" y="299"/>
                  </a:lnTo>
                  <a:lnTo>
                    <a:pt x="0" y="80"/>
                  </a:lnTo>
                  <a:lnTo>
                    <a:pt x="81" y="0"/>
                  </a:lnTo>
                  <a:lnTo>
                    <a:pt x="90" y="8"/>
                  </a:lnTo>
                  <a:lnTo>
                    <a:pt x="12" y="83"/>
                  </a:lnTo>
                  <a:lnTo>
                    <a:pt x="12" y="29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9" name="Freeform 42"/>
            <p:cNvSpPr>
              <a:spLocks noEditPoints="1"/>
            </p:cNvSpPr>
            <p:nvPr/>
          </p:nvSpPr>
          <p:spPr bwMode="auto">
            <a:xfrm>
              <a:off x="238125" y="38830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1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7" y="0"/>
                    <a:pt x="23" y="5"/>
                    <a:pt x="23" y="12"/>
                  </a:cubicBezTo>
                  <a:cubicBezTo>
                    <a:pt x="23" y="18"/>
                    <a:pt x="17" y="23"/>
                    <a:pt x="11" y="23"/>
                  </a:cubicBezTo>
                  <a:close/>
                  <a:moveTo>
                    <a:pt x="11" y="4"/>
                  </a:moveTo>
                  <a:cubicBezTo>
                    <a:pt x="7" y="4"/>
                    <a:pt x="4" y="8"/>
                    <a:pt x="4" y="12"/>
                  </a:cubicBezTo>
                  <a:cubicBezTo>
                    <a:pt x="4" y="16"/>
                    <a:pt x="7" y="19"/>
                    <a:pt x="11" y="19"/>
                  </a:cubicBezTo>
                  <a:cubicBezTo>
                    <a:pt x="15" y="19"/>
                    <a:pt x="19" y="16"/>
                    <a:pt x="19" y="12"/>
                  </a:cubicBezTo>
                  <a:cubicBezTo>
                    <a:pt x="19" y="8"/>
                    <a:pt x="15" y="4"/>
                    <a:pt x="1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0" name="Freeform 43"/>
            <p:cNvSpPr/>
            <p:nvPr/>
          </p:nvSpPr>
          <p:spPr bwMode="auto">
            <a:xfrm>
              <a:off x="4763" y="2166938"/>
              <a:ext cx="114300" cy="452438"/>
            </a:xfrm>
            <a:custGeom>
              <a:avLst/>
              <a:gdLst/>
              <a:ahLst/>
              <a:cxnLst/>
              <a:rect l="0" t="0" r="r" b="b"/>
              <a:pathLst>
                <a:path w="72" h="285">
                  <a:moveTo>
                    <a:pt x="6" y="285"/>
                  </a:moveTo>
                  <a:lnTo>
                    <a:pt x="0" y="276"/>
                  </a:lnTo>
                  <a:lnTo>
                    <a:pt x="60" y="216"/>
                  </a:lnTo>
                  <a:lnTo>
                    <a:pt x="60" y="0"/>
                  </a:lnTo>
                  <a:lnTo>
                    <a:pt x="72" y="0"/>
                  </a:lnTo>
                  <a:lnTo>
                    <a:pt x="72" y="222"/>
                  </a:lnTo>
                  <a:lnTo>
                    <a:pt x="6" y="2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1" name="Freeform 44"/>
            <p:cNvSpPr>
              <a:spLocks noEditPoints="1"/>
            </p:cNvSpPr>
            <p:nvPr/>
          </p:nvSpPr>
          <p:spPr bwMode="auto">
            <a:xfrm>
              <a:off x="52388" y="20669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2" name="Rectangle 45"/>
            <p:cNvSpPr>
              <a:spLocks noChangeArrowheads="1"/>
            </p:cNvSpPr>
            <p:nvPr/>
          </p:nvSpPr>
          <p:spPr bwMode="auto">
            <a:xfrm>
              <a:off x="1228725" y="4662488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53" name="Freeform 46"/>
            <p:cNvSpPr/>
            <p:nvPr/>
          </p:nvSpPr>
          <p:spPr bwMode="auto">
            <a:xfrm>
              <a:off x="1319213" y="5041900"/>
              <a:ext cx="371475" cy="1801813"/>
            </a:xfrm>
            <a:custGeom>
              <a:avLst/>
              <a:gdLst/>
              <a:ahLst/>
              <a:cxnLst/>
              <a:rect l="0" t="0" r="r" b="b"/>
              <a:pathLst>
                <a:path w="234" h="1135">
                  <a:moveTo>
                    <a:pt x="15" y="1135"/>
                  </a:moveTo>
                  <a:lnTo>
                    <a:pt x="0" y="1135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19" y="0"/>
                  </a:lnTo>
                  <a:lnTo>
                    <a:pt x="234" y="6"/>
                  </a:lnTo>
                  <a:lnTo>
                    <a:pt x="15" y="518"/>
                  </a:lnTo>
                  <a:lnTo>
                    <a:pt x="15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4" name="Freeform 47"/>
            <p:cNvSpPr>
              <a:spLocks noEditPoints="1"/>
            </p:cNvSpPr>
            <p:nvPr/>
          </p:nvSpPr>
          <p:spPr bwMode="auto">
            <a:xfrm>
              <a:off x="1147763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5" name="Freeform 48"/>
            <p:cNvSpPr/>
            <p:nvPr/>
          </p:nvSpPr>
          <p:spPr bwMode="auto">
            <a:xfrm>
              <a:off x="819150" y="3983038"/>
              <a:ext cx="347663" cy="2860675"/>
            </a:xfrm>
            <a:custGeom>
              <a:avLst/>
              <a:gdLst/>
              <a:ahLst/>
              <a:cxnLst/>
              <a:rect l="0" t="0" r="r" b="b"/>
              <a:pathLst>
                <a:path w="219" h="1802">
                  <a:moveTo>
                    <a:pt x="219" y="1802"/>
                  </a:moveTo>
                  <a:lnTo>
                    <a:pt x="201" y="1802"/>
                  </a:lnTo>
                  <a:lnTo>
                    <a:pt x="201" y="1185"/>
                  </a:lnTo>
                  <a:lnTo>
                    <a:pt x="0" y="3"/>
                  </a:lnTo>
                  <a:lnTo>
                    <a:pt x="15" y="0"/>
                  </a:lnTo>
                  <a:lnTo>
                    <a:pt x="219" y="1185"/>
                  </a:lnTo>
                  <a:lnTo>
                    <a:pt x="219" y="18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6" name="Freeform 49"/>
            <p:cNvSpPr>
              <a:spLocks noEditPoints="1"/>
            </p:cNvSpPr>
            <p:nvPr/>
          </p:nvSpPr>
          <p:spPr bwMode="auto">
            <a:xfrm>
              <a:off x="728663" y="3806825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7" name="Freeform 50"/>
            <p:cNvSpPr>
              <a:spLocks noEditPoints="1"/>
            </p:cNvSpPr>
            <p:nvPr/>
          </p:nvSpPr>
          <p:spPr bwMode="auto">
            <a:xfrm>
              <a:off x="1624013" y="486727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8" name="Freeform 51"/>
            <p:cNvSpPr/>
            <p:nvPr/>
          </p:nvSpPr>
          <p:spPr bwMode="auto">
            <a:xfrm>
              <a:off x="1404938" y="5422900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18" y="898"/>
                  </a:moveTo>
                  <a:lnTo>
                    <a:pt x="0" y="898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22" y="0"/>
                  </a:lnTo>
                  <a:lnTo>
                    <a:pt x="234" y="6"/>
                  </a:lnTo>
                  <a:lnTo>
                    <a:pt x="18" y="518"/>
                  </a:lnTo>
                  <a:lnTo>
                    <a:pt x="18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9" name="Freeform 52"/>
            <p:cNvSpPr/>
            <p:nvPr/>
          </p:nvSpPr>
          <p:spPr bwMode="auto">
            <a:xfrm>
              <a:off x="1666875" y="5945188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15" y="575"/>
                  </a:moveTo>
                  <a:lnTo>
                    <a:pt x="0" y="569"/>
                  </a:lnTo>
                  <a:lnTo>
                    <a:pt x="81" y="383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6"/>
                  </a:lnTo>
                  <a:lnTo>
                    <a:pt x="15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0" name="Freeform 53"/>
            <p:cNvSpPr>
              <a:spLocks noEditPoints="1"/>
            </p:cNvSpPr>
            <p:nvPr/>
          </p:nvSpPr>
          <p:spPr bwMode="auto">
            <a:xfrm>
              <a:off x="1709738" y="52466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1" name="Freeform 54"/>
            <p:cNvSpPr>
              <a:spLocks noEditPoints="1"/>
            </p:cNvSpPr>
            <p:nvPr/>
          </p:nvSpPr>
          <p:spPr bwMode="auto">
            <a:xfrm>
              <a:off x="1709738" y="57642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2" name="Freeform 55"/>
            <p:cNvSpPr/>
            <p:nvPr/>
          </p:nvSpPr>
          <p:spPr bwMode="auto">
            <a:xfrm>
              <a:off x="1766888" y="6330950"/>
              <a:ext cx="419100" cy="527050"/>
            </a:xfrm>
            <a:custGeom>
              <a:avLst/>
              <a:gdLst/>
              <a:ahLst/>
              <a:cxnLst/>
              <a:rect l="0" t="0" r="r" b="b"/>
              <a:pathLst>
                <a:path w="264" h="332">
                  <a:moveTo>
                    <a:pt x="12" y="332"/>
                  </a:moveTo>
                  <a:lnTo>
                    <a:pt x="0" y="326"/>
                  </a:lnTo>
                  <a:lnTo>
                    <a:pt x="45" y="206"/>
                  </a:lnTo>
                  <a:lnTo>
                    <a:pt x="255" y="0"/>
                  </a:lnTo>
                  <a:lnTo>
                    <a:pt x="264" y="12"/>
                  </a:lnTo>
                  <a:lnTo>
                    <a:pt x="60" y="215"/>
                  </a:lnTo>
                  <a:lnTo>
                    <a:pt x="12" y="3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3" name="Freeform 56"/>
            <p:cNvSpPr>
              <a:spLocks noEditPoints="1"/>
            </p:cNvSpPr>
            <p:nvPr/>
          </p:nvSpPr>
          <p:spPr bwMode="auto">
            <a:xfrm>
              <a:off x="2147888" y="6221413"/>
              <a:ext cx="157163" cy="147638"/>
            </a:xfrm>
            <a:custGeom>
              <a:avLst/>
              <a:gdLst/>
              <a:ahLst/>
              <a:cxnLst/>
              <a:rect l="0" t="0" r="r" b="b"/>
              <a:pathLst>
                <a:path w="33" h="31">
                  <a:moveTo>
                    <a:pt x="16" y="31"/>
                  </a:moveTo>
                  <a:cubicBezTo>
                    <a:pt x="12" y="31"/>
                    <a:pt x="8" y="29"/>
                    <a:pt x="5" y="26"/>
                  </a:cubicBezTo>
                  <a:cubicBezTo>
                    <a:pt x="2" y="24"/>
                    <a:pt x="0" y="20"/>
                    <a:pt x="0" y="15"/>
                  </a:cubicBezTo>
                  <a:cubicBezTo>
                    <a:pt x="0" y="11"/>
                    <a:pt x="2" y="7"/>
                    <a:pt x="5" y="4"/>
                  </a:cubicBezTo>
                  <a:cubicBezTo>
                    <a:pt x="8" y="1"/>
                    <a:pt x="12" y="0"/>
                    <a:pt x="16" y="0"/>
                  </a:cubicBezTo>
                  <a:cubicBezTo>
                    <a:pt x="20" y="0"/>
                    <a:pt x="24" y="1"/>
                    <a:pt x="27" y="4"/>
                  </a:cubicBezTo>
                  <a:cubicBezTo>
                    <a:pt x="33" y="10"/>
                    <a:pt x="33" y="20"/>
                    <a:pt x="27" y="26"/>
                  </a:cubicBezTo>
                  <a:cubicBezTo>
                    <a:pt x="24" y="29"/>
                    <a:pt x="20" y="31"/>
                    <a:pt x="16" y="31"/>
                  </a:cubicBezTo>
                  <a:close/>
                  <a:moveTo>
                    <a:pt x="16" y="4"/>
                  </a:moveTo>
                  <a:cubicBezTo>
                    <a:pt x="13" y="4"/>
                    <a:pt x="10" y="5"/>
                    <a:pt x="8" y="7"/>
                  </a:cubicBezTo>
                  <a:cubicBezTo>
                    <a:pt x="6" y="9"/>
                    <a:pt x="4" y="12"/>
                    <a:pt x="4" y="15"/>
                  </a:cubicBezTo>
                  <a:cubicBezTo>
                    <a:pt x="4" y="19"/>
                    <a:pt x="6" y="21"/>
                    <a:pt x="8" y="24"/>
                  </a:cubicBezTo>
                  <a:cubicBezTo>
                    <a:pt x="10" y="26"/>
                    <a:pt x="13" y="27"/>
                    <a:pt x="16" y="27"/>
                  </a:cubicBezTo>
                  <a:cubicBezTo>
                    <a:pt x="19" y="27"/>
                    <a:pt x="22" y="26"/>
                    <a:pt x="24" y="24"/>
                  </a:cubicBezTo>
                  <a:cubicBezTo>
                    <a:pt x="29" y="19"/>
                    <a:pt x="29" y="12"/>
                    <a:pt x="24" y="7"/>
                  </a:cubicBezTo>
                  <a:cubicBezTo>
                    <a:pt x="22" y="5"/>
                    <a:pt x="19" y="4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4" name="Freeform 57"/>
            <p:cNvSpPr/>
            <p:nvPr/>
          </p:nvSpPr>
          <p:spPr bwMode="auto">
            <a:xfrm>
              <a:off x="504825" y="9525"/>
              <a:ext cx="233363" cy="5103813"/>
            </a:xfrm>
            <a:custGeom>
              <a:avLst/>
              <a:gdLst/>
              <a:ahLst/>
              <a:cxnLst/>
              <a:rect l="0" t="0" r="r" b="b"/>
              <a:pathLst>
                <a:path w="147" h="3215">
                  <a:moveTo>
                    <a:pt x="132" y="3215"/>
                  </a:moveTo>
                  <a:lnTo>
                    <a:pt x="129" y="2754"/>
                  </a:lnTo>
                  <a:lnTo>
                    <a:pt x="0" y="1901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898"/>
                  </a:lnTo>
                  <a:lnTo>
                    <a:pt x="144" y="2754"/>
                  </a:lnTo>
                  <a:lnTo>
                    <a:pt x="147" y="3215"/>
                  </a:lnTo>
                  <a:lnTo>
                    <a:pt x="132" y="32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5" name="Freeform 58"/>
            <p:cNvSpPr>
              <a:spLocks noEditPoints="1"/>
            </p:cNvSpPr>
            <p:nvPr/>
          </p:nvSpPr>
          <p:spPr bwMode="auto">
            <a:xfrm>
              <a:off x="633413" y="5103813"/>
              <a:ext cx="185738" cy="185738"/>
            </a:xfrm>
            <a:custGeom>
              <a:avLst/>
              <a:gdLst/>
              <a:ahLst/>
              <a:cxnLst/>
              <a:rect l="0" t="0" r="r" b="b"/>
              <a:pathLst>
                <a:path w="39" h="39">
                  <a:moveTo>
                    <a:pt x="20" y="39"/>
                  </a:moveTo>
                  <a:cubicBezTo>
                    <a:pt x="9" y="39"/>
                    <a:pt x="0" y="30"/>
                    <a:pt x="0" y="19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0" y="0"/>
                    <a:pt x="39" y="9"/>
                    <a:pt x="39" y="19"/>
                  </a:cubicBezTo>
                  <a:cubicBezTo>
                    <a:pt x="39" y="30"/>
                    <a:pt x="30" y="39"/>
                    <a:pt x="20" y="39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19"/>
                  </a:cubicBezTo>
                  <a:cubicBezTo>
                    <a:pt x="4" y="28"/>
                    <a:pt x="11" y="35"/>
                    <a:pt x="20" y="35"/>
                  </a:cubicBezTo>
                  <a:cubicBezTo>
                    <a:pt x="28" y="35"/>
                    <a:pt x="35" y="28"/>
                    <a:pt x="35" y="19"/>
                  </a:cubicBezTo>
                  <a:cubicBezTo>
                    <a:pt x="35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76424" y="1122363"/>
            <a:ext cx="8791575" cy="2387600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76424" y="3602038"/>
            <a:ext cx="8791575" cy="1655762"/>
          </a:xfrm>
        </p:spPr>
        <p:txBody>
          <a:bodyPr>
            <a:normAutofit/>
          </a:bodyPr>
          <a:lstStyle>
            <a:lvl1pPr marL="0" indent="0" algn="l">
              <a:buNone/>
              <a:defRPr sz="2000" cap="all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077511" y="5410201"/>
            <a:ext cx="2743200" cy="365125"/>
          </a:xfrm>
        </p:spPr>
        <p:txBody>
          <a:bodyPr/>
          <a:lstStyle/>
          <a:p>
            <a:fld id="{48A87A34-81AB-432B-8DAE-1953F412C126}" type="datetimeFigureOut">
              <a:rPr lang="en-US" dirty="0"/>
              <a:t>12/11/2019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876424" y="5410201"/>
            <a:ext cx="5124886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96911" y="5410199"/>
            <a:ext cx="771089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4304664"/>
            <a:ext cx="9912355" cy="819355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41411" y="606426"/>
            <a:ext cx="9912354" cy="3299778"/>
          </a:xfrm>
          <a:prstGeom prst="round2DiagRect">
            <a:avLst>
              <a:gd name="adj1" fmla="val 4860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3200"/>
            </a:lvl1pPr>
          </a:lstStyle>
          <a:p>
            <a:pPr marL="0" lvl="0" indent="0">
              <a:buNone/>
            </a:pPr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5124020"/>
            <a:ext cx="9910859" cy="682472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12/11/2019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56" y="609600"/>
            <a:ext cx="9905955" cy="342900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4419599"/>
            <a:ext cx="9904459" cy="1371599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12/11/2019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599"/>
            <a:ext cx="9302752" cy="2748429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4309919"/>
            <a:ext cx="9906002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12/11/2019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60" name="TextBox 59"/>
          <p:cNvSpPr txBox="1"/>
          <p:nvPr/>
        </p:nvSpPr>
        <p:spPr>
          <a:xfrm>
            <a:off x="903512" y="73239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10537370" y="276497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2134041"/>
            <a:ext cx="9906001" cy="2511835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4657655"/>
            <a:ext cx="9904505" cy="1140644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12/11/2019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141410" y="2674463"/>
            <a:ext cx="3196899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27918" y="3360263"/>
            <a:ext cx="3208735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4766" y="2677635"/>
            <a:ext cx="3184385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04213" y="3363435"/>
            <a:ext cx="3195830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442" y="2674463"/>
            <a:ext cx="3194968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52442" y="3360263"/>
            <a:ext cx="3194968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12/11/2019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1141411" y="609600"/>
            <a:ext cx="9905999" cy="1905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141413" y="4404596"/>
            <a:ext cx="319524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141413" y="2666998"/>
            <a:ext cx="31952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41413" y="4980858"/>
            <a:ext cx="3195240" cy="8178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89053" y="4404596"/>
            <a:ext cx="320040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89053" y="2666998"/>
            <a:ext cx="31989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87593" y="4980857"/>
            <a:ext cx="3200400" cy="81034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567" y="4404595"/>
            <a:ext cx="3190741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52442" y="2666998"/>
            <a:ext cx="3194969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52442" y="4980854"/>
            <a:ext cx="3194968" cy="81034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12/11/2019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12/11/2019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42400" y="609599"/>
            <a:ext cx="2005011" cy="518160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1410" y="609599"/>
            <a:ext cx="7748590" cy="518160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12/11/2019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12/11/2019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419226"/>
            <a:ext cx="9906000" cy="2852737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424362"/>
            <a:ext cx="9906000" cy="1374776"/>
          </a:xfrm>
        </p:spPr>
        <p:txBody>
          <a:bodyPr>
            <a:normAutofit/>
          </a:bodyPr>
          <a:lstStyle>
            <a:lvl1pPr marL="0" indent="0">
              <a:buNone/>
              <a:defRPr sz="1800" cap="all"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12/11/2019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1410" y="2249486"/>
            <a:ext cx="4878389" cy="354171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249486"/>
            <a:ext cx="4875211" cy="354171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12/11/2019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19126"/>
            <a:ext cx="9906000" cy="1477961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0019" y="2249486"/>
            <a:ext cx="4649783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1410" y="3073397"/>
            <a:ext cx="4878391" cy="271780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8" y="2249485"/>
            <a:ext cx="4646602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073397"/>
            <a:ext cx="4875210" cy="271780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12/11/2019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12/11/2019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12/11/2019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6705" y="609601"/>
            <a:ext cx="3856037" cy="1639884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56200" y="592666"/>
            <a:ext cx="5891209" cy="5198534"/>
          </a:xfrm>
        </p:spPr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6705" y="2249486"/>
            <a:ext cx="3856037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12/11/2019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5934508" cy="163988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380721" y="609601"/>
            <a:ext cx="3666690" cy="5181599"/>
          </a:xfrm>
          <a:prstGeom prst="round2DiagRect">
            <a:avLst>
              <a:gd name="adj1" fmla="val 5608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2249486"/>
            <a:ext cx="5934511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12/11/2019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Group 7"/>
          <p:cNvGrpSpPr/>
          <p:nvPr/>
        </p:nvGrpSpPr>
        <p:grpSpPr>
          <a:xfrm>
            <a:off x="-14288" y="0"/>
            <a:ext cx="12053888" cy="6858001"/>
            <a:chOff x="-14288" y="0"/>
            <a:chExt cx="12053888" cy="6858001"/>
          </a:xfrm>
        </p:grpSpPr>
        <p:grpSp>
          <p:nvGrpSpPr>
            <p:cNvPr id="9" name="Group 8"/>
            <p:cNvGrpSpPr/>
            <p:nvPr/>
          </p:nvGrpSpPr>
          <p:grpSpPr>
            <a:xfrm>
              <a:off x="-14288" y="0"/>
              <a:ext cx="1220788" cy="6858001"/>
              <a:chOff x="-14288" y="0"/>
              <a:chExt cx="1220788" cy="6858001"/>
            </a:xfrm>
            <a:gradFill flip="none" rotWithShape="1">
              <a:gsLst>
                <a:gs pos="0">
                  <a:schemeClr val="tx2"/>
                </a:gs>
                <a:gs pos="100000">
                  <a:schemeClr val="bg2">
                    <a:lumMod val="60000"/>
                    <a:lumOff val="4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21" name="Rectangle 5"/>
              <p:cNvSpPr>
                <a:spLocks noChangeArrowheads="1"/>
              </p:cNvSpPr>
              <p:nvPr/>
            </p:nvSpPr>
            <p:spPr bwMode="auto">
              <a:xfrm>
                <a:off x="114300" y="4763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22" name="Freeform 6"/>
              <p:cNvSpPr>
                <a:spLocks noEditPoints="1"/>
              </p:cNvSpPr>
              <p:nvPr/>
            </p:nvSpPr>
            <p:spPr bwMode="auto">
              <a:xfrm>
                <a:off x="33337" y="217646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3" name="Freeform 7"/>
              <p:cNvSpPr>
                <a:spLocks noEditPoints="1"/>
              </p:cNvSpPr>
              <p:nvPr/>
            </p:nvSpPr>
            <p:spPr bwMode="auto">
              <a:xfrm>
                <a:off x="28575" y="4021138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4" name="Freeform 8"/>
              <p:cNvSpPr/>
              <p:nvPr/>
            </p:nvSpPr>
            <p:spPr bwMode="auto">
              <a:xfrm>
                <a:off x="200025" y="4763"/>
                <a:ext cx="369888" cy="1811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41">
                    <a:moveTo>
                      <a:pt x="218" y="1141"/>
                    </a:moveTo>
                    <a:lnTo>
                      <a:pt x="0" y="626"/>
                    </a:lnTo>
                    <a:lnTo>
                      <a:pt x="0" y="0"/>
                    </a:lnTo>
                    <a:lnTo>
                      <a:pt x="15" y="0"/>
                    </a:lnTo>
                    <a:lnTo>
                      <a:pt x="15" y="623"/>
                    </a:lnTo>
                    <a:lnTo>
                      <a:pt x="233" y="1135"/>
                    </a:lnTo>
                    <a:lnTo>
                      <a:pt x="218" y="11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5" name="Freeform 9"/>
              <p:cNvSpPr>
                <a:spLocks noEditPoints="1"/>
              </p:cNvSpPr>
              <p:nvPr/>
            </p:nvSpPr>
            <p:spPr bwMode="auto">
              <a:xfrm>
                <a:off x="503237" y="1801813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6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6" name="Freeform 10"/>
              <p:cNvSpPr/>
              <p:nvPr/>
            </p:nvSpPr>
            <p:spPr bwMode="auto">
              <a:xfrm>
                <a:off x="285750" y="4763"/>
                <a:ext cx="369888" cy="1430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901">
                    <a:moveTo>
                      <a:pt x="221" y="901"/>
                    </a:moveTo>
                    <a:lnTo>
                      <a:pt x="0" y="383"/>
                    </a:lnTo>
                    <a:lnTo>
                      <a:pt x="0" y="0"/>
                    </a:lnTo>
                    <a:lnTo>
                      <a:pt x="18" y="0"/>
                    </a:lnTo>
                    <a:lnTo>
                      <a:pt x="18" y="380"/>
                    </a:lnTo>
                    <a:lnTo>
                      <a:pt x="233" y="895"/>
                    </a:lnTo>
                    <a:lnTo>
                      <a:pt x="221" y="90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7" name="Freeform 11"/>
              <p:cNvSpPr/>
              <p:nvPr/>
            </p:nvSpPr>
            <p:spPr bwMode="auto">
              <a:xfrm>
                <a:off x="546100" y="0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96" y="575"/>
                    </a:moveTo>
                    <a:lnTo>
                      <a:pt x="78" y="575"/>
                    </a:lnTo>
                    <a:lnTo>
                      <a:pt x="78" y="192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96" y="189"/>
                    </a:lnTo>
                    <a:lnTo>
                      <a:pt x="96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8" name="Freeform 12"/>
              <p:cNvSpPr>
                <a:spLocks noEditPoints="1"/>
              </p:cNvSpPr>
              <p:nvPr/>
            </p:nvSpPr>
            <p:spPr bwMode="auto">
              <a:xfrm>
                <a:off x="588962" y="14208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7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9" name="Freeform 13"/>
              <p:cNvSpPr>
                <a:spLocks noEditPoints="1"/>
              </p:cNvSpPr>
              <p:nvPr/>
            </p:nvSpPr>
            <p:spPr bwMode="auto">
              <a:xfrm>
                <a:off x="588962" y="9032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0" name="Freeform 14"/>
              <p:cNvSpPr/>
              <p:nvPr/>
            </p:nvSpPr>
            <p:spPr bwMode="auto">
              <a:xfrm>
                <a:off x="641350" y="0"/>
                <a:ext cx="422275" cy="527050"/>
              </a:xfrm>
              <a:custGeom>
                <a:avLst/>
                <a:gdLst/>
                <a:ahLst/>
                <a:cxnLst/>
                <a:rect l="0" t="0" r="r" b="b"/>
                <a:pathLst>
                  <a:path w="266" h="332">
                    <a:moveTo>
                      <a:pt x="257" y="332"/>
                    </a:moveTo>
                    <a:lnTo>
                      <a:pt x="48" y="123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63" y="114"/>
                    </a:lnTo>
                    <a:lnTo>
                      <a:pt x="266" y="320"/>
                    </a:lnTo>
                    <a:lnTo>
                      <a:pt x="257" y="3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1" name="Freeform 15"/>
              <p:cNvSpPr>
                <a:spLocks noEditPoints="1"/>
              </p:cNvSpPr>
              <p:nvPr/>
            </p:nvSpPr>
            <p:spPr bwMode="auto">
              <a:xfrm>
                <a:off x="1020762" y="488950"/>
                <a:ext cx="161925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4" h="31">
                    <a:moveTo>
                      <a:pt x="17" y="31"/>
                    </a:moveTo>
                    <a:cubicBezTo>
                      <a:pt x="13" y="31"/>
                      <a:pt x="9" y="30"/>
                      <a:pt x="6" y="27"/>
                    </a:cubicBezTo>
                    <a:cubicBezTo>
                      <a:pt x="0" y="20"/>
                      <a:pt x="0" y="10"/>
                      <a:pt x="6" y="4"/>
                    </a:cubicBezTo>
                    <a:cubicBezTo>
                      <a:pt x="9" y="1"/>
                      <a:pt x="13" y="0"/>
                      <a:pt x="17" y="0"/>
                    </a:cubicBezTo>
                    <a:cubicBezTo>
                      <a:pt x="21" y="0"/>
                      <a:pt x="25" y="1"/>
                      <a:pt x="28" y="4"/>
                    </a:cubicBezTo>
                    <a:cubicBezTo>
                      <a:pt x="34" y="10"/>
                      <a:pt x="34" y="20"/>
                      <a:pt x="28" y="27"/>
                    </a:cubicBezTo>
                    <a:cubicBezTo>
                      <a:pt x="25" y="30"/>
                      <a:pt x="21" y="31"/>
                      <a:pt x="17" y="31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5"/>
                      <a:pt x="9" y="7"/>
                    </a:cubicBezTo>
                    <a:cubicBezTo>
                      <a:pt x="4" y="12"/>
                      <a:pt x="4" y="19"/>
                      <a:pt x="9" y="24"/>
                    </a:cubicBezTo>
                    <a:cubicBezTo>
                      <a:pt x="11" y="26"/>
                      <a:pt x="14" y="27"/>
                      <a:pt x="17" y="27"/>
                    </a:cubicBezTo>
                    <a:cubicBezTo>
                      <a:pt x="20" y="27"/>
                      <a:pt x="23" y="26"/>
                      <a:pt x="25" y="24"/>
                    </a:cubicBezTo>
                    <a:cubicBezTo>
                      <a:pt x="30" y="19"/>
                      <a:pt x="30" y="12"/>
                      <a:pt x="25" y="7"/>
                    </a:cubicBezTo>
                    <a:cubicBezTo>
                      <a:pt x="23" y="5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2" name="Line 16"/>
              <p:cNvSpPr>
                <a:spLocks noChangeShapeType="1"/>
              </p:cNvSpPr>
              <p:nvPr/>
            </p:nvSpPr>
            <p:spPr bwMode="auto">
              <a:xfrm>
                <a:off x="-4763" y="9525"/>
                <a:ext cx="0" cy="0"/>
              </a:xfrm>
              <a:prstGeom prst="line">
                <a:avLst/>
              </a:prstGeom>
              <a:grpFill/>
              <a:ln w="1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</p:sp>
          <p:sp>
            <p:nvSpPr>
              <p:cNvPr id="33" name="Freeform 17"/>
              <p:cNvSpPr/>
              <p:nvPr/>
            </p:nvSpPr>
            <p:spPr bwMode="auto">
              <a:xfrm>
                <a:off x="9525" y="1801813"/>
                <a:ext cx="123825" cy="127000"/>
              </a:xfrm>
              <a:custGeom>
                <a:avLst/>
                <a:gdLst/>
                <a:ahLst/>
                <a:cxnLst/>
                <a:rect l="0" t="0" r="r" b="b"/>
                <a:pathLst>
                  <a:path w="78" h="80">
                    <a:moveTo>
                      <a:pt x="6" y="80"/>
                    </a:moveTo>
                    <a:lnTo>
                      <a:pt x="0" y="71"/>
                    </a:lnTo>
                    <a:lnTo>
                      <a:pt x="69" y="0"/>
                    </a:lnTo>
                    <a:lnTo>
                      <a:pt x="78" y="9"/>
                    </a:lnTo>
                    <a:lnTo>
                      <a:pt x="6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4" name="Freeform 18"/>
              <p:cNvSpPr/>
              <p:nvPr/>
            </p:nvSpPr>
            <p:spPr bwMode="auto">
              <a:xfrm>
                <a:off x="-9525" y="3549650"/>
                <a:ext cx="147638" cy="481013"/>
              </a:xfrm>
              <a:custGeom>
                <a:avLst/>
                <a:gdLst/>
                <a:ahLst/>
                <a:cxnLst/>
                <a:rect l="0" t="0" r="r" b="b"/>
                <a:pathLst>
                  <a:path w="93" h="303">
                    <a:moveTo>
                      <a:pt x="93" y="303"/>
                    </a:moveTo>
                    <a:lnTo>
                      <a:pt x="78" y="303"/>
                    </a:lnTo>
                    <a:lnTo>
                      <a:pt x="78" y="78"/>
                    </a:lnTo>
                    <a:lnTo>
                      <a:pt x="0" y="12"/>
                    </a:lnTo>
                    <a:lnTo>
                      <a:pt x="12" y="0"/>
                    </a:lnTo>
                    <a:lnTo>
                      <a:pt x="93" y="69"/>
                    </a:lnTo>
                    <a:lnTo>
                      <a:pt x="93" y="30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5" name="Freeform 19"/>
              <p:cNvSpPr/>
              <p:nvPr/>
            </p:nvSpPr>
            <p:spPr bwMode="auto">
              <a:xfrm>
                <a:off x="128587" y="1382713"/>
                <a:ext cx="142875" cy="476250"/>
              </a:xfrm>
              <a:custGeom>
                <a:avLst/>
                <a:gdLst/>
                <a:ahLst/>
                <a:cxnLst/>
                <a:rect l="0" t="0" r="r" b="b"/>
                <a:pathLst>
                  <a:path w="90" h="300">
                    <a:moveTo>
                      <a:pt x="90" y="300"/>
                    </a:moveTo>
                    <a:lnTo>
                      <a:pt x="78" y="300"/>
                    </a:lnTo>
                    <a:lnTo>
                      <a:pt x="78" y="84"/>
                    </a:lnTo>
                    <a:lnTo>
                      <a:pt x="0" y="9"/>
                    </a:lnTo>
                    <a:lnTo>
                      <a:pt x="9" y="0"/>
                    </a:lnTo>
                    <a:lnTo>
                      <a:pt x="90" y="81"/>
                    </a:lnTo>
                    <a:lnTo>
                      <a:pt x="90" y="30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6" name="Freeform 20"/>
              <p:cNvSpPr>
                <a:spLocks noEditPoints="1"/>
              </p:cNvSpPr>
              <p:nvPr/>
            </p:nvSpPr>
            <p:spPr bwMode="auto">
              <a:xfrm>
                <a:off x="204787" y="1849438"/>
                <a:ext cx="114300" cy="107950"/>
              </a:xfrm>
              <a:custGeom>
                <a:avLst/>
                <a:gdLst/>
                <a:ahLst/>
                <a:cxnLst/>
                <a:rect l="0" t="0" r="r" b="b"/>
                <a:pathLst>
                  <a:path w="24" h="23">
                    <a:moveTo>
                      <a:pt x="12" y="23"/>
                    </a:moveTo>
                    <a:cubicBezTo>
                      <a:pt x="6" y="23"/>
                      <a:pt x="0" y="18"/>
                      <a:pt x="0" y="12"/>
                    </a:cubicBezTo>
                    <a:cubicBezTo>
                      <a:pt x="0" y="5"/>
                      <a:pt x="6" y="0"/>
                      <a:pt x="12" y="0"/>
                    </a:cubicBezTo>
                    <a:cubicBezTo>
                      <a:pt x="18" y="0"/>
                      <a:pt x="24" y="5"/>
                      <a:pt x="24" y="12"/>
                    </a:cubicBezTo>
                    <a:cubicBezTo>
                      <a:pt x="24" y="18"/>
                      <a:pt x="18" y="23"/>
                      <a:pt x="12" y="23"/>
                    </a:cubicBezTo>
                    <a:close/>
                    <a:moveTo>
                      <a:pt x="12" y="4"/>
                    </a:moveTo>
                    <a:cubicBezTo>
                      <a:pt x="8" y="4"/>
                      <a:pt x="4" y="8"/>
                      <a:pt x="4" y="12"/>
                    </a:cubicBezTo>
                    <a:cubicBezTo>
                      <a:pt x="4" y="16"/>
                      <a:pt x="8" y="19"/>
                      <a:pt x="12" y="19"/>
                    </a:cubicBezTo>
                    <a:cubicBezTo>
                      <a:pt x="16" y="19"/>
                      <a:pt x="20" y="16"/>
                      <a:pt x="20" y="12"/>
                    </a:cubicBezTo>
                    <a:cubicBezTo>
                      <a:pt x="20" y="8"/>
                      <a:pt x="16" y="4"/>
                      <a:pt x="1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7" name="Rectangle 21"/>
              <p:cNvSpPr>
                <a:spLocks noChangeArrowheads="1"/>
              </p:cNvSpPr>
              <p:nvPr/>
            </p:nvSpPr>
            <p:spPr bwMode="auto">
              <a:xfrm>
                <a:off x="133350" y="4662488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38" name="Freeform 22"/>
              <p:cNvSpPr/>
              <p:nvPr/>
            </p:nvSpPr>
            <p:spPr bwMode="auto">
              <a:xfrm>
                <a:off x="223837" y="5041900"/>
                <a:ext cx="369888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35">
                    <a:moveTo>
                      <a:pt x="15" y="1135"/>
                    </a:moveTo>
                    <a:lnTo>
                      <a:pt x="0" y="1135"/>
                    </a:lnTo>
                    <a:lnTo>
                      <a:pt x="0" y="515"/>
                    </a:lnTo>
                    <a:lnTo>
                      <a:pt x="0" y="512"/>
                    </a:lnTo>
                    <a:lnTo>
                      <a:pt x="218" y="0"/>
                    </a:lnTo>
                    <a:lnTo>
                      <a:pt x="233" y="6"/>
                    </a:lnTo>
                    <a:lnTo>
                      <a:pt x="15" y="518"/>
                    </a:lnTo>
                    <a:lnTo>
                      <a:pt x="15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9" name="Freeform 23"/>
              <p:cNvSpPr>
                <a:spLocks noEditPoints="1"/>
              </p:cNvSpPr>
              <p:nvPr/>
            </p:nvSpPr>
            <p:spPr bwMode="auto">
              <a:xfrm>
                <a:off x="52387" y="44815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0" name="Freeform 24"/>
              <p:cNvSpPr/>
              <p:nvPr/>
            </p:nvSpPr>
            <p:spPr bwMode="auto">
              <a:xfrm>
                <a:off x="-14288" y="5627688"/>
                <a:ext cx="85725" cy="1216025"/>
              </a:xfrm>
              <a:custGeom>
                <a:avLst/>
                <a:gdLst/>
                <a:ahLst/>
                <a:cxnLst/>
                <a:rect l="0" t="0" r="r" b="b"/>
                <a:pathLst>
                  <a:path w="54" h="766">
                    <a:moveTo>
                      <a:pt x="54" y="766"/>
                    </a:moveTo>
                    <a:lnTo>
                      <a:pt x="36" y="766"/>
                    </a:lnTo>
                    <a:lnTo>
                      <a:pt x="36" y="149"/>
                    </a:lnTo>
                    <a:lnTo>
                      <a:pt x="0" y="3"/>
                    </a:lnTo>
                    <a:lnTo>
                      <a:pt x="18" y="0"/>
                    </a:lnTo>
                    <a:lnTo>
                      <a:pt x="54" y="146"/>
                    </a:lnTo>
                    <a:lnTo>
                      <a:pt x="54" y="76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1" name="Freeform 25"/>
              <p:cNvSpPr>
                <a:spLocks noEditPoints="1"/>
              </p:cNvSpPr>
              <p:nvPr/>
            </p:nvSpPr>
            <p:spPr bwMode="auto">
              <a:xfrm>
                <a:off x="527050" y="48672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2" name="Freeform 26"/>
              <p:cNvSpPr/>
              <p:nvPr/>
            </p:nvSpPr>
            <p:spPr bwMode="auto">
              <a:xfrm>
                <a:off x="309562" y="5422900"/>
                <a:ext cx="374650" cy="1425575"/>
              </a:xfrm>
              <a:custGeom>
                <a:avLst/>
                <a:gdLst/>
                <a:ahLst/>
                <a:cxnLst/>
                <a:rect l="0" t="0" r="r" b="b"/>
                <a:pathLst>
                  <a:path w="236" h="898">
                    <a:moveTo>
                      <a:pt x="18" y="898"/>
                    </a:moveTo>
                    <a:lnTo>
                      <a:pt x="0" y="898"/>
                    </a:lnTo>
                    <a:lnTo>
                      <a:pt x="0" y="515"/>
                    </a:lnTo>
                    <a:lnTo>
                      <a:pt x="3" y="512"/>
                    </a:lnTo>
                    <a:lnTo>
                      <a:pt x="221" y="0"/>
                    </a:lnTo>
                    <a:lnTo>
                      <a:pt x="236" y="6"/>
                    </a:lnTo>
                    <a:lnTo>
                      <a:pt x="18" y="518"/>
                    </a:lnTo>
                    <a:lnTo>
                      <a:pt x="18" y="89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3" name="Freeform 27"/>
              <p:cNvSpPr/>
              <p:nvPr/>
            </p:nvSpPr>
            <p:spPr bwMode="auto">
              <a:xfrm>
                <a:off x="569912" y="5945188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15" y="575"/>
                    </a:moveTo>
                    <a:lnTo>
                      <a:pt x="0" y="569"/>
                    </a:lnTo>
                    <a:lnTo>
                      <a:pt x="81" y="383"/>
                    </a:lnTo>
                    <a:lnTo>
                      <a:pt x="81" y="0"/>
                    </a:lnTo>
                    <a:lnTo>
                      <a:pt x="96" y="0"/>
                    </a:lnTo>
                    <a:lnTo>
                      <a:pt x="96" y="386"/>
                    </a:lnTo>
                    <a:lnTo>
                      <a:pt x="15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4" name="Freeform 28"/>
              <p:cNvSpPr>
                <a:spLocks noEditPoints="1"/>
              </p:cNvSpPr>
              <p:nvPr/>
            </p:nvSpPr>
            <p:spPr bwMode="auto">
              <a:xfrm>
                <a:off x="612775" y="52466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5" name="Freeform 29"/>
              <p:cNvSpPr>
                <a:spLocks noEditPoints="1"/>
              </p:cNvSpPr>
              <p:nvPr/>
            </p:nvSpPr>
            <p:spPr bwMode="auto">
              <a:xfrm>
                <a:off x="612775" y="57642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6" name="Freeform 30"/>
              <p:cNvSpPr/>
              <p:nvPr/>
            </p:nvSpPr>
            <p:spPr bwMode="auto">
              <a:xfrm>
                <a:off x="669925" y="6330950"/>
                <a:ext cx="417513" cy="517525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6">
                    <a:moveTo>
                      <a:pt x="15" y="326"/>
                    </a:moveTo>
                    <a:lnTo>
                      <a:pt x="0" y="320"/>
                    </a:lnTo>
                    <a:lnTo>
                      <a:pt x="45" y="206"/>
                    </a:lnTo>
                    <a:lnTo>
                      <a:pt x="48" y="206"/>
                    </a:lnTo>
                    <a:lnTo>
                      <a:pt x="254" y="0"/>
                    </a:lnTo>
                    <a:lnTo>
                      <a:pt x="263" y="12"/>
                    </a:lnTo>
                    <a:lnTo>
                      <a:pt x="60" y="215"/>
                    </a:lnTo>
                    <a:lnTo>
                      <a:pt x="15" y="3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7" name="Freeform 31"/>
              <p:cNvSpPr>
                <a:spLocks noEditPoints="1"/>
              </p:cNvSpPr>
              <p:nvPr/>
            </p:nvSpPr>
            <p:spPr bwMode="auto">
              <a:xfrm>
                <a:off x="1049337" y="6221413"/>
                <a:ext cx="157163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3" h="31">
                    <a:moveTo>
                      <a:pt x="16" y="31"/>
                    </a:moveTo>
                    <a:cubicBezTo>
                      <a:pt x="12" y="31"/>
                      <a:pt x="8" y="29"/>
                      <a:pt x="5" y="26"/>
                    </a:cubicBezTo>
                    <a:cubicBezTo>
                      <a:pt x="2" y="24"/>
                      <a:pt x="0" y="20"/>
                      <a:pt x="0" y="15"/>
                    </a:cubicBezTo>
                    <a:cubicBezTo>
                      <a:pt x="0" y="11"/>
                      <a:pt x="2" y="7"/>
                      <a:pt x="5" y="4"/>
                    </a:cubicBezTo>
                    <a:cubicBezTo>
                      <a:pt x="8" y="1"/>
                      <a:pt x="12" y="0"/>
                      <a:pt x="16" y="0"/>
                    </a:cubicBezTo>
                    <a:cubicBezTo>
                      <a:pt x="20" y="0"/>
                      <a:pt x="24" y="1"/>
                      <a:pt x="27" y="4"/>
                    </a:cubicBezTo>
                    <a:cubicBezTo>
                      <a:pt x="33" y="10"/>
                      <a:pt x="33" y="20"/>
                      <a:pt x="27" y="26"/>
                    </a:cubicBezTo>
                    <a:cubicBezTo>
                      <a:pt x="24" y="29"/>
                      <a:pt x="20" y="31"/>
                      <a:pt x="16" y="31"/>
                    </a:cubicBezTo>
                    <a:close/>
                    <a:moveTo>
                      <a:pt x="16" y="4"/>
                    </a:moveTo>
                    <a:cubicBezTo>
                      <a:pt x="13" y="4"/>
                      <a:pt x="10" y="5"/>
                      <a:pt x="8" y="7"/>
                    </a:cubicBezTo>
                    <a:cubicBezTo>
                      <a:pt x="6" y="9"/>
                      <a:pt x="4" y="12"/>
                      <a:pt x="4" y="15"/>
                    </a:cubicBezTo>
                    <a:cubicBezTo>
                      <a:pt x="4" y="19"/>
                      <a:pt x="6" y="21"/>
                      <a:pt x="8" y="24"/>
                    </a:cubicBezTo>
                    <a:cubicBezTo>
                      <a:pt x="10" y="26"/>
                      <a:pt x="13" y="27"/>
                      <a:pt x="16" y="27"/>
                    </a:cubicBezTo>
                    <a:cubicBezTo>
                      <a:pt x="19" y="27"/>
                      <a:pt x="22" y="26"/>
                      <a:pt x="24" y="24"/>
                    </a:cubicBezTo>
                    <a:cubicBezTo>
                      <a:pt x="29" y="19"/>
                      <a:pt x="29" y="12"/>
                      <a:pt x="24" y="7"/>
                    </a:cubicBezTo>
                    <a:cubicBezTo>
                      <a:pt x="22" y="5"/>
                      <a:pt x="19" y="4"/>
                      <a:pt x="16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</p:grpSp>
        <p:grpSp>
          <p:nvGrpSpPr>
            <p:cNvPr id="10" name="Group 9"/>
            <p:cNvGrpSpPr/>
            <p:nvPr/>
          </p:nvGrpSpPr>
          <p:grpSpPr>
            <a:xfrm>
              <a:off x="11364912" y="0"/>
              <a:ext cx="674688" cy="6848476"/>
              <a:chOff x="11364912" y="0"/>
              <a:chExt cx="674688" cy="6848476"/>
            </a:xfrm>
            <a:gradFill flip="none" rotWithShape="1">
              <a:gsLst>
                <a:gs pos="0">
                  <a:schemeClr val="tx2">
                    <a:alpha val="80000"/>
                  </a:schemeClr>
                </a:gs>
                <a:gs pos="100000">
                  <a:schemeClr val="bg2">
                    <a:lumMod val="60000"/>
                    <a:lumOff val="40000"/>
                    <a:alpha val="6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11" name="Freeform 32"/>
              <p:cNvSpPr/>
              <p:nvPr/>
            </p:nvSpPr>
            <p:spPr bwMode="auto">
              <a:xfrm>
                <a:off x="11483975" y="0"/>
                <a:ext cx="417513" cy="512763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3">
                    <a:moveTo>
                      <a:pt x="12" y="323"/>
                    </a:moveTo>
                    <a:lnTo>
                      <a:pt x="0" y="314"/>
                    </a:lnTo>
                    <a:lnTo>
                      <a:pt x="203" y="108"/>
                    </a:lnTo>
                    <a:lnTo>
                      <a:pt x="248" y="0"/>
                    </a:lnTo>
                    <a:lnTo>
                      <a:pt x="263" y="6"/>
                    </a:lnTo>
                    <a:lnTo>
                      <a:pt x="218" y="117"/>
                    </a:lnTo>
                    <a:lnTo>
                      <a:pt x="218" y="117"/>
                    </a:lnTo>
                    <a:lnTo>
                      <a:pt x="12" y="3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2" name="Freeform 33"/>
              <p:cNvSpPr>
                <a:spLocks noEditPoints="1"/>
              </p:cNvSpPr>
              <p:nvPr/>
            </p:nvSpPr>
            <p:spPr bwMode="auto">
              <a:xfrm>
                <a:off x="11364912" y="474663"/>
                <a:ext cx="157163" cy="152400"/>
              </a:xfrm>
              <a:custGeom>
                <a:avLst/>
                <a:gdLst/>
                <a:ahLst/>
                <a:cxnLst/>
                <a:rect l="0" t="0" r="r" b="b"/>
                <a:pathLst>
                  <a:path w="33" h="32">
                    <a:moveTo>
                      <a:pt x="17" y="32"/>
                    </a:moveTo>
                    <a:cubicBezTo>
                      <a:pt x="13" y="32"/>
                      <a:pt x="9" y="30"/>
                      <a:pt x="6" y="27"/>
                    </a:cubicBezTo>
                    <a:cubicBezTo>
                      <a:pt x="0" y="21"/>
                      <a:pt x="0" y="11"/>
                      <a:pt x="6" y="5"/>
                    </a:cubicBezTo>
                    <a:cubicBezTo>
                      <a:pt x="9" y="2"/>
                      <a:pt x="13" y="0"/>
                      <a:pt x="17" y="0"/>
                    </a:cubicBezTo>
                    <a:cubicBezTo>
                      <a:pt x="21" y="0"/>
                      <a:pt x="25" y="2"/>
                      <a:pt x="28" y="5"/>
                    </a:cubicBezTo>
                    <a:cubicBezTo>
                      <a:pt x="31" y="8"/>
                      <a:pt x="33" y="12"/>
                      <a:pt x="33" y="16"/>
                    </a:cubicBezTo>
                    <a:cubicBezTo>
                      <a:pt x="33" y="20"/>
                      <a:pt x="31" y="24"/>
                      <a:pt x="28" y="27"/>
                    </a:cubicBezTo>
                    <a:cubicBezTo>
                      <a:pt x="25" y="30"/>
                      <a:pt x="21" y="32"/>
                      <a:pt x="17" y="32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6"/>
                      <a:pt x="9" y="8"/>
                    </a:cubicBezTo>
                    <a:cubicBezTo>
                      <a:pt x="4" y="12"/>
                      <a:pt x="4" y="20"/>
                      <a:pt x="9" y="24"/>
                    </a:cubicBezTo>
                    <a:cubicBezTo>
                      <a:pt x="11" y="27"/>
                      <a:pt x="14" y="28"/>
                      <a:pt x="17" y="28"/>
                    </a:cubicBezTo>
                    <a:cubicBezTo>
                      <a:pt x="20" y="28"/>
                      <a:pt x="23" y="27"/>
                      <a:pt x="26" y="24"/>
                    </a:cubicBezTo>
                    <a:cubicBezTo>
                      <a:pt x="30" y="20"/>
                      <a:pt x="30" y="12"/>
                      <a:pt x="26" y="8"/>
                    </a:cubicBezTo>
                    <a:cubicBezTo>
                      <a:pt x="23" y="6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3" name="Freeform 34"/>
              <p:cNvSpPr>
                <a:spLocks noEditPoints="1"/>
              </p:cNvSpPr>
              <p:nvPr/>
            </p:nvSpPr>
            <p:spPr bwMode="auto">
              <a:xfrm>
                <a:off x="11631612" y="1539875"/>
                <a:ext cx="188913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4" name="Freeform 35"/>
              <p:cNvSpPr/>
              <p:nvPr/>
            </p:nvSpPr>
            <p:spPr bwMode="auto">
              <a:xfrm>
                <a:off x="11531600" y="5694363"/>
                <a:ext cx="298450" cy="1154113"/>
              </a:xfrm>
              <a:custGeom>
                <a:avLst/>
                <a:gdLst/>
                <a:ahLst/>
                <a:cxnLst/>
                <a:rect l="0" t="0" r="r" b="b"/>
                <a:pathLst>
                  <a:path w="188" h="727">
                    <a:moveTo>
                      <a:pt x="15" y="727"/>
                    </a:moveTo>
                    <a:lnTo>
                      <a:pt x="0" y="727"/>
                    </a:lnTo>
                    <a:lnTo>
                      <a:pt x="0" y="407"/>
                    </a:lnTo>
                    <a:lnTo>
                      <a:pt x="0" y="407"/>
                    </a:lnTo>
                    <a:lnTo>
                      <a:pt x="176" y="0"/>
                    </a:lnTo>
                    <a:lnTo>
                      <a:pt x="188" y="6"/>
                    </a:lnTo>
                    <a:lnTo>
                      <a:pt x="15" y="410"/>
                    </a:lnTo>
                    <a:lnTo>
                      <a:pt x="15" y="7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5" name="Freeform 36"/>
              <p:cNvSpPr>
                <a:spLocks noEditPoints="1"/>
              </p:cNvSpPr>
              <p:nvPr/>
            </p:nvSpPr>
            <p:spPr bwMode="auto">
              <a:xfrm>
                <a:off x="11772900" y="5551488"/>
                <a:ext cx="157163" cy="155575"/>
              </a:xfrm>
              <a:custGeom>
                <a:avLst/>
                <a:gdLst/>
                <a:ahLst/>
                <a:cxnLst/>
                <a:rect l="0" t="0" r="r" b="b"/>
                <a:pathLst>
                  <a:path w="33" h="33">
                    <a:moveTo>
                      <a:pt x="17" y="33"/>
                    </a:moveTo>
                    <a:cubicBezTo>
                      <a:pt x="8" y="33"/>
                      <a:pt x="0" y="25"/>
                      <a:pt x="0" y="16"/>
                    </a:cubicBezTo>
                    <a:cubicBezTo>
                      <a:pt x="0" y="7"/>
                      <a:pt x="8" y="0"/>
                      <a:pt x="17" y="0"/>
                    </a:cubicBezTo>
                    <a:cubicBezTo>
                      <a:pt x="26" y="0"/>
                      <a:pt x="33" y="7"/>
                      <a:pt x="33" y="16"/>
                    </a:cubicBezTo>
                    <a:cubicBezTo>
                      <a:pt x="33" y="25"/>
                      <a:pt x="26" y="33"/>
                      <a:pt x="17" y="33"/>
                    </a:cubicBezTo>
                    <a:close/>
                    <a:moveTo>
                      <a:pt x="17" y="4"/>
                    </a:moveTo>
                    <a:cubicBezTo>
                      <a:pt x="10" y="4"/>
                      <a:pt x="4" y="9"/>
                      <a:pt x="4" y="16"/>
                    </a:cubicBezTo>
                    <a:cubicBezTo>
                      <a:pt x="4" y="23"/>
                      <a:pt x="10" y="29"/>
                      <a:pt x="17" y="29"/>
                    </a:cubicBezTo>
                    <a:cubicBezTo>
                      <a:pt x="23" y="29"/>
                      <a:pt x="29" y="23"/>
                      <a:pt x="29" y="16"/>
                    </a:cubicBezTo>
                    <a:cubicBezTo>
                      <a:pt x="29" y="9"/>
                      <a:pt x="23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6" name="Freeform 37"/>
              <p:cNvSpPr/>
              <p:nvPr/>
            </p:nvSpPr>
            <p:spPr bwMode="auto">
              <a:xfrm>
                <a:off x="11710987" y="4763"/>
                <a:ext cx="304800" cy="1544638"/>
              </a:xfrm>
              <a:custGeom>
                <a:avLst/>
                <a:gdLst/>
                <a:ahLst/>
                <a:cxnLst/>
                <a:rect l="0" t="0" r="r" b="b"/>
                <a:pathLst>
                  <a:path w="192" h="973">
                    <a:moveTo>
                      <a:pt x="15" y="973"/>
                    </a:moveTo>
                    <a:lnTo>
                      <a:pt x="0" y="973"/>
                    </a:lnTo>
                    <a:lnTo>
                      <a:pt x="0" y="790"/>
                    </a:lnTo>
                    <a:lnTo>
                      <a:pt x="174" y="614"/>
                    </a:lnTo>
                    <a:lnTo>
                      <a:pt x="174" y="0"/>
                    </a:lnTo>
                    <a:lnTo>
                      <a:pt x="192" y="0"/>
                    </a:lnTo>
                    <a:lnTo>
                      <a:pt x="192" y="620"/>
                    </a:lnTo>
                    <a:lnTo>
                      <a:pt x="15" y="796"/>
                    </a:lnTo>
                    <a:lnTo>
                      <a:pt x="15" y="97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7" name="Freeform 38"/>
              <p:cNvSpPr>
                <a:spLocks noEditPoints="1"/>
              </p:cNvSpPr>
              <p:nvPr/>
            </p:nvSpPr>
            <p:spPr bwMode="auto">
              <a:xfrm>
                <a:off x="11636375" y="4867275"/>
                <a:ext cx="188913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8" name="Freeform 39"/>
              <p:cNvSpPr/>
              <p:nvPr/>
            </p:nvSpPr>
            <p:spPr bwMode="auto">
              <a:xfrm>
                <a:off x="11441112" y="5046663"/>
                <a:ext cx="307975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194" h="1135">
                    <a:moveTo>
                      <a:pt x="18" y="1135"/>
                    </a:moveTo>
                    <a:lnTo>
                      <a:pt x="0" y="1135"/>
                    </a:lnTo>
                    <a:lnTo>
                      <a:pt x="0" y="354"/>
                    </a:lnTo>
                    <a:lnTo>
                      <a:pt x="176" y="177"/>
                    </a:lnTo>
                    <a:lnTo>
                      <a:pt x="176" y="0"/>
                    </a:lnTo>
                    <a:lnTo>
                      <a:pt x="194" y="0"/>
                    </a:lnTo>
                    <a:lnTo>
                      <a:pt x="194" y="183"/>
                    </a:lnTo>
                    <a:lnTo>
                      <a:pt x="18" y="360"/>
                    </a:lnTo>
                    <a:lnTo>
                      <a:pt x="18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9" name="Freeform 40"/>
              <p:cNvSpPr>
                <a:spLocks noEditPoints="1"/>
              </p:cNvSpPr>
              <p:nvPr/>
            </p:nvSpPr>
            <p:spPr bwMode="auto">
              <a:xfrm>
                <a:off x="11849100" y="64166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0" name="Rectangle 41"/>
              <p:cNvSpPr>
                <a:spLocks noChangeArrowheads="1"/>
              </p:cNvSpPr>
              <p:nvPr/>
            </p:nvSpPr>
            <p:spPr bwMode="auto">
              <a:xfrm>
                <a:off x="11939587" y="6596063"/>
                <a:ext cx="23813" cy="2524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1413" y="618518"/>
            <a:ext cx="9905998" cy="14785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2" y="2249487"/>
            <a:ext cx="9905999" cy="35417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56921" y="588327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12/11/2019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41411" y="5883275"/>
            <a:ext cx="623930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 cap="all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76321" y="5883274"/>
            <a:ext cx="7710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SzPct val="125000"/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048000" y="782935"/>
            <a:ext cx="6096000" cy="1015663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ctr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2000" b="1" dirty="0">
                <a:solidFill>
                  <a:schemeClr val="bg2">
                    <a:lumMod val="75000"/>
                  </a:schemeClr>
                </a:solidFill>
                <a:latin typeface="Times New Roman" pitchFamily="18"/>
                <a:cs typeface="Times New Roman" pitchFamily="18"/>
              </a:rPr>
              <a:t>Муниципальное дошкольное образовательное учреждение </a:t>
            </a:r>
          </a:p>
          <a:p>
            <a:pPr lvl="0" algn="ctr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2000" b="1" dirty="0">
                <a:solidFill>
                  <a:schemeClr val="bg2">
                    <a:lumMod val="75000"/>
                  </a:schemeClr>
                </a:solidFill>
                <a:latin typeface="Times New Roman" pitchFamily="18"/>
                <a:cs typeface="Times New Roman" pitchFamily="18"/>
              </a:rPr>
              <a:t> «Детский сад № 32 » </a:t>
            </a:r>
            <a:endParaRPr lang="en-US" sz="2000" b="1" dirty="0">
              <a:solidFill>
                <a:schemeClr val="bg2">
                  <a:lumMod val="75000"/>
                </a:schemeClr>
              </a:solidFill>
              <a:latin typeface="Times New Roman" pitchFamily="18"/>
              <a:cs typeface="Times New Roman" pitchFamily="18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870200" y="2178735"/>
            <a:ext cx="6426200" cy="1754326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r>
              <a:rPr lang="ru-RU" sz="3600" b="1" dirty="0" err="1">
                <a:ln/>
                <a:solidFill>
                  <a:schemeClr val="bg2"/>
                </a:solidFill>
                <a:latin typeface="Arial Black" panose="020B0A04020102020204" pitchFamily="34" charset="0"/>
                <a:ea typeface="Calibri" pitchFamily="34"/>
              </a:rPr>
              <a:t>Здоровьесберегающие</a:t>
            </a:r>
            <a:r>
              <a:rPr lang="ru-RU" sz="3600" b="1" dirty="0">
                <a:ln/>
                <a:solidFill>
                  <a:schemeClr val="bg2"/>
                </a:solidFill>
                <a:latin typeface="Arial Black" panose="020B0A04020102020204" pitchFamily="34" charset="0"/>
                <a:ea typeface="Calibri" pitchFamily="34"/>
              </a:rPr>
              <a:t> технологии в деятельности ДОО. </a:t>
            </a:r>
            <a:endParaRPr lang="ru-RU" sz="3600" b="1" dirty="0">
              <a:ln/>
              <a:solidFill>
                <a:schemeClr val="bg2"/>
              </a:solidFill>
              <a:latin typeface="Arial Black" panose="020B0A04020102020204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9144000" y="4911636"/>
            <a:ext cx="22352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>
              <a:spcBef>
                <a:spcPts val="0"/>
              </a:spcBef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b="1" dirty="0">
                <a:solidFill>
                  <a:schemeClr val="tx2">
                    <a:lumMod val="75000"/>
                  </a:schemeClr>
                </a:solidFill>
                <a:latin typeface="Times New Roman" pitchFamily="18"/>
                <a:cs typeface="Times New Roman" pitchFamily="18"/>
              </a:rPr>
              <a:t>Подготовила:</a:t>
            </a:r>
          </a:p>
          <a:p>
            <a:pPr lvl="0" algn="r">
              <a:spcBef>
                <a:spcPts val="0"/>
              </a:spcBef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b="1" dirty="0" err="1">
                <a:solidFill>
                  <a:schemeClr val="tx2">
                    <a:lumMod val="75000"/>
                  </a:schemeClr>
                </a:solidFill>
                <a:latin typeface="Times New Roman" pitchFamily="18"/>
                <a:cs typeface="Times New Roman" pitchFamily="18"/>
              </a:rPr>
              <a:t>Девишева</a:t>
            </a:r>
            <a:r>
              <a:rPr lang="ru-RU" b="1" dirty="0">
                <a:solidFill>
                  <a:schemeClr val="tx2">
                    <a:lumMod val="75000"/>
                  </a:schemeClr>
                </a:solidFill>
                <a:latin typeface="Times New Roman" pitchFamily="18"/>
                <a:cs typeface="Times New Roman" pitchFamily="18"/>
              </a:rPr>
              <a:t> Т. В.</a:t>
            </a:r>
          </a:p>
          <a:p>
            <a:pPr lvl="0" algn="r">
              <a:spcBef>
                <a:spcPts val="0"/>
              </a:spcBef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b="1" dirty="0">
                <a:solidFill>
                  <a:schemeClr val="tx2">
                    <a:lumMod val="75000"/>
                  </a:schemeClr>
                </a:solidFill>
                <a:latin typeface="Times New Roman" pitchFamily="18"/>
                <a:cs typeface="Times New Roman" pitchFamily="18"/>
              </a:rPr>
              <a:t>Г. Красногорск </a:t>
            </a:r>
            <a:br>
              <a:rPr lang="ru-RU" b="1" dirty="0">
                <a:solidFill>
                  <a:schemeClr val="tx2">
                    <a:lumMod val="75000"/>
                  </a:schemeClr>
                </a:solidFill>
                <a:latin typeface="Times New Roman" pitchFamily="18"/>
                <a:cs typeface="Times New Roman" pitchFamily="18"/>
              </a:rPr>
            </a:br>
            <a:r>
              <a:rPr lang="ru-RU" b="1" dirty="0">
                <a:solidFill>
                  <a:schemeClr val="tx2">
                    <a:lumMod val="75000"/>
                  </a:schemeClr>
                </a:solidFill>
                <a:latin typeface="Times New Roman" pitchFamily="18"/>
                <a:cs typeface="Times New Roman" pitchFamily="18"/>
              </a:rPr>
              <a:t>2019</a:t>
            </a:r>
            <a:endParaRPr lang="ru-RU" dirty="0">
              <a:solidFill>
                <a:schemeClr val="tx2">
                  <a:lumMod val="75000"/>
                </a:schemeClr>
              </a:solidFill>
              <a:latin typeface="Times New Roman" pitchFamily="18"/>
              <a:cs typeface="Times New Roman" pitchFamily="18"/>
            </a:endParaRPr>
          </a:p>
        </p:txBody>
      </p:sp>
    </p:spTree>
    <p:extLst>
      <p:ext uri="{BB962C8B-B14F-4D97-AF65-F5344CB8AC3E}">
        <p14:creationId xmlns:p14="http://schemas.microsoft.com/office/powerpoint/2010/main" val="24629345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997200" y="565835"/>
            <a:ext cx="6096000" cy="138499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800" b="1" dirty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Технологии обеспечения социально-психологического благополучия ребёнка</a:t>
            </a:r>
            <a:endParaRPr lang="ru-RU" sz="2800" dirty="0">
              <a:solidFill>
                <a:schemeClr val="bg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98500" y="2136339"/>
            <a:ext cx="108712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ru-RU" sz="2400" b="1" i="1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Технологии, обеспечивающие психическое и социальное здоровье ребёнка. Основная задача данных технологий – обеспечить эмоционально-комфортное и позитивное психологическое самочувствие ребёнка в процессе его общения со сверстниками и взрослыми как в детском саду, так и в семье</a:t>
            </a:r>
            <a:r>
              <a:rPr lang="ru-RU" b="1" i="1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ru-RU" sz="1400" b="1" i="1" dirty="0">
              <a:solidFill>
                <a:schemeClr val="bg2">
                  <a:lumMod val="50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Picture 2" descr="C:\Documents and Settings\User\Рабочий стол\вся фигня\0_ab667_2d1ef380_orig.gif"/>
          <p:cNvPicPr>
            <a:picLocks noChangeAspect="1" noChangeArrowheads="1" noCrop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flipH="1">
            <a:off x="4641006" y="4923433"/>
            <a:ext cx="1645494" cy="173136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17128578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Documents and Settings\User\Рабочий стол\вся фигня\image004_113.gif"/>
          <p:cNvPicPr>
            <a:picLocks noChangeAspect="1" noChangeArrowheads="1" noCrop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02940" y="2400920"/>
            <a:ext cx="2348880" cy="2348880"/>
          </a:xfrm>
          <a:prstGeom prst="rect">
            <a:avLst/>
          </a:prstGeom>
          <a:noFill/>
        </p:spPr>
      </p:pic>
      <p:pic>
        <p:nvPicPr>
          <p:cNvPr id="3" name="Picture 4" descr="C:\Documents and Settings\User\Рабочий стол\вся фигня\0_ab638_4c1ce59c_orig.gif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8916144" y="2125340"/>
            <a:ext cx="3275856" cy="3275856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511300" y="527735"/>
            <a:ext cx="91313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Технологии </a:t>
            </a:r>
            <a:r>
              <a:rPr lang="ru-RU" sz="2800" b="1" dirty="0" err="1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здоровьесбережения</a:t>
            </a:r>
            <a:r>
              <a:rPr lang="ru-RU" sz="2800" b="1" dirty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и </a:t>
            </a:r>
            <a:r>
              <a:rPr lang="ru-RU" sz="2800" b="1" dirty="0" err="1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здоровьеобогащения</a:t>
            </a:r>
            <a:r>
              <a:rPr lang="ru-RU" sz="2800" b="1" dirty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педагогов дошкольного образования</a:t>
            </a:r>
            <a:endParaRPr lang="ru-RU" sz="2800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820144" y="1726337"/>
            <a:ext cx="6096000" cy="335713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ru-RU" sz="2400" b="1" i="1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технологии, направленные на формирование культуры здоровья педагогов ДОО, в том числе культуры профессионального здоровья, а также формирование у них потребности в здоровом образе жизни.</a:t>
            </a:r>
            <a:endParaRPr lang="ru-RU" sz="2400" b="1" i="1" dirty="0">
              <a:solidFill>
                <a:schemeClr val="bg2">
                  <a:lumMod val="50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5850192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Documents and Settings\User\Рабочий стол\вся фигня\0_ab6df_9d4d6a53_orig.gif"/>
          <p:cNvPicPr>
            <a:picLocks noChangeAspect="1" noChangeArrowheads="1" noCrop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15516" y="2034332"/>
            <a:ext cx="3312368" cy="3312368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701801" y="717034"/>
            <a:ext cx="1076476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Технологии </a:t>
            </a:r>
            <a:r>
              <a:rPr lang="ru-RU" sz="2800" b="1" dirty="0" err="1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валеологического</a:t>
            </a:r>
            <a:r>
              <a:rPr lang="ru-RU" sz="2800" b="1" dirty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просвещения родителей: </a:t>
            </a:r>
            <a:endParaRPr lang="ru-RU" sz="2800" b="1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036181" y="1739037"/>
            <a:ext cx="6096000" cy="280314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ru-RU" sz="2400" b="1" i="1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папки-передвижки, памятки, беседы, личный пример педагога, нетрадиционные формы работы с родителями, круглые столы, семинары-практикумы, вечера вопросов и ответов и др.</a:t>
            </a:r>
            <a:endParaRPr lang="ru-RU" sz="2400" b="1" i="1" dirty="0">
              <a:solidFill>
                <a:schemeClr val="bg2">
                  <a:lumMod val="50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7168844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497124" y="793234"/>
            <a:ext cx="466435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800" b="1" dirty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Цель данных </a:t>
            </a:r>
            <a:r>
              <a:rPr lang="ru-RU" sz="2800" b="1" dirty="0" smtClean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технологий </a:t>
            </a:r>
            <a:r>
              <a:rPr lang="ru-RU" sz="2800" b="1" dirty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-  </a:t>
            </a:r>
            <a:endParaRPr lang="ru-RU" sz="2800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781301" y="1777137"/>
            <a:ext cx="6096000" cy="341632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2400" b="1" i="1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формирование у детей осознанного отношения к здоровью и жизни человека; формирование знаний о здоровье и умений оберегать, поддерживать и сохранять его; обретение </a:t>
            </a:r>
            <a:r>
              <a:rPr lang="ru-RU" sz="2400" b="1" i="1" dirty="0" err="1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валеологической</a:t>
            </a:r>
            <a:r>
              <a:rPr lang="ru-RU" sz="2400" b="1" i="1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компетентности.</a:t>
            </a:r>
            <a:endParaRPr lang="ru-RU" sz="2400" b="1" i="1" dirty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4" name="Picture 5" descr="C:\Documents and Settings\User\Рабочий стол\вся фигня\0_ab681_d9c70fb0_orig.gif"/>
          <p:cNvPicPr>
            <a:picLocks noChangeAspect="1" noChangeArrowheads="1" noCrop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2012950"/>
            <a:ext cx="3333750" cy="333375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15273773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95600" y="2014835"/>
            <a:ext cx="6096000" cy="286232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60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mic Sans MS" pitchFamily="66" charset="0"/>
              </a:rPr>
              <a:t>Спасибо </a:t>
            </a:r>
            <a:br>
              <a:rPr lang="ru-RU" sz="60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mic Sans MS" pitchFamily="66" charset="0"/>
              </a:rPr>
            </a:br>
            <a:r>
              <a:rPr lang="ru-RU" sz="60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mic Sans MS" pitchFamily="66" charset="0"/>
              </a:rPr>
              <a:t>за </a:t>
            </a:r>
            <a:br>
              <a:rPr lang="ru-RU" sz="60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mic Sans MS" pitchFamily="66" charset="0"/>
              </a:rPr>
            </a:br>
            <a:r>
              <a:rPr lang="ru-RU" sz="60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mic Sans MS" pitchFamily="66" charset="0"/>
              </a:rPr>
              <a:t>внимание!</a:t>
            </a:r>
            <a:endParaRPr lang="ru-RU" sz="6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omic Sans MS" pitchFamily="66" charset="0"/>
            </a:endParaRPr>
          </a:p>
        </p:txBody>
      </p:sp>
      <p:pic>
        <p:nvPicPr>
          <p:cNvPr id="3" name="Picture 3" descr="C:\Documents and Settings\User\Рабочий стол\вся фигня\119585_html_m694103a8.gif"/>
          <p:cNvPicPr>
            <a:picLocks noChangeAspect="1" noChangeArrowheads="1" noCrop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8890620" y="3445996"/>
            <a:ext cx="2228850" cy="314325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0143228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973713" y="767834"/>
            <a:ext cx="727314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err="1">
                <a:solidFill>
                  <a:schemeClr val="bg2">
                    <a:lumMod val="75000"/>
                  </a:schemeClr>
                </a:solidFill>
                <a:latin typeface="Arial Black" panose="020B0A04020102020204" pitchFamily="34" charset="0"/>
              </a:rPr>
              <a:t>Здоровьесберегающая</a:t>
            </a:r>
            <a:r>
              <a:rPr lang="ru-RU" sz="2800" b="1" dirty="0">
                <a:solidFill>
                  <a:schemeClr val="bg2">
                    <a:lumMod val="75000"/>
                  </a:schemeClr>
                </a:solidFill>
                <a:latin typeface="Arial Black" panose="020B0A04020102020204" pitchFamily="34" charset="0"/>
              </a:rPr>
              <a:t> технология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086100" y="1967637"/>
            <a:ext cx="6096000" cy="397031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  <a:spcBef>
                <a:spcPct val="50000"/>
              </a:spcBef>
            </a:pPr>
            <a:r>
              <a:rPr lang="ru-RU" sz="2800" b="1" dirty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800" b="1" i="1" dirty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это система мер, включающая взаимосвязь и взаимодействие всех факторов образовательной среды, направленных на сохранение здоровья ребенка на всех этапах его обучения и развития</a:t>
            </a:r>
            <a:r>
              <a:rPr lang="ru-RU" sz="2800" b="1" dirty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29342924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959100" y="553135"/>
            <a:ext cx="6096000" cy="437042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>
                <a:solidFill>
                  <a:srgbClr val="006600"/>
                </a:solidFill>
                <a:latin typeface="Constantia" pitchFamily="18" charset="0"/>
              </a:rPr>
              <a:t/>
            </a:r>
            <a:br>
              <a:rPr lang="ru-RU" b="1" dirty="0">
                <a:solidFill>
                  <a:srgbClr val="006600"/>
                </a:solidFill>
                <a:latin typeface="Constantia" pitchFamily="18" charset="0"/>
              </a:rPr>
            </a:br>
            <a:r>
              <a:rPr lang="ru-RU" sz="3200" b="1" dirty="0">
                <a:solidFill>
                  <a:schemeClr val="bg1">
                    <a:lumMod val="95000"/>
                    <a:lumOff val="5000"/>
                  </a:schemeClr>
                </a:solidFill>
                <a:latin typeface="Constantia" pitchFamily="18" charset="0"/>
              </a:rPr>
              <a:t>Цель </a:t>
            </a:r>
            <a:r>
              <a:rPr lang="ru-RU" sz="3200" b="1" dirty="0" err="1">
                <a:solidFill>
                  <a:schemeClr val="bg1">
                    <a:lumMod val="95000"/>
                    <a:lumOff val="5000"/>
                  </a:schemeClr>
                </a:solidFill>
                <a:latin typeface="Constantia" pitchFamily="18" charset="0"/>
              </a:rPr>
              <a:t>здоровьесберегающих</a:t>
            </a:r>
            <a:r>
              <a:rPr lang="ru-RU" sz="3200" b="1" dirty="0">
                <a:solidFill>
                  <a:schemeClr val="bg1">
                    <a:lumMod val="95000"/>
                    <a:lumOff val="5000"/>
                  </a:schemeClr>
                </a:solidFill>
                <a:latin typeface="Constantia" pitchFamily="18" charset="0"/>
              </a:rPr>
              <a:t> </a:t>
            </a:r>
            <a:r>
              <a:rPr lang="ru-RU" sz="3200" b="1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Constantia" pitchFamily="18" charset="0"/>
              </a:rPr>
              <a:t>технологий -</a:t>
            </a:r>
            <a:r>
              <a:rPr lang="ru-RU" sz="2800" b="1" dirty="0" smtClean="0">
                <a:solidFill>
                  <a:schemeClr val="bg2">
                    <a:lumMod val="75000"/>
                  </a:schemeClr>
                </a:solidFill>
                <a:latin typeface="Constantia" pitchFamily="18" charset="0"/>
              </a:rPr>
              <a:t> </a:t>
            </a:r>
            <a:r>
              <a:rPr lang="ru-RU" sz="2800" b="1" dirty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обеспечить дошкольнику возможность сохранения здоровья, сформировать у него необходимые знания, умения и навыки  по здоровому образу жизни, научить использовать полученные знания в повседневной жизни</a:t>
            </a:r>
            <a:r>
              <a:rPr lang="ru-RU" sz="2800" b="1" dirty="0">
                <a:solidFill>
                  <a:schemeClr val="bg2">
                    <a:lumMod val="75000"/>
                  </a:schemeClr>
                </a:solidFill>
                <a:latin typeface="Constantia" pitchFamily="18" charset="0"/>
              </a:rPr>
              <a:t>.</a:t>
            </a:r>
            <a:endParaRPr lang="ru-RU" sz="2800" dirty="0">
              <a:solidFill>
                <a:schemeClr val="bg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9695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C:\Documents and Settings\User\Рабочий стол\вся фигня\16280489.gif"/>
          <p:cNvPicPr>
            <a:picLocks noChangeAspect="1" noChangeArrowheads="1" noCrop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838200" y="1708158"/>
            <a:ext cx="2195736" cy="3764118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3558368" y="488434"/>
            <a:ext cx="558563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u="sng" dirty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 </a:t>
            </a:r>
            <a:r>
              <a:rPr lang="ru-RU" sz="3200" b="1" u="sng" dirty="0" err="1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здоровьесбережения</a:t>
            </a:r>
            <a:r>
              <a:rPr lang="ru-RU" sz="3200" b="1" u="sng" dirty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endParaRPr lang="ru-RU" sz="3200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200400" y="1391159"/>
            <a:ext cx="6096000" cy="408111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90000"/>
              </a:lnSpc>
              <a:buClr>
                <a:srgbClr val="006600"/>
              </a:buClr>
              <a:buFont typeface="Wingdings" pitchFamily="2" charset="2"/>
              <a:buChar char="v"/>
            </a:pPr>
            <a:r>
              <a:rPr lang="ru-RU" sz="2400" b="1" dirty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сохранение здоровья детей и повышение   </a:t>
            </a:r>
            <a:br>
              <a:rPr lang="ru-RU" sz="2400" b="1" dirty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двигательной активности и умственной </a:t>
            </a:r>
            <a:br>
              <a:rPr lang="ru-RU" sz="2400" b="1" dirty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работоспособности; </a:t>
            </a:r>
            <a:br>
              <a:rPr lang="ru-RU" sz="2400" b="1" dirty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400" b="1" dirty="0">
              <a:solidFill>
                <a:schemeClr val="bg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90000"/>
              </a:lnSpc>
              <a:buClr>
                <a:srgbClr val="006600"/>
              </a:buClr>
              <a:buFont typeface="Wingdings" pitchFamily="2" charset="2"/>
              <a:buChar char="v"/>
            </a:pPr>
            <a:r>
              <a:rPr lang="ru-RU" sz="2400" b="1" dirty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создание положительного эмоционального </a:t>
            </a:r>
            <a:br>
              <a:rPr lang="ru-RU" sz="2400" b="1" dirty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настроя и снятие психоэмоционального </a:t>
            </a:r>
            <a:br>
              <a:rPr lang="ru-RU" sz="2400" b="1" dirty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напряжения;</a:t>
            </a:r>
            <a:br>
              <a:rPr lang="ru-RU" sz="2400" b="1" dirty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400" b="1" dirty="0">
              <a:solidFill>
                <a:schemeClr val="bg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90000"/>
              </a:lnSpc>
              <a:buClr>
                <a:srgbClr val="006600"/>
              </a:buClr>
              <a:buFont typeface="Wingdings" pitchFamily="2" charset="2"/>
              <a:buChar char="v"/>
            </a:pPr>
            <a:r>
              <a:rPr lang="ru-RU" sz="2400" b="1" dirty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создание адекватных условий для развития, </a:t>
            </a:r>
            <a:br>
              <a:rPr lang="ru-RU" sz="2400" b="1" dirty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обучения, оздоровления детей.</a:t>
            </a:r>
            <a:endParaRPr lang="ru-RU" sz="2400" dirty="0">
              <a:solidFill>
                <a:schemeClr val="bg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15535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 descr="C:\Documents and Settings\User\Рабочий стол\вся фигня\image004_113.gif"/>
          <p:cNvPicPr>
            <a:picLocks noChangeAspect="1" noChangeArrowheads="1" noCrop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04540" y="2350120"/>
            <a:ext cx="2348880" cy="2348880"/>
          </a:xfrm>
          <a:prstGeom prst="rect">
            <a:avLst/>
          </a:prstGeom>
          <a:noFill/>
        </p:spPr>
      </p:pic>
      <p:pic>
        <p:nvPicPr>
          <p:cNvPr id="4" name="Picture 4" descr="C:\Documents and Settings\User\Рабочий стол\вся фигня\0_ab638_4c1ce59c_orig.gif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8636744" y="2074540"/>
            <a:ext cx="3275856" cy="3275856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946400" y="845235"/>
            <a:ext cx="6096000" cy="95410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800" b="1" dirty="0" err="1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Здоровьесберегающие</a:t>
            </a:r>
            <a:r>
              <a:rPr lang="ru-RU" sz="2800" b="1" dirty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технологии подразделяются на два вида:</a:t>
            </a:r>
            <a:endParaRPr lang="ru-RU" sz="2800" b="1" dirty="0">
              <a:solidFill>
                <a:schemeClr val="bg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812810" y="2350120"/>
            <a:ext cx="608532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2800" b="1" dirty="0">
                <a:latin typeface="Times New Roman" pitchFamily="18"/>
                <a:ea typeface="Calibri" pitchFamily="34"/>
              </a:rPr>
              <a:t>- реализуемые в деятельности ДОО;</a:t>
            </a:r>
            <a:endParaRPr lang="ru-RU" sz="28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363882" y="3732986"/>
            <a:ext cx="666240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2800" b="1" dirty="0">
                <a:latin typeface="Times New Roman" pitchFamily="18"/>
                <a:ea typeface="Calibri" pitchFamily="34"/>
              </a:rPr>
              <a:t>- реализуемые в деятельности педагога.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2453631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Documents and Settings\User\Рабочий стол\вся фигня\13927723.gif"/>
          <p:cNvPicPr>
            <a:picLocks noChangeAspect="1" noChangeArrowheads="1" noCrop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27224" y="2376251"/>
            <a:ext cx="1771304" cy="2005249"/>
          </a:xfrm>
          <a:prstGeom prst="rect">
            <a:avLst/>
          </a:prstGeom>
          <a:noFill/>
        </p:spPr>
      </p:pic>
      <p:pic>
        <p:nvPicPr>
          <p:cNvPr id="3" name="Picture 2" descr="C:\Documents and Settings\User\Рабочий стол\вся фигня\10773297.gif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0051380" y="2214248"/>
            <a:ext cx="1830127" cy="2329253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927100" y="157859"/>
            <a:ext cx="9906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err="1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Здоровьесберегающие</a:t>
            </a:r>
            <a:r>
              <a:rPr lang="ru-RU" sz="2400" b="1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технологии, которые педагог использует непосредственно при организации </a:t>
            </a:r>
            <a:r>
              <a:rPr lang="ru-RU" sz="2400" b="1" dirty="0" err="1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воспитательно</a:t>
            </a:r>
            <a:r>
              <a:rPr lang="ru-RU" sz="2400" b="1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-образовательного процесса, разделяются на три подгруппы:</a:t>
            </a:r>
            <a:endParaRPr lang="ru-RU" sz="2400" b="1" dirty="0">
              <a:solidFill>
                <a:schemeClr val="bg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298528" y="1461344"/>
            <a:ext cx="8013872" cy="51706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lvl="0" algn="just">
              <a:lnSpc>
                <a:spcPct val="150000"/>
              </a:lnSpc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2000" dirty="0">
                <a:solidFill>
                  <a:schemeClr val="bg2">
                    <a:lumMod val="50000"/>
                  </a:schemeClr>
                </a:solidFill>
                <a:latin typeface="Times New Roman" pitchFamily="18"/>
                <a:ea typeface="Calibri" pitchFamily="34"/>
                <a:cs typeface="Times New Roman" pitchFamily="18"/>
              </a:rPr>
              <a:t>- </a:t>
            </a:r>
            <a:r>
              <a:rPr lang="ru-RU" sz="2000" b="1" i="1" dirty="0">
                <a:solidFill>
                  <a:schemeClr val="accent4">
                    <a:lumMod val="75000"/>
                  </a:schemeClr>
                </a:solidFill>
                <a:latin typeface="Times New Roman" pitchFamily="18"/>
                <a:ea typeface="Calibri" pitchFamily="34"/>
                <a:cs typeface="Times New Roman" pitchFamily="18"/>
              </a:rPr>
              <a:t>организационно-педагогические</a:t>
            </a:r>
            <a:r>
              <a:rPr lang="ru-RU" sz="2000" b="1" i="1" dirty="0">
                <a:solidFill>
                  <a:schemeClr val="bg2">
                    <a:lumMod val="50000"/>
                  </a:schemeClr>
                </a:solidFill>
                <a:latin typeface="Times New Roman" pitchFamily="18"/>
                <a:ea typeface="Calibri" pitchFamily="34"/>
                <a:cs typeface="Times New Roman" pitchFamily="18"/>
              </a:rPr>
              <a:t> технологии</a:t>
            </a:r>
            <a:r>
              <a:rPr lang="ru-RU" sz="2000" b="1" dirty="0">
                <a:solidFill>
                  <a:schemeClr val="bg2">
                    <a:lumMod val="50000"/>
                  </a:schemeClr>
                </a:solidFill>
                <a:latin typeface="Times New Roman" pitchFamily="18"/>
                <a:ea typeface="Calibri" pitchFamily="34"/>
                <a:cs typeface="Times New Roman" pitchFamily="18"/>
              </a:rPr>
              <a:t>, определяющие структуру </a:t>
            </a:r>
            <a:r>
              <a:rPr lang="ru-RU" sz="2000" b="1" dirty="0" err="1">
                <a:solidFill>
                  <a:schemeClr val="bg2">
                    <a:lumMod val="50000"/>
                  </a:schemeClr>
                </a:solidFill>
                <a:latin typeface="Times New Roman" pitchFamily="18"/>
                <a:ea typeface="Calibri" pitchFamily="34"/>
                <a:cs typeface="Times New Roman" pitchFamily="18"/>
              </a:rPr>
              <a:t>воспитательно</a:t>
            </a:r>
            <a:r>
              <a:rPr lang="ru-RU" sz="2000" b="1" dirty="0">
                <a:solidFill>
                  <a:schemeClr val="bg2">
                    <a:lumMod val="50000"/>
                  </a:schemeClr>
                </a:solidFill>
                <a:latin typeface="Times New Roman" pitchFamily="18"/>
                <a:ea typeface="Calibri" pitchFamily="34"/>
                <a:cs typeface="Times New Roman" pitchFamily="18"/>
              </a:rPr>
              <a:t>-образовательного процесса, способствующую предотвращению состояний переутомления, гиподинамии и других </a:t>
            </a:r>
            <a:r>
              <a:rPr lang="ru-RU" sz="2000" b="1" dirty="0" err="1">
                <a:solidFill>
                  <a:schemeClr val="bg2">
                    <a:lumMod val="50000"/>
                  </a:schemeClr>
                </a:solidFill>
                <a:latin typeface="Times New Roman" pitchFamily="18"/>
                <a:ea typeface="Calibri" pitchFamily="34"/>
                <a:cs typeface="Times New Roman" pitchFamily="18"/>
              </a:rPr>
              <a:t>дезадаптационных</a:t>
            </a:r>
            <a:r>
              <a:rPr lang="ru-RU" sz="2000" b="1" dirty="0">
                <a:solidFill>
                  <a:schemeClr val="bg2">
                    <a:lumMod val="50000"/>
                  </a:schemeClr>
                </a:solidFill>
                <a:latin typeface="Times New Roman" pitchFamily="18"/>
                <a:ea typeface="Calibri" pitchFamily="34"/>
                <a:cs typeface="Times New Roman" pitchFamily="18"/>
              </a:rPr>
              <a:t> состояний;</a:t>
            </a:r>
          </a:p>
          <a:p>
            <a:pPr lvl="0" algn="just">
              <a:lnSpc>
                <a:spcPct val="150000"/>
              </a:lnSpc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2000" b="1" dirty="0">
                <a:solidFill>
                  <a:schemeClr val="bg2">
                    <a:lumMod val="50000"/>
                  </a:schemeClr>
                </a:solidFill>
                <a:latin typeface="Times New Roman" pitchFamily="18"/>
                <a:ea typeface="Calibri" pitchFamily="34"/>
                <a:cs typeface="Times New Roman" pitchFamily="18"/>
              </a:rPr>
              <a:t>     - </a:t>
            </a:r>
            <a:r>
              <a:rPr lang="ru-RU" sz="2000" b="1" i="1" dirty="0">
                <a:solidFill>
                  <a:schemeClr val="accent4">
                    <a:lumMod val="75000"/>
                  </a:schemeClr>
                </a:solidFill>
                <a:latin typeface="Times New Roman" pitchFamily="18"/>
                <a:ea typeface="Calibri" pitchFamily="34"/>
                <a:cs typeface="Times New Roman" pitchFamily="18"/>
              </a:rPr>
              <a:t>психолого-педагогические технологии</a:t>
            </a:r>
            <a:r>
              <a:rPr lang="ru-RU" sz="2000" b="1" dirty="0">
                <a:solidFill>
                  <a:schemeClr val="accent4">
                    <a:lumMod val="75000"/>
                  </a:schemeClr>
                </a:solidFill>
                <a:latin typeface="Times New Roman" pitchFamily="18"/>
                <a:ea typeface="Calibri" pitchFamily="34"/>
                <a:cs typeface="Times New Roman" pitchFamily="18"/>
              </a:rPr>
              <a:t>, </a:t>
            </a:r>
            <a:r>
              <a:rPr lang="ru-RU" sz="2000" b="1" dirty="0">
                <a:solidFill>
                  <a:schemeClr val="bg2">
                    <a:lumMod val="50000"/>
                  </a:schemeClr>
                </a:solidFill>
                <a:latin typeface="Times New Roman" pitchFamily="18"/>
                <a:ea typeface="Calibri" pitchFamily="34"/>
                <a:cs typeface="Times New Roman" pitchFamily="18"/>
              </a:rPr>
              <a:t>связанные с непосредственной работой педагога с детьми (сюда же относится и психолого-педагогическое  сопровождение всех элементов образовательного процесса);</a:t>
            </a:r>
          </a:p>
          <a:p>
            <a:pPr lvl="0" algn="just">
              <a:lnSpc>
                <a:spcPct val="150000"/>
              </a:lnSpc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2000" b="1" dirty="0">
                <a:solidFill>
                  <a:schemeClr val="bg2">
                    <a:lumMod val="50000"/>
                  </a:schemeClr>
                </a:solidFill>
                <a:latin typeface="Times New Roman" pitchFamily="18"/>
                <a:ea typeface="Calibri" pitchFamily="34"/>
                <a:cs typeface="Times New Roman" pitchFamily="18"/>
              </a:rPr>
              <a:t>     </a:t>
            </a:r>
            <a:r>
              <a:rPr lang="ru-RU" sz="2000" b="1" dirty="0">
                <a:solidFill>
                  <a:schemeClr val="accent4">
                    <a:lumMod val="50000"/>
                  </a:schemeClr>
                </a:solidFill>
                <a:latin typeface="Times New Roman" pitchFamily="18"/>
                <a:ea typeface="Calibri" pitchFamily="34"/>
                <a:cs typeface="Times New Roman" pitchFamily="18"/>
              </a:rPr>
              <a:t>- </a:t>
            </a:r>
            <a:r>
              <a:rPr lang="ru-RU" sz="2000" b="1" i="1" dirty="0">
                <a:solidFill>
                  <a:schemeClr val="accent4">
                    <a:lumMod val="50000"/>
                  </a:schemeClr>
                </a:solidFill>
                <a:latin typeface="Times New Roman" pitchFamily="18"/>
                <a:ea typeface="Calibri" pitchFamily="34"/>
                <a:cs typeface="Times New Roman" pitchFamily="18"/>
              </a:rPr>
              <a:t>учебно-воспитательные технологии</a:t>
            </a:r>
            <a:r>
              <a:rPr lang="ru-RU" sz="2000" b="1" dirty="0">
                <a:solidFill>
                  <a:schemeClr val="accent4">
                    <a:lumMod val="50000"/>
                  </a:schemeClr>
                </a:solidFill>
                <a:latin typeface="Times New Roman" pitchFamily="18"/>
                <a:ea typeface="Calibri" pitchFamily="34"/>
                <a:cs typeface="Times New Roman" pitchFamily="18"/>
              </a:rPr>
              <a:t>, </a:t>
            </a:r>
            <a:r>
              <a:rPr lang="ru-RU" sz="2000" b="1" dirty="0">
                <a:solidFill>
                  <a:schemeClr val="bg2">
                    <a:lumMod val="50000"/>
                  </a:schemeClr>
                </a:solidFill>
                <a:latin typeface="Times New Roman" pitchFamily="18"/>
                <a:ea typeface="Calibri" pitchFamily="34"/>
                <a:cs typeface="Times New Roman" pitchFamily="18"/>
              </a:rPr>
              <a:t>включающие программы по обучению заботе о своём здоровье и формированию культуры здоровья у детей.</a:t>
            </a:r>
            <a:endParaRPr lang="ru-RU" sz="2000" b="1" dirty="0">
              <a:solidFill>
                <a:schemeClr val="bg2">
                  <a:lumMod val="50000"/>
                </a:schemeClr>
              </a:solidFill>
              <a:latin typeface="Times New Roman" pitchFamily="18"/>
              <a:cs typeface="Times New Roman" pitchFamily="18"/>
            </a:endParaRPr>
          </a:p>
        </p:txBody>
      </p:sp>
    </p:spTree>
    <p:extLst>
      <p:ext uri="{BB962C8B-B14F-4D97-AF65-F5344CB8AC3E}">
        <p14:creationId xmlns:p14="http://schemas.microsoft.com/office/powerpoint/2010/main" val="1931988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Documents and Settings\User\Рабочий стол\вся фигня\0_5f856_e9d952aa_L.jpg"/>
          <p:cNvPicPr>
            <a:picLocks noChangeAspect="1" noChangeArrowheads="1" noCrop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2097325"/>
            <a:ext cx="3600400" cy="3152467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3352800" y="410552"/>
            <a:ext cx="7557740" cy="53860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В. А. </a:t>
            </a:r>
            <a:r>
              <a:rPr lang="ru-RU" sz="2800" b="1" dirty="0" err="1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Деркунская</a:t>
            </a:r>
            <a:r>
              <a:rPr lang="ru-RU" sz="2800" b="1" dirty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выделяет следующие виды </a:t>
            </a:r>
            <a:r>
              <a:rPr lang="ru-RU" sz="2800" b="1" dirty="0" err="1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здоровьесберегающих</a:t>
            </a:r>
            <a:r>
              <a:rPr lang="ru-RU" sz="2800" b="1" dirty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технологий: </a:t>
            </a:r>
          </a:p>
          <a:p>
            <a:pPr>
              <a:lnSpc>
                <a:spcPct val="150000"/>
              </a:lnSpc>
            </a:pPr>
            <a:r>
              <a:rPr lang="ru-RU" sz="2400" b="1" i="1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- медико-профилактические;</a:t>
            </a:r>
          </a:p>
          <a:p>
            <a:pPr>
              <a:lnSpc>
                <a:spcPct val="150000"/>
              </a:lnSpc>
            </a:pPr>
            <a:r>
              <a:rPr lang="ru-RU" sz="2400" b="1" i="1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- физкультурно-оздоровительные; </a:t>
            </a:r>
          </a:p>
          <a:p>
            <a:pPr>
              <a:lnSpc>
                <a:spcPct val="150000"/>
              </a:lnSpc>
            </a:pPr>
            <a:r>
              <a:rPr lang="ru-RU" sz="2400" b="1" i="1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- </a:t>
            </a:r>
            <a:r>
              <a:rPr lang="ru-RU" sz="2400" b="1" i="1" dirty="0" err="1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здоровьесберегающие</a:t>
            </a:r>
            <a:r>
              <a:rPr lang="ru-RU" sz="2400" b="1" i="1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; </a:t>
            </a:r>
          </a:p>
          <a:p>
            <a:pPr>
              <a:lnSpc>
                <a:spcPct val="150000"/>
              </a:lnSpc>
            </a:pPr>
            <a:r>
              <a:rPr lang="ru-RU" sz="2400" b="1" i="1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- технологии обеспечения социально-психологического благополучия ребёнка;</a:t>
            </a:r>
          </a:p>
          <a:p>
            <a:pPr>
              <a:lnSpc>
                <a:spcPct val="150000"/>
              </a:lnSpc>
            </a:pPr>
            <a:r>
              <a:rPr lang="ru-RU" sz="2400" b="1" i="1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- </a:t>
            </a:r>
            <a:r>
              <a:rPr lang="ru-RU" sz="2400" b="1" i="1" dirty="0" err="1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здоровьесбережения</a:t>
            </a:r>
            <a:r>
              <a:rPr lang="ru-RU" sz="2400" b="1" i="1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и </a:t>
            </a:r>
            <a:r>
              <a:rPr lang="ru-RU" sz="2400" b="1" i="1" dirty="0" err="1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здоровьеобогащения</a:t>
            </a:r>
            <a:r>
              <a:rPr lang="ru-RU" sz="2400" b="1" i="1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педагогов дошкольного образования;</a:t>
            </a:r>
          </a:p>
          <a:p>
            <a:pPr>
              <a:lnSpc>
                <a:spcPct val="150000"/>
              </a:lnSpc>
            </a:pPr>
            <a:r>
              <a:rPr lang="ru-RU" sz="2400" b="1" i="1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- </a:t>
            </a:r>
            <a:r>
              <a:rPr lang="ru-RU" sz="2400" b="1" i="1" dirty="0" err="1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валеологического</a:t>
            </a:r>
            <a:r>
              <a:rPr lang="ru-RU" sz="2400" b="1" i="1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просвещения родителей</a:t>
            </a:r>
            <a:r>
              <a:rPr lang="ru-RU" sz="2400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.</a:t>
            </a:r>
            <a:endParaRPr lang="ru-RU" sz="2400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24954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Documents and Settings\User\Рабочий стол\вся фигня\0_ab667_2d1ef380_orig.gif"/>
          <p:cNvPicPr>
            <a:picLocks noChangeAspect="1" noChangeArrowheads="1" noCrop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flipH="1">
            <a:off x="10190906" y="2878733"/>
            <a:ext cx="1645494" cy="1731367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401417" y="488434"/>
            <a:ext cx="672876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800" b="1" dirty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Медико-профилактические технологии:</a:t>
            </a:r>
            <a:endParaRPr lang="ru-RU" sz="2800" dirty="0">
              <a:solidFill>
                <a:schemeClr val="bg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181100" y="1220044"/>
            <a:ext cx="878840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400" dirty="0">
                <a:solidFill>
                  <a:schemeClr val="bg2">
                    <a:lumMod val="50000"/>
                  </a:schemeClr>
                </a:solidFill>
              </a:rPr>
              <a:t>- </a:t>
            </a:r>
            <a:r>
              <a:rPr lang="ru-RU" sz="2400" b="1" i="1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мониторинг здоровья дошкольников и разработка на его основе рекомендаций по оптимизации детского здоровья;</a:t>
            </a:r>
          </a:p>
          <a:p>
            <a:pPr>
              <a:lnSpc>
                <a:spcPct val="150000"/>
              </a:lnSpc>
            </a:pPr>
            <a:r>
              <a:rPr lang="ru-RU" sz="2400" b="1" i="1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организация рационального питания детей раннего и дошкольного возраста и контроль за ним;</a:t>
            </a:r>
          </a:p>
          <a:p>
            <a:pPr>
              <a:lnSpc>
                <a:spcPct val="150000"/>
              </a:lnSpc>
            </a:pPr>
            <a:r>
              <a:rPr lang="ru-RU" sz="2400" b="1" i="1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организация физического воспитания и развития дошкольников;</a:t>
            </a:r>
          </a:p>
          <a:p>
            <a:pPr>
              <a:lnSpc>
                <a:spcPct val="150000"/>
              </a:lnSpc>
            </a:pPr>
            <a:r>
              <a:rPr lang="ru-RU" sz="2400" b="1" i="1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закаливание;</a:t>
            </a:r>
          </a:p>
          <a:p>
            <a:pPr>
              <a:lnSpc>
                <a:spcPct val="150000"/>
              </a:lnSpc>
            </a:pPr>
            <a:r>
              <a:rPr lang="ru-RU" sz="2400" b="1" i="1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проведение профилактических мероприятий в детском саду;</a:t>
            </a:r>
          </a:p>
          <a:p>
            <a:pPr>
              <a:lnSpc>
                <a:spcPct val="150000"/>
              </a:lnSpc>
            </a:pPr>
            <a:r>
              <a:rPr lang="ru-RU" sz="2400" b="1" i="1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контроль и помощь в соблюдении требований СанПиНов;</a:t>
            </a:r>
          </a:p>
          <a:p>
            <a:pPr>
              <a:lnSpc>
                <a:spcPct val="150000"/>
              </a:lnSpc>
            </a:pPr>
            <a:r>
              <a:rPr lang="ru-RU" sz="2400" b="1" i="1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организация </a:t>
            </a:r>
            <a:r>
              <a:rPr lang="ru-RU" sz="2400" b="1" i="1" dirty="0" err="1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здоровьесберегающей</a:t>
            </a:r>
            <a:r>
              <a:rPr lang="ru-RU" sz="2400" b="1" i="1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среды в ДОО.</a:t>
            </a:r>
            <a:endParaRPr lang="ru-RU" sz="2400" b="1" i="1" dirty="0">
              <a:solidFill>
                <a:schemeClr val="bg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4259052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Documents and Settings\User\Рабочий стол\вся фигня\0_ab667_2d1ef380_orig.gif"/>
          <p:cNvPicPr>
            <a:picLocks noChangeAspect="1" noChangeArrowheads="1" noCrop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flipH="1">
            <a:off x="10305206" y="2662833"/>
            <a:ext cx="1645494" cy="1731367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996991" y="894834"/>
            <a:ext cx="741061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800" b="1" dirty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Физкультурно-оздоровительные технологии</a:t>
            </a:r>
            <a:endParaRPr lang="ru-RU" sz="2800" dirty="0">
              <a:solidFill>
                <a:schemeClr val="bg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336800" y="2077388"/>
            <a:ext cx="6096000" cy="3355406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2400" b="1" i="1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технологии, направленные на обеспечение физического развития и укрепления здоровья ребёнка: развитие психофизических качеств, двигательной активности, становления физической культуры дошкольников, закаливание</a:t>
            </a:r>
            <a:endParaRPr lang="ru-RU" sz="2400" b="1" i="1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942596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онтур">
  <a:themeElements>
    <a:clrScheme name="Circuit">
      <a:dk1>
        <a:sysClr val="windowText" lastClr="000000"/>
      </a:dk1>
      <a:lt1>
        <a:sysClr val="window" lastClr="FFFFFF"/>
      </a:lt1>
      <a:dk2>
        <a:srgbClr val="134770"/>
      </a:dk2>
      <a:lt2>
        <a:srgbClr val="82FFFF"/>
      </a:lt2>
      <a:accent1>
        <a:srgbClr val="9ACD4C"/>
      </a:accent1>
      <a:accent2>
        <a:srgbClr val="FAA93A"/>
      </a:accent2>
      <a:accent3>
        <a:srgbClr val="D35940"/>
      </a:accent3>
      <a:accent4>
        <a:srgbClr val="B258D3"/>
      </a:accent4>
      <a:accent5>
        <a:srgbClr val="63A0CC"/>
      </a:accent5>
      <a:accent6>
        <a:srgbClr val="8AC4A7"/>
      </a:accent6>
      <a:hlink>
        <a:srgbClr val="B8FA56"/>
      </a:hlink>
      <a:folHlink>
        <a:srgbClr val="7AF8CC"/>
      </a:folHlink>
    </a:clrScheme>
    <a:fontScheme name="Circuit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ircuit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108000"/>
                <a:lumMod val="110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040000" scaled="0"/>
        </a:gradFill>
        <a:gradFill rotWithShape="1">
          <a:gsLst>
            <a:gs pos="0">
              <a:schemeClr val="phClr">
                <a:tint val="94000"/>
                <a:satMod val="105000"/>
                <a:lumMod val="102000"/>
              </a:schemeClr>
            </a:gs>
            <a:gs pos="100000">
              <a:schemeClr val="phClr">
                <a:shade val="74000"/>
                <a:satMod val="128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94000"/>
                <a:satMod val="148000"/>
                <a:lumMod val="150000"/>
              </a:schemeClr>
            </a:gs>
            <a:gs pos="100000">
              <a:schemeClr val="phClr">
                <a:shade val="92000"/>
                <a:hueMod val="104000"/>
                <a:satMod val="140000"/>
                <a:lumMod val="68000"/>
              </a:schemeClr>
            </a:gs>
          </a:gsLst>
          <a:lin ang="5040000" scaled="0"/>
        </a:gradFill>
        <a:blipFill>
          <a:blip xmlns:r="http://schemas.openxmlformats.org/officeDocument/2006/relationships" r:embed="rId1">
            <a:duotone>
              <a:schemeClr val="phClr">
                <a:shade val="88000"/>
                <a:hueMod val="106000"/>
                <a:satMod val="140000"/>
                <a:lumMod val="54000"/>
              </a:schemeClr>
              <a:schemeClr val="phClr">
                <a:tint val="98000"/>
                <a:hueMod val="90000"/>
                <a:satMod val="150000"/>
                <a:lumMod val="16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ircuit" id="{0AC2F7E7-15F5-431C-B2A2-456FE929F56C}" vid="{0911B802-464C-4241-8DD9-B60FF88E379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TM04033919[[fn=Контур]]</Template>
  <TotalTime>100</TotalTime>
  <Words>445</Words>
  <Application>Microsoft Office PowerPoint</Application>
  <PresentationFormat>Широкоэкранный</PresentationFormat>
  <Paragraphs>46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9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24" baseType="lpstr">
      <vt:lpstr>Arial</vt:lpstr>
      <vt:lpstr>Arial Black</vt:lpstr>
      <vt:lpstr>Calibri</vt:lpstr>
      <vt:lpstr>Comic Sans MS</vt:lpstr>
      <vt:lpstr>Constantia</vt:lpstr>
      <vt:lpstr>Times New Roman</vt:lpstr>
      <vt:lpstr>Trebuchet MS</vt:lpstr>
      <vt:lpstr>Tw Cen MT</vt:lpstr>
      <vt:lpstr>Wingdings</vt:lpstr>
      <vt:lpstr>Контур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Татьяна</dc:creator>
  <cp:lastModifiedBy>Татьяна</cp:lastModifiedBy>
  <cp:revision>12</cp:revision>
  <dcterms:created xsi:type="dcterms:W3CDTF">2019-12-11T12:08:11Z</dcterms:created>
  <dcterms:modified xsi:type="dcterms:W3CDTF">2019-12-11T13:48:21Z</dcterms:modified>
</cp:coreProperties>
</file>