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86" d="100"/>
          <a:sy n="86" d="100"/>
        </p:scale>
        <p:origin x="-13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EAF463A-BC7C-46EE-9F1E-7F377CCA4891}" type="datetimeFigureOut">
              <a:rPr lang="en-US" smtClean="0"/>
              <a:pPr/>
              <a:t>12/12/2019</a:t>
            </a:fld>
            <a:endParaRPr lang="en-US"/>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en-US"/>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12/12/2019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12/12/2019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EAF463A-BC7C-46EE-9F1E-7F377CCA4891}" type="datetimeFigureOut">
              <a:rPr lang="en-US" smtClean="0"/>
              <a:pPr/>
              <a:t>12/12/2019</a:t>
            </a:fld>
            <a:endParaRPr lang="en-US"/>
          </a:p>
        </p:txBody>
      </p:sp>
      <p:sp>
        <p:nvSpPr>
          <p:cNvPr id="9" name="Номер слайда 8"/>
          <p:cNvSpPr>
            <a:spLocks noGrp="1"/>
          </p:cNvSpPr>
          <p:nvPr>
            <p:ph type="sldNum" sz="quarter" idx="15"/>
          </p:nvPr>
        </p:nvSpPr>
        <p:spPr/>
        <p:txBody>
          <a:bodyPr rtlCol="0"/>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EAF463A-BC7C-46EE-9F1E-7F377CCA4891}" type="datetimeFigureOut">
              <a:rPr lang="en-US" smtClean="0"/>
              <a:pPr/>
              <a:t>12/12/2019</a:t>
            </a:fld>
            <a:endParaRPr lang="en-US"/>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en-US"/>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12/12/2019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12/12/2019</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EAF463A-BC7C-46EE-9F1E-7F377CCA4891}" type="datetimeFigureOut">
              <a:rPr lang="en-US" smtClean="0"/>
              <a:pPr/>
              <a:t>12/12/2019</a:t>
            </a:fld>
            <a:endParaRPr lang="en-US"/>
          </a:p>
        </p:txBody>
      </p:sp>
      <p:sp>
        <p:nvSpPr>
          <p:cNvPr id="7" name="Номер слайда 6"/>
          <p:cNvSpPr>
            <a:spLocks noGrp="1"/>
          </p:cNvSpPr>
          <p:nvPr>
            <p:ph type="sldNum" sz="quarter" idx="11"/>
          </p:nvPr>
        </p:nvSpPr>
        <p:spPr/>
        <p:txBody>
          <a:bodyPr rtlCol="0"/>
          <a:lstStyle/>
          <a:p>
            <a:fld id="{A483448D-3A78-4528-A469-B745A65DA480}" type="slidenum">
              <a:rPr lang="en-US" smtClean="0"/>
              <a:pPr/>
              <a:t>‹#›</a:t>
            </a:fld>
            <a:endParaRPr lang="en-US"/>
          </a:p>
        </p:txBody>
      </p:sp>
      <p:sp>
        <p:nvSpPr>
          <p:cNvPr id="8" name="Нижний колонтитул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12/12/2019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EAF463A-BC7C-46EE-9F1E-7F377CCA4891}" type="datetimeFigureOut">
              <a:rPr lang="en-US" smtClean="0"/>
              <a:pPr/>
              <a:t>12/12/2019</a:t>
            </a:fld>
            <a:endParaRPr lang="en-US"/>
          </a:p>
        </p:txBody>
      </p:sp>
      <p:sp>
        <p:nvSpPr>
          <p:cNvPr id="22" name="Номер слайда 21"/>
          <p:cNvSpPr>
            <a:spLocks noGrp="1"/>
          </p:cNvSpPr>
          <p:nvPr>
            <p:ph type="sldNum" sz="quarter" idx="15"/>
          </p:nvPr>
        </p:nvSpPr>
        <p:spPr/>
        <p:txBody>
          <a:bodyPr rtlCol="0"/>
          <a:lstStyle/>
          <a:p>
            <a:fld id="{A483448D-3A78-4528-A469-B745A65DA480}" type="slidenum">
              <a:rPr lang="en-US" smtClean="0"/>
              <a:pPr/>
              <a:t>‹#›</a:t>
            </a:fld>
            <a:endParaRPr lang="en-US"/>
          </a:p>
        </p:txBody>
      </p:sp>
      <p:sp>
        <p:nvSpPr>
          <p:cNvPr id="23" name="Нижний колонтитул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EAF463A-BC7C-46EE-9F1E-7F377CCA4891}" type="datetimeFigureOut">
              <a:rPr lang="en-US" smtClean="0"/>
              <a:pPr/>
              <a:t>12/12/2019</a:t>
            </a:fld>
            <a:endParaRPr lang="en-US"/>
          </a:p>
        </p:txBody>
      </p:sp>
      <p:sp>
        <p:nvSpPr>
          <p:cNvPr id="18" name="Номер слайда 17"/>
          <p:cNvSpPr>
            <a:spLocks noGrp="1"/>
          </p:cNvSpPr>
          <p:nvPr>
            <p:ph type="sldNum" sz="quarter" idx="11"/>
          </p:nvPr>
        </p:nvSpPr>
        <p:spPr/>
        <p:txBody>
          <a:bodyPr rtlCol="0"/>
          <a:lstStyle/>
          <a:p>
            <a:fld id="{A483448D-3A78-4528-A469-B745A65DA480}" type="slidenum">
              <a:rPr lang="en-US" smtClean="0"/>
              <a:pPr/>
              <a:t>‹#›</a:t>
            </a:fld>
            <a:endParaRPr lang="en-US"/>
          </a:p>
        </p:txBody>
      </p:sp>
      <p:sp>
        <p:nvSpPr>
          <p:cNvPr id="21" name="Нижний колонтитул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EAF463A-BC7C-46EE-9F1E-7F377CCA4891}" type="datetimeFigureOut">
              <a:rPr lang="en-US" smtClean="0"/>
              <a:pPr/>
              <a:t>12/12/2019</a:t>
            </a:fld>
            <a:endParaRPr lang="en-US"/>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1676400"/>
            <a:ext cx="6172200" cy="1894362"/>
          </a:xfrm>
        </p:spPr>
        <p:txBody>
          <a:bodyPr>
            <a:normAutofit/>
          </a:bodyPr>
          <a:lstStyle/>
          <a:p>
            <a:r>
              <a:rPr lang="ru-RU" sz="6000" dirty="0" smtClean="0"/>
              <a:t>5 чудес Африки</a:t>
            </a:r>
            <a:endParaRPr lang="ru-RU" sz="5400" dirty="0"/>
          </a:p>
        </p:txBody>
      </p:sp>
      <p:sp>
        <p:nvSpPr>
          <p:cNvPr id="3" name="Подзаголовок 2"/>
          <p:cNvSpPr>
            <a:spLocks noGrp="1"/>
          </p:cNvSpPr>
          <p:nvPr>
            <p:ph type="subTitle" idx="1"/>
          </p:nvPr>
        </p:nvSpPr>
        <p:spPr>
          <a:xfrm>
            <a:off x="4876800" y="4343400"/>
            <a:ext cx="3352800" cy="1143000"/>
          </a:xfrm>
        </p:spPr>
        <p:txBody>
          <a:bodyPr/>
          <a:lstStyle/>
          <a:p>
            <a:pPr algn="r"/>
            <a:r>
              <a:rPr lang="ru-RU" sz="1800" dirty="0" smtClean="0"/>
              <a:t>проект по географии</a:t>
            </a:r>
          </a:p>
          <a:p>
            <a:pPr algn="r"/>
            <a:r>
              <a:rPr lang="ru-RU" sz="1800" dirty="0" smtClean="0"/>
              <a:t>ученицы 7б класса</a:t>
            </a:r>
          </a:p>
          <a:p>
            <a:pPr algn="r"/>
            <a:r>
              <a:rPr lang="ru-RU" sz="1800" dirty="0" smtClean="0"/>
              <a:t>Степановой Анастасии</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457200"/>
            <a:ext cx="7391400" cy="6247864"/>
          </a:xfrm>
          <a:prstGeom prst="rect">
            <a:avLst/>
          </a:prstGeom>
        </p:spPr>
        <p:txBody>
          <a:bodyPr wrap="square">
            <a:spAutoFit/>
          </a:bodyPr>
          <a:lstStyle/>
          <a:p>
            <a:r>
              <a:rPr lang="ru-RU" sz="2000" dirty="0" smtClean="0"/>
              <a:t>Древние индейцы и коренной народ Канарских островов </a:t>
            </a:r>
            <a:r>
              <a:rPr lang="ru-RU" sz="2000" dirty="0" err="1" smtClean="0"/>
              <a:t>гуанчи</a:t>
            </a:r>
            <a:r>
              <a:rPr lang="ru-RU" sz="2000" dirty="0" smtClean="0"/>
              <a:t> особенно ценили красный сок драконова дерева, приписывали ему чудодейственную силу. В древности применяли для бальзамирования тел умерших, смазывали тяжелые раны, гнойные язвы.</a:t>
            </a:r>
          </a:p>
          <a:p>
            <a:r>
              <a:rPr lang="ru-RU" sz="2000" dirty="0" smtClean="0"/>
              <a:t>Лекарственное свойство схоже с соком алоэ, но при этом всём учёные не включают драконово дерево в число лечебных. </a:t>
            </a:r>
          </a:p>
          <a:p>
            <a:r>
              <a:rPr lang="ru-RU" sz="2000" b="1" dirty="0" smtClean="0"/>
              <a:t>В промышленности</a:t>
            </a:r>
          </a:p>
          <a:p>
            <a:r>
              <a:rPr lang="ru-RU" sz="2000" dirty="0" smtClean="0"/>
              <a:t>Наличие ярких природных пигментов в составе сока позволяет использовать его как ингредиент при производстве красок и лаков. Поверхность мебели, стены и предметы дизайна, окрашенные ими, принимают сочные оттенки красного. </a:t>
            </a:r>
          </a:p>
          <a:p>
            <a:r>
              <a:rPr lang="ru-RU" sz="2000" dirty="0" smtClean="0"/>
              <a:t>Вытяжка из драконова дерева входит в состав косметических средств по уходу за кожей и волосами. Сок применяют как пищевой краситель, добавляя в спиртные напитки, кондитерские изделия.</a:t>
            </a:r>
            <a:br>
              <a:rPr lang="ru-RU" sz="2000" dirty="0" smtClean="0"/>
            </a:br>
            <a:r>
              <a:rPr lang="ru-RU" sz="2000" dirty="0" smtClean="0"/>
              <a:t>Ко всему этому, дерево используют для изготовления твёрдых тканей, верёвок.</a:t>
            </a:r>
          </a:p>
          <a:p>
            <a:endParaRPr lang="ru-RU" sz="2000" dirty="0" smtClean="0"/>
          </a:p>
          <a:p>
            <a:endParaRPr lang="ru-RU"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7467600" cy="1143000"/>
          </a:xfrm>
        </p:spPr>
        <p:txBody>
          <a:bodyPr/>
          <a:lstStyle/>
          <a:p>
            <a:r>
              <a:rPr lang="ru-RU" i="1" dirty="0" smtClean="0"/>
              <a:t>Короткоухий прыгунчик</a:t>
            </a:r>
            <a:endParaRPr lang="ru-RU" i="1" dirty="0"/>
          </a:p>
        </p:txBody>
      </p:sp>
      <p:pic>
        <p:nvPicPr>
          <p:cNvPr id="4" name="Содержимое 3" descr="прыг.jpg"/>
          <p:cNvPicPr>
            <a:picLocks noGrp="1" noChangeAspect="1"/>
          </p:cNvPicPr>
          <p:nvPr>
            <p:ph sz="quarter" idx="1"/>
          </p:nvPr>
        </p:nvPicPr>
        <p:blipFill>
          <a:blip r:embed="rId2" cstate="screen"/>
          <a:stretch>
            <a:fillRect/>
          </a:stretch>
        </p:blipFill>
        <p:spPr>
          <a:xfrm>
            <a:off x="1143000" y="1371600"/>
            <a:ext cx="6784931" cy="49530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5800" y="533400"/>
            <a:ext cx="6934200" cy="1015663"/>
          </a:xfrm>
          <a:prstGeom prst="rect">
            <a:avLst/>
          </a:prstGeom>
        </p:spPr>
        <p:txBody>
          <a:bodyPr wrap="square">
            <a:spAutoFit/>
          </a:bodyPr>
          <a:lstStyle/>
          <a:p>
            <a:r>
              <a:rPr lang="ru-RU" sz="2000" dirty="0" smtClean="0"/>
              <a:t>Короткоухий прыгунчик имеет не одно название. Как только ни называли этого зверька: и обыкновенным слоновым прыгунчиком и даже </a:t>
            </a:r>
            <a:r>
              <a:rPr lang="ru-RU" sz="2000" dirty="0" err="1" smtClean="0"/>
              <a:t>слоно-землеройкой</a:t>
            </a:r>
            <a:r>
              <a:rPr lang="ru-RU" sz="2000" dirty="0" smtClean="0"/>
              <a:t>.</a:t>
            </a:r>
            <a:endParaRPr lang="ru-RU" sz="2000" dirty="0"/>
          </a:p>
        </p:txBody>
      </p:sp>
      <p:pic>
        <p:nvPicPr>
          <p:cNvPr id="22530" name="Picture 2" descr="https://i.pinimg.com/originals/9a/2d/39/9a2d399b23b893b851c2741b8faa0387.jpg"/>
          <p:cNvPicPr>
            <a:picLocks noChangeAspect="1" noChangeArrowheads="1"/>
          </p:cNvPicPr>
          <p:nvPr/>
        </p:nvPicPr>
        <p:blipFill>
          <a:blip r:embed="rId2" cstate="screen"/>
          <a:srcRect/>
          <a:stretch>
            <a:fillRect/>
          </a:stretch>
        </p:blipFill>
        <p:spPr bwMode="auto">
          <a:xfrm>
            <a:off x="838200" y="1676400"/>
            <a:ext cx="6513095" cy="4419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2000" y="152400"/>
            <a:ext cx="7239000" cy="6186309"/>
          </a:xfrm>
          <a:prstGeom prst="rect">
            <a:avLst/>
          </a:prstGeom>
        </p:spPr>
        <p:txBody>
          <a:bodyPr wrap="square">
            <a:spAutoFit/>
          </a:bodyPr>
          <a:lstStyle/>
          <a:p>
            <a:r>
              <a:rPr lang="ru-RU" sz="2000" dirty="0" smtClean="0"/>
              <a:t>Короткоухий прыгунчик имеет самые маленькие размеры среди всего семейства </a:t>
            </a:r>
            <a:r>
              <a:rPr lang="ru-RU" sz="2000" dirty="0" err="1" smtClean="0"/>
              <a:t>прыгунчиковых</a:t>
            </a:r>
            <a:r>
              <a:rPr lang="ru-RU" sz="2000" dirty="0" smtClean="0"/>
              <a:t>. Длина его тела составляет не более 12,5 сантиметров. </a:t>
            </a:r>
          </a:p>
          <a:p>
            <a:r>
              <a:rPr lang="ru-RU" sz="2000" dirty="0" smtClean="0"/>
              <a:t>А вот хвост у этих зверьков достаточно длинный. Его длина колеблется от 9,7 до 13,7 сантиметров. В целом, можно сказать, что внешний вид короткоухого прыгунчика типичен для представителей семейства, в которое он входит. </a:t>
            </a:r>
          </a:p>
          <a:p>
            <a:r>
              <a:rPr lang="ru-RU" sz="2000" dirty="0" smtClean="0"/>
              <a:t>Характерная тонкая мордочка короткоухого прыгунчика чрезвычайно сильно вытянута. Уши животного, по сравнению с другими прыгунчиками, закруглены значительно сильнее и несколько короче, чем у прочих представителей этого рода.</a:t>
            </a:r>
          </a:p>
          <a:p>
            <a:r>
              <a:rPr lang="ru-RU" sz="2000" dirty="0" smtClean="0"/>
              <a:t>Первый палец на задних лапах обладает когтем и имеет небольшой размер. Шерстный покров мягкий, густой и достаточно длинный.</a:t>
            </a:r>
          </a:p>
          <a:p>
            <a:endParaRPr lang="ru-RU" sz="2000" dirty="0" smtClean="0"/>
          </a:p>
          <a:p>
            <a:r>
              <a:rPr lang="ru-RU" sz="2000" dirty="0" smtClean="0"/>
              <a:t>Верхняя часть тела окрашена в оранжево-желтый, бледно серый, бледно-грязно-желтый, песчано-бурый или черноватый цвет. Брюшко, как правило, имеет белый или сероватый цвет.</a:t>
            </a:r>
          </a:p>
          <a:p>
            <a:endParaRPr lang="ru-RU" dirty="0" smtClean="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5800" y="609600"/>
            <a:ext cx="7467600" cy="3477875"/>
          </a:xfrm>
          <a:prstGeom prst="rect">
            <a:avLst/>
          </a:prstGeom>
        </p:spPr>
        <p:txBody>
          <a:bodyPr wrap="square">
            <a:spAutoFit/>
          </a:bodyPr>
          <a:lstStyle/>
          <a:p>
            <a:r>
              <a:rPr lang="ru-RU" sz="2000" dirty="0" smtClean="0"/>
              <a:t>Короткоухие прыгунчики населяют полупустыни и саванны юго-западной части Южной Африки, обитая в таких странах как ЮАР, Южная Ботсвана и Намибия. Общая площадь распространения короткоухого прыгунчика составляет более чем полмиллиона квадратных километров.</a:t>
            </a:r>
          </a:p>
          <a:p>
            <a:endParaRPr lang="ru-RU" sz="2000" dirty="0" smtClean="0"/>
          </a:p>
          <a:p>
            <a:r>
              <a:rPr lang="ru-RU" sz="2000" b="1" dirty="0" smtClean="0"/>
              <a:t>Интересный факт: </a:t>
            </a:r>
          </a:p>
          <a:p>
            <a:r>
              <a:rPr lang="ru-RU" sz="2000" dirty="0" smtClean="0"/>
              <a:t>Прыгунчики считаются близкими родственниками слонов. Хочется напомнить, что их вес составляет 40г, что в 20 </a:t>
            </a:r>
            <a:r>
              <a:rPr lang="ru-RU" sz="2000" dirty="0" err="1" smtClean="0"/>
              <a:t>млн</a:t>
            </a:r>
            <a:r>
              <a:rPr lang="ru-RU" sz="2000" dirty="0" smtClean="0"/>
              <a:t> меньше веса 2-тонного слона.</a:t>
            </a:r>
          </a:p>
          <a:p>
            <a:endParaRPr lang="ru-RU" sz="2000" b="1" dirty="0"/>
          </a:p>
        </p:txBody>
      </p:sp>
      <p:pic>
        <p:nvPicPr>
          <p:cNvPr id="29698" name="Picture 2" descr="https://mtdata.ru/u17/photo221D/20058679011-0/original.jpg"/>
          <p:cNvPicPr>
            <a:picLocks noChangeAspect="1" noChangeArrowheads="1"/>
          </p:cNvPicPr>
          <p:nvPr/>
        </p:nvPicPr>
        <p:blipFill>
          <a:blip r:embed="rId2" cstate="screen"/>
          <a:srcRect/>
          <a:stretch>
            <a:fillRect/>
          </a:stretch>
        </p:blipFill>
        <p:spPr bwMode="auto">
          <a:xfrm>
            <a:off x="762000" y="3810000"/>
            <a:ext cx="3953234" cy="2628901"/>
          </a:xfrm>
          <a:prstGeom prst="rect">
            <a:avLst/>
          </a:prstGeom>
          <a:noFill/>
        </p:spPr>
      </p:pic>
      <p:pic>
        <p:nvPicPr>
          <p:cNvPr id="29702" name="Picture 6" descr="https://regnum.ru/uploads/pictures/news/2018/03/12/regnum_picture_1520840885253630_normal.jpg"/>
          <p:cNvPicPr>
            <a:picLocks noChangeAspect="1" noChangeArrowheads="1"/>
          </p:cNvPicPr>
          <p:nvPr/>
        </p:nvPicPr>
        <p:blipFill>
          <a:blip r:embed="rId3" cstate="screen"/>
          <a:srcRect/>
          <a:stretch>
            <a:fillRect/>
          </a:stretch>
        </p:blipFill>
        <p:spPr bwMode="auto">
          <a:xfrm>
            <a:off x="4800600" y="3810000"/>
            <a:ext cx="3962400" cy="26416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0"/>
            <a:ext cx="7467600" cy="1143000"/>
          </a:xfrm>
        </p:spPr>
        <p:txBody>
          <a:bodyPr>
            <a:normAutofit/>
          </a:bodyPr>
          <a:lstStyle/>
          <a:p>
            <a:r>
              <a:rPr lang="ru-RU" sz="4400" i="1" dirty="0" smtClean="0"/>
              <a:t>Река </a:t>
            </a:r>
            <a:r>
              <a:rPr lang="ru-RU" sz="4400" i="1" dirty="0" err="1" smtClean="0"/>
              <a:t>Шари</a:t>
            </a:r>
            <a:endParaRPr lang="ru-RU" sz="4400" i="1" dirty="0"/>
          </a:p>
        </p:txBody>
      </p:sp>
      <p:pic>
        <p:nvPicPr>
          <p:cNvPr id="4" name="Содержимое 3" descr="африка.jpg"/>
          <p:cNvPicPr>
            <a:picLocks noGrp="1" noChangeAspect="1"/>
          </p:cNvPicPr>
          <p:nvPr>
            <p:ph sz="quarter" idx="1"/>
          </p:nvPr>
        </p:nvPicPr>
        <p:blipFill>
          <a:blip r:embed="rId2" cstate="screen"/>
          <a:stretch>
            <a:fillRect/>
          </a:stretch>
        </p:blipFill>
        <p:spPr>
          <a:xfrm>
            <a:off x="609600" y="990600"/>
            <a:ext cx="7696200" cy="5265737"/>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3352800"/>
            <a:ext cx="265112" cy="566738"/>
          </a:xfrm>
        </p:spPr>
        <p:txBody>
          <a:bodyPr/>
          <a:lstStyle/>
          <a:p>
            <a:endParaRPr lang="ru-RU" dirty="0"/>
          </a:p>
        </p:txBody>
      </p:sp>
      <p:pic>
        <p:nvPicPr>
          <p:cNvPr id="5" name="Рисунок 4" descr="африка 2.jpg"/>
          <p:cNvPicPr>
            <a:picLocks noGrp="1" noChangeAspect="1"/>
          </p:cNvPicPr>
          <p:nvPr>
            <p:ph type="pic" idx="1"/>
          </p:nvPr>
        </p:nvPicPr>
        <p:blipFill>
          <a:blip r:embed="rId2" cstate="screen"/>
          <a:srcRect/>
          <a:stretch>
            <a:fillRect/>
          </a:stretch>
        </p:blipFill>
        <p:spPr>
          <a:xfrm>
            <a:off x="914400" y="152400"/>
            <a:ext cx="7391400" cy="4601766"/>
          </a:xfrm>
        </p:spPr>
      </p:pic>
      <p:sp>
        <p:nvSpPr>
          <p:cNvPr id="4" name="Текст 3"/>
          <p:cNvSpPr>
            <a:spLocks noGrp="1"/>
          </p:cNvSpPr>
          <p:nvPr>
            <p:ph type="body" sz="half" idx="2"/>
          </p:nvPr>
        </p:nvSpPr>
        <p:spPr>
          <a:xfrm>
            <a:off x="914400" y="4876800"/>
            <a:ext cx="7391400" cy="1066800"/>
          </a:xfrm>
        </p:spPr>
        <p:txBody>
          <a:bodyPr>
            <a:normAutofit/>
          </a:bodyPr>
          <a:lstStyle/>
          <a:p>
            <a:r>
              <a:rPr lang="ru-RU" sz="2000" b="1" dirty="0" err="1" smtClean="0"/>
              <a:t>Шари</a:t>
            </a:r>
            <a:r>
              <a:rPr lang="ru-RU" sz="2000" b="1" dirty="0" smtClean="0"/>
              <a:t> </a:t>
            </a:r>
            <a:r>
              <a:rPr lang="ru-RU" sz="2000" dirty="0" smtClean="0"/>
              <a:t>- река </a:t>
            </a:r>
            <a:r>
              <a:rPr lang="ru-RU" sz="2000" dirty="0"/>
              <a:t>в Центральной Африке, протекает по территории Центральноафриканской Республики, через Чад и по его границе с Камеруном.</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9600" y="474345"/>
            <a:ext cx="7924800" cy="5940088"/>
          </a:xfrm>
          <a:prstGeom prst="rect">
            <a:avLst/>
          </a:prstGeom>
        </p:spPr>
        <p:txBody>
          <a:bodyPr wrap="square">
            <a:spAutoFit/>
          </a:bodyPr>
          <a:lstStyle/>
          <a:p>
            <a:r>
              <a:rPr lang="ru-RU" sz="2000" dirty="0" err="1" smtClean="0"/>
              <a:t>Шари</a:t>
            </a:r>
            <a:r>
              <a:rPr lang="ru-RU" sz="2000" dirty="0" smtClean="0"/>
              <a:t> является рекой, которая течет в Центральной Африке. С местного языка "</a:t>
            </a:r>
            <a:r>
              <a:rPr lang="ru-RU" sz="2000" dirty="0" err="1" smtClean="0"/>
              <a:t>шари</a:t>
            </a:r>
            <a:r>
              <a:rPr lang="ru-RU" sz="2000" dirty="0" smtClean="0"/>
              <a:t>" переводится как "течение". Водоем имеет своенравный характер. За последние 30 лет он то наполнялся водами, то полностью пересыхал.</a:t>
            </a:r>
          </a:p>
          <a:p>
            <a:r>
              <a:rPr lang="ru-RU" sz="2000" dirty="0" smtClean="0"/>
              <a:t> Течет поток по Центральноафриканской Республике (ЦАР), задевает юг страны Чад, протекает по его границе с Камеруном и впадает с южной стороны в озеро Чад.</a:t>
            </a:r>
          </a:p>
          <a:p>
            <a:r>
              <a:rPr lang="ru-RU" sz="2000" dirty="0" smtClean="0"/>
              <a:t> Длина водного потока составляет 1400 километров, площадь занимает 650 тыс. кв. км, а 1159 м3/с является показателем расхода воды. Река </a:t>
            </a:r>
            <a:r>
              <a:rPr lang="ru-RU" sz="2000" dirty="0" err="1" smtClean="0"/>
              <a:t>Шари</a:t>
            </a:r>
            <a:r>
              <a:rPr lang="ru-RU" sz="2000" dirty="0" smtClean="0"/>
              <a:t>, как было замечено, - основа озера Чад, так как приносит в него 80–90% всего объема воды. При наступлении сезона дождей поток не просто наполняет озеро, но может сильно затопить местность, заселенную людьми. </a:t>
            </a:r>
          </a:p>
          <a:p>
            <a:r>
              <a:rPr lang="ru-RU" sz="2000" dirty="0" smtClean="0"/>
              <a:t>Река </a:t>
            </a:r>
            <a:r>
              <a:rPr lang="ru-RU" sz="2000" dirty="0" err="1" smtClean="0"/>
              <a:t>Шари</a:t>
            </a:r>
            <a:r>
              <a:rPr lang="ru-RU" sz="2000" dirty="0" smtClean="0"/>
              <a:t> (Африка) начинает свое течение с юго-востока на северо-запад. По течению в нее впадает большое количество притоков. Основной (левый) - </a:t>
            </a:r>
            <a:r>
              <a:rPr lang="ru-RU" sz="2000" dirty="0" err="1" smtClean="0"/>
              <a:t>Логон</a:t>
            </a:r>
            <a:r>
              <a:rPr lang="ru-RU" sz="2000" dirty="0" smtClean="0"/>
              <a:t>, длиной 1000 км, другие помельче - </a:t>
            </a:r>
            <a:r>
              <a:rPr lang="ru-RU" sz="2000" dirty="0" err="1" smtClean="0"/>
              <a:t>Бахр-Аук</a:t>
            </a:r>
            <a:r>
              <a:rPr lang="ru-RU" sz="2000" dirty="0" smtClean="0"/>
              <a:t>, </a:t>
            </a:r>
            <a:r>
              <a:rPr lang="ru-RU" sz="2000" dirty="0" err="1" smtClean="0"/>
              <a:t>Бахр-Саламат</a:t>
            </a:r>
            <a:r>
              <a:rPr lang="ru-RU" sz="2000" dirty="0" smtClean="0"/>
              <a:t>, </a:t>
            </a:r>
            <a:r>
              <a:rPr lang="ru-RU" sz="2000" dirty="0" err="1" smtClean="0"/>
              <a:t>Бахр-Кеита</a:t>
            </a:r>
            <a:r>
              <a:rPr lang="ru-RU" sz="2000" dirty="0" smtClean="0"/>
              <a:t>, </a:t>
            </a:r>
            <a:r>
              <a:rPr lang="ru-RU" sz="2000" dirty="0" err="1" smtClean="0"/>
              <a:t>Бахр-Сарх</a:t>
            </a:r>
            <a:r>
              <a:rPr lang="ru-RU" sz="2000" dirty="0" smtClean="0"/>
              <a:t>. Исток реки </a:t>
            </a:r>
            <a:r>
              <a:rPr lang="ru-RU" sz="2000" dirty="0" err="1" smtClean="0"/>
              <a:t>Шари</a:t>
            </a:r>
            <a:r>
              <a:rPr lang="ru-RU" sz="2000" dirty="0" smtClean="0"/>
              <a:t> находится в месте слияния северных рек – </a:t>
            </a:r>
            <a:r>
              <a:rPr lang="ru-RU" sz="2000" dirty="0" err="1" smtClean="0"/>
              <a:t>Уам</a:t>
            </a:r>
            <a:r>
              <a:rPr lang="ru-RU" sz="2000" dirty="0" smtClean="0"/>
              <a:t>, </a:t>
            </a:r>
            <a:r>
              <a:rPr lang="ru-RU" sz="2000" dirty="0" err="1" smtClean="0"/>
              <a:t>Баминги</a:t>
            </a:r>
            <a:r>
              <a:rPr lang="ru-RU" sz="2000" dirty="0" smtClean="0"/>
              <a:t> и </a:t>
            </a:r>
            <a:r>
              <a:rPr lang="ru-RU" sz="2000" dirty="0" err="1" smtClean="0"/>
              <a:t>Грибинги</a:t>
            </a:r>
            <a:r>
              <a:rPr lang="ru-RU" sz="2000" dirty="0" smtClean="0"/>
              <a:t>. </a:t>
            </a:r>
          </a:p>
          <a:p>
            <a:endParaRPr lang="ru-RU"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 y="152400"/>
            <a:ext cx="8077200" cy="4524315"/>
          </a:xfrm>
          <a:prstGeom prst="rect">
            <a:avLst/>
          </a:prstGeom>
        </p:spPr>
        <p:txBody>
          <a:bodyPr wrap="square">
            <a:spAutoFit/>
          </a:bodyPr>
          <a:lstStyle/>
          <a:p>
            <a:r>
              <a:rPr lang="ru-RU" sz="2000" b="1" i="1" dirty="0" smtClean="0"/>
              <a:t>История</a:t>
            </a:r>
          </a:p>
          <a:p>
            <a:r>
              <a:rPr lang="ru-RU" dirty="0" err="1" smtClean="0"/>
              <a:t>Шари</a:t>
            </a:r>
            <a:r>
              <a:rPr lang="ru-RU" dirty="0" smtClean="0"/>
              <a:t> была обнаружена в 1823 году. Ее открыли европейцы. Этот период пришелся на время, когда исследователи из Британии </a:t>
            </a:r>
            <a:r>
              <a:rPr lang="ru-RU" dirty="0" err="1" smtClean="0"/>
              <a:t>Хью</a:t>
            </a:r>
            <a:r>
              <a:rPr lang="ru-RU" dirty="0" smtClean="0"/>
              <a:t> </a:t>
            </a:r>
            <a:r>
              <a:rPr lang="ru-RU" dirty="0" err="1" smtClean="0"/>
              <a:t>Клэппертон</a:t>
            </a:r>
            <a:r>
              <a:rPr lang="ru-RU" dirty="0" smtClean="0"/>
              <a:t>, </a:t>
            </a:r>
            <a:r>
              <a:rPr lang="ru-RU" dirty="0" err="1" smtClean="0"/>
              <a:t>Волтер</a:t>
            </a:r>
            <a:r>
              <a:rPr lang="ru-RU" dirty="0" smtClean="0"/>
              <a:t> </a:t>
            </a:r>
            <a:r>
              <a:rPr lang="ru-RU" dirty="0" err="1" smtClean="0"/>
              <a:t>Оудней</a:t>
            </a:r>
            <a:r>
              <a:rPr lang="ru-RU" dirty="0" smtClean="0"/>
              <a:t> и Диксон </a:t>
            </a:r>
            <a:r>
              <a:rPr lang="ru-RU" dirty="0" err="1" smtClean="0"/>
              <a:t>Денхэм</a:t>
            </a:r>
            <a:r>
              <a:rPr lang="ru-RU" dirty="0" smtClean="0"/>
              <a:t> изучали озеро Чад, куда впадает река. В тот момент она очередной раз пересохла, но по северо-восточной стороне древней докембрийской платформы учеными был замечен след проходящего русла. Именно с этого открытия и началось изучение </a:t>
            </a:r>
            <a:r>
              <a:rPr lang="ru-RU" dirty="0" err="1" smtClean="0"/>
              <a:t>Шари</a:t>
            </a:r>
            <a:r>
              <a:rPr lang="ru-RU" dirty="0" smtClean="0"/>
              <a:t>. </a:t>
            </a:r>
          </a:p>
          <a:p>
            <a:r>
              <a:rPr lang="ru-RU" sz="2000" b="1" i="1" dirty="0" smtClean="0"/>
              <a:t>Значение </a:t>
            </a:r>
          </a:p>
          <a:p>
            <a:r>
              <a:rPr lang="ru-RU" sz="2000" dirty="0" smtClean="0"/>
              <a:t>Большая часть мест, заселенных людьми, в том числе город </a:t>
            </a:r>
            <a:r>
              <a:rPr lang="ru-RU" sz="2000" dirty="0" err="1" smtClean="0"/>
              <a:t>Сарх</a:t>
            </a:r>
            <a:r>
              <a:rPr lang="ru-RU" sz="2000" dirty="0" smtClean="0"/>
              <a:t> и столица Чада Нджамена сосредотачиваются в области реки </a:t>
            </a:r>
            <a:r>
              <a:rPr lang="ru-RU" sz="2000" dirty="0" err="1" smtClean="0"/>
              <a:t>Шари</a:t>
            </a:r>
            <a:r>
              <a:rPr lang="ru-RU" sz="2000" dirty="0" smtClean="0"/>
              <a:t>. Она – самый главный питьевой источник, широко используется в транспортных целях и является основой для орошения ближайших сельскохозяйственных земель. Река </a:t>
            </a:r>
            <a:r>
              <a:rPr lang="ru-RU" sz="2000" dirty="0" err="1" smtClean="0"/>
              <a:t>Шари</a:t>
            </a:r>
            <a:r>
              <a:rPr lang="ru-RU" sz="2000" dirty="0" smtClean="0"/>
              <a:t> - местный центр развития рыбной промышленности. Нильский окунь - самая ценная рыба, которая живет в реке. Ее запасы пока значительны. </a:t>
            </a:r>
            <a:endParaRPr lang="ru-RU" sz="2000" b="1" i="1" dirty="0" smtClean="0"/>
          </a:p>
        </p:txBody>
      </p:sp>
      <p:sp>
        <p:nvSpPr>
          <p:cNvPr id="1026" name="AutoShape 2" descr="https://cameroon-report.com/wp-content/uploads/2018/04/pont-fleuve-logon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https://upload.wikimedia.org/wikipedia/commons/thumb/8/8d/Lac_Yoa2.jpg/1200px-Lac_Yoa2.jpg"/>
          <p:cNvPicPr>
            <a:picLocks noChangeAspect="1" noChangeArrowheads="1"/>
          </p:cNvPicPr>
          <p:nvPr/>
        </p:nvPicPr>
        <p:blipFill>
          <a:blip r:embed="rId2" cstate="screen"/>
          <a:srcRect/>
          <a:stretch>
            <a:fillRect/>
          </a:stretch>
        </p:blipFill>
        <p:spPr bwMode="auto">
          <a:xfrm>
            <a:off x="533400" y="4648200"/>
            <a:ext cx="7315200" cy="19050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152400"/>
            <a:ext cx="8229600" cy="1143000"/>
          </a:xfrm>
        </p:spPr>
        <p:txBody>
          <a:bodyPr/>
          <a:lstStyle/>
          <a:p>
            <a:r>
              <a:rPr lang="ru-RU" i="1" dirty="0" smtClean="0"/>
              <a:t>Гора Кения</a:t>
            </a:r>
            <a:endParaRPr lang="ru-RU" i="1" dirty="0"/>
          </a:p>
        </p:txBody>
      </p:sp>
      <p:pic>
        <p:nvPicPr>
          <p:cNvPr id="4" name="Содержимое 3" descr="африка 3.jpg"/>
          <p:cNvPicPr>
            <a:picLocks noGrp="1" noChangeAspect="1"/>
          </p:cNvPicPr>
          <p:nvPr>
            <p:ph sz="quarter" idx="1"/>
          </p:nvPr>
        </p:nvPicPr>
        <p:blipFill>
          <a:blip r:embed="rId2" cstate="screen"/>
          <a:stretch>
            <a:fillRect/>
          </a:stretch>
        </p:blipFill>
        <p:spPr>
          <a:xfrm>
            <a:off x="835376" y="1143001"/>
            <a:ext cx="7318024" cy="5108258"/>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t>Озеро </a:t>
            </a:r>
            <a:r>
              <a:rPr lang="ru-RU" i="1" dirty="0" err="1" smtClean="0"/>
              <a:t>Ретба</a:t>
            </a:r>
            <a:r>
              <a:rPr lang="ru-RU" i="1" dirty="0" smtClean="0"/>
              <a:t> (Сенегал)</a:t>
            </a:r>
            <a:endParaRPr lang="ru-RU" i="1" dirty="0"/>
          </a:p>
        </p:txBody>
      </p:sp>
      <p:pic>
        <p:nvPicPr>
          <p:cNvPr id="4" name="Содержимое 3" descr="ретба.jpg"/>
          <p:cNvPicPr>
            <a:picLocks noGrp="1" noChangeAspect="1"/>
          </p:cNvPicPr>
          <p:nvPr>
            <p:ph sz="quarter" idx="1"/>
          </p:nvPr>
        </p:nvPicPr>
        <p:blipFill>
          <a:blip r:embed="rId2" cstate="screen"/>
          <a:stretch>
            <a:fillRect/>
          </a:stretch>
        </p:blipFill>
        <p:spPr>
          <a:xfrm>
            <a:off x="535781" y="1600200"/>
            <a:ext cx="7310438" cy="487362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048000"/>
            <a:ext cx="417512" cy="566738"/>
          </a:xfrm>
        </p:spPr>
        <p:txBody>
          <a:bodyPr/>
          <a:lstStyle/>
          <a:p>
            <a:endParaRPr lang="ru-RU" dirty="0"/>
          </a:p>
        </p:txBody>
      </p:sp>
      <p:pic>
        <p:nvPicPr>
          <p:cNvPr id="5" name="Рисунок 4" descr="африка 4.jpg"/>
          <p:cNvPicPr>
            <a:picLocks noGrp="1" noChangeAspect="1"/>
          </p:cNvPicPr>
          <p:nvPr>
            <p:ph type="pic" idx="1"/>
          </p:nvPr>
        </p:nvPicPr>
        <p:blipFill>
          <a:blip r:embed="rId2" cstate="screen"/>
          <a:srcRect/>
          <a:stretch>
            <a:fillRect/>
          </a:stretch>
        </p:blipFill>
        <p:spPr>
          <a:xfrm>
            <a:off x="762000" y="152400"/>
            <a:ext cx="7467600" cy="5181600"/>
          </a:xfrm>
        </p:spPr>
      </p:pic>
      <p:sp>
        <p:nvSpPr>
          <p:cNvPr id="4" name="Текст 3"/>
          <p:cNvSpPr>
            <a:spLocks noGrp="1"/>
          </p:cNvSpPr>
          <p:nvPr>
            <p:ph type="body" sz="half" idx="2"/>
          </p:nvPr>
        </p:nvSpPr>
        <p:spPr>
          <a:xfrm>
            <a:off x="838200" y="5410200"/>
            <a:ext cx="7391400" cy="1447800"/>
          </a:xfrm>
        </p:spPr>
        <p:txBody>
          <a:bodyPr>
            <a:normAutofit fontScale="92500" lnSpcReduction="10000"/>
          </a:bodyPr>
          <a:lstStyle/>
          <a:p>
            <a:r>
              <a:rPr lang="ru-RU" sz="2000" b="1" dirty="0" smtClean="0"/>
              <a:t>Гора Кения</a:t>
            </a:r>
            <a:r>
              <a:rPr lang="ru-RU" sz="2000" dirty="0" smtClean="0"/>
              <a:t> — национальный парк и самая высокая гора в Кении, ее высота 5199 м, что делает ее вторым по величине пиком Африки. Является стратовулканом, который возник приблизительно через 3 </a:t>
            </a:r>
            <a:r>
              <a:rPr lang="ru-RU" sz="2000" dirty="0" err="1" smtClean="0"/>
              <a:t>млн</a:t>
            </a:r>
            <a:r>
              <a:rPr lang="ru-RU" sz="2000" dirty="0" smtClean="0"/>
              <a:t> лет после возникновения </a:t>
            </a:r>
            <a:r>
              <a:rPr lang="ru-RU" sz="2000" dirty="0" err="1" smtClean="0"/>
              <a:t>Восточно-Африканского</a:t>
            </a:r>
            <a:r>
              <a:rPr lang="ru-RU" sz="2000" dirty="0" smtClean="0"/>
              <a:t> рифта.</a:t>
            </a:r>
          </a:p>
          <a:p>
            <a:endParaRPr lang="ru-RU"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62000" y="304800"/>
            <a:ext cx="7543800" cy="1754326"/>
          </a:xfrm>
          <a:prstGeom prst="rect">
            <a:avLst/>
          </a:prstGeom>
        </p:spPr>
        <p:txBody>
          <a:bodyPr wrap="square">
            <a:spAutoFit/>
          </a:bodyPr>
          <a:lstStyle/>
          <a:p>
            <a:r>
              <a:rPr lang="ru-RU" dirty="0" smtClean="0"/>
              <a:t>Гора Кения привлекает множество  альпинистов, одновременно предлагая им возможность полюбоваться дикорастущими растениями, насладиться чистейшими лесами и красотой окружающих пейзажей. На горе насчитывается 12 ледников, причем все они быстро сокращаются в размерах, а четыре второстепенных пика, расположенных у входа в ледниковую долину, буквально усыпаны дикорастущими цветами. </a:t>
            </a:r>
            <a:endParaRPr lang="ru-RU" dirty="0"/>
          </a:p>
        </p:txBody>
      </p:sp>
      <p:sp>
        <p:nvSpPr>
          <p:cNvPr id="31746" name="AutoShape 2" descr="https://mountainguide.ru/wp-content/uploads/2019/01/kenya_mt-kenya-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48" name="AutoShape 4" descr="https://mountainguide.ru/wp-content/uploads/2019/01/kenya_mt-kenya-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0" name="AutoShape 6" descr="https://mountainguide.ru/wp-content/uploads/2019/01/kenya_mt-kenya-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1752" name="Picture 8" descr="https://notescollector.eu/image/titleFotos/mount_kenya.jpg"/>
          <p:cNvPicPr>
            <a:picLocks noChangeAspect="1" noChangeArrowheads="1"/>
          </p:cNvPicPr>
          <p:nvPr/>
        </p:nvPicPr>
        <p:blipFill>
          <a:blip r:embed="rId2" cstate="screen"/>
          <a:srcRect/>
          <a:stretch>
            <a:fillRect/>
          </a:stretch>
        </p:blipFill>
        <p:spPr bwMode="auto">
          <a:xfrm>
            <a:off x="990600" y="2133600"/>
            <a:ext cx="6400800" cy="4269334"/>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 y="304800"/>
            <a:ext cx="8001000" cy="5355312"/>
          </a:xfrm>
          <a:prstGeom prst="rect">
            <a:avLst/>
          </a:prstGeom>
        </p:spPr>
        <p:txBody>
          <a:bodyPr wrap="square">
            <a:spAutoFit/>
          </a:bodyPr>
          <a:lstStyle/>
          <a:p>
            <a:r>
              <a:rPr lang="ru-RU" dirty="0" smtClean="0"/>
              <a:t>Национальный парк Гора Кения открыт для посетителей в </a:t>
            </a:r>
            <a:r>
              <a:rPr lang="ru-RU" b="1" dirty="0" smtClean="0"/>
              <a:t>1949 году </a:t>
            </a:r>
            <a:r>
              <a:rPr lang="ru-RU" dirty="0" smtClean="0"/>
              <a:t>и занесен в список объектов Всемирного наследия </a:t>
            </a:r>
            <a:r>
              <a:rPr lang="ru-RU" b="1" dirty="0" smtClean="0"/>
              <a:t>ЮНЕСКО в 1997 году</a:t>
            </a:r>
            <a:r>
              <a:rPr lang="ru-RU" dirty="0" smtClean="0"/>
              <a:t>. </a:t>
            </a:r>
          </a:p>
          <a:p>
            <a:endParaRPr lang="ru-RU" dirty="0" smtClean="0"/>
          </a:p>
          <a:p>
            <a:r>
              <a:rPr lang="ru-RU" dirty="0" smtClean="0"/>
              <a:t>Парк может похвастаться потрясающими озерами, ледниками, пиками и природными минеральными источниками. На самом низком уровне расположены сухие высокогорные леса, уступающие горным лесам с кедрами, затем располагаются густые бамбуковые леса, верхние леса с невысокими деревьями и высокогорным мхом и, наконец, высокогорные пустоши и кустарники, за которыми идет открытое пространство, где можно наблюдать за слонами, буйволами и зебрами. </a:t>
            </a:r>
          </a:p>
          <a:p>
            <a:endParaRPr lang="ru-RU" dirty="0" smtClean="0"/>
          </a:p>
          <a:p>
            <a:r>
              <a:rPr lang="ru-RU" dirty="0" smtClean="0"/>
              <a:t>Среди других животных, встречающихся в лесах, - </a:t>
            </a:r>
            <a:r>
              <a:rPr lang="ru-RU" dirty="0" err="1" smtClean="0"/>
              <a:t>бушбоки</a:t>
            </a:r>
            <a:r>
              <a:rPr lang="ru-RU" dirty="0" smtClean="0"/>
              <a:t>, черные с белым </a:t>
            </a:r>
            <a:r>
              <a:rPr lang="ru-RU" dirty="0" err="1" smtClean="0"/>
              <a:t>обезьяны-колобусы</a:t>
            </a:r>
            <a:r>
              <a:rPr lang="ru-RU" dirty="0" smtClean="0"/>
              <a:t> и обезьяны Сайкса, тогда как ниже по склону фауна значительно разнообразнее. Здесь встречаются черные носороги, леопарды, гиены, </a:t>
            </a:r>
            <a:r>
              <a:rPr lang="ru-RU" dirty="0" err="1" smtClean="0"/>
              <a:t>кошки-генеты</a:t>
            </a:r>
            <a:r>
              <a:rPr lang="ru-RU" dirty="0" smtClean="0"/>
              <a:t>, </a:t>
            </a:r>
            <a:r>
              <a:rPr lang="ru-RU" dirty="0" err="1" smtClean="0"/>
              <a:t>павианы-анубисы</a:t>
            </a:r>
            <a:r>
              <a:rPr lang="ru-RU" dirty="0" smtClean="0"/>
              <a:t> </a:t>
            </a:r>
            <a:r>
              <a:rPr lang="ru-RU" i="1" dirty="0" smtClean="0"/>
              <a:t>(</a:t>
            </a:r>
            <a:r>
              <a:rPr lang="ru-RU" i="1" dirty="0" err="1" smtClean="0"/>
              <a:t>догеровские</a:t>
            </a:r>
            <a:r>
              <a:rPr lang="ru-RU" i="1" dirty="0" smtClean="0"/>
              <a:t> павианы)</a:t>
            </a:r>
            <a:r>
              <a:rPr lang="ru-RU" dirty="0" smtClean="0"/>
              <a:t>, оливковые бабуины, водяные козлы, </a:t>
            </a:r>
            <a:r>
              <a:rPr lang="ru-RU" dirty="0" err="1" smtClean="0"/>
              <a:t>кистеухие</a:t>
            </a:r>
            <a:r>
              <a:rPr lang="ru-RU" dirty="0" smtClean="0"/>
              <a:t> свиньи и исполинские лесные свиньи. Среди охраняемых видов животных - </a:t>
            </a:r>
            <a:r>
              <a:rPr lang="ru-RU" dirty="0" err="1" smtClean="0"/>
              <a:t>бонго</a:t>
            </a:r>
            <a:r>
              <a:rPr lang="ru-RU" dirty="0" smtClean="0"/>
              <a:t> </a:t>
            </a:r>
            <a:r>
              <a:rPr lang="ru-RU" i="1" dirty="0" smtClean="0"/>
              <a:t>(пугливая лесная антилопа)</a:t>
            </a:r>
            <a:r>
              <a:rPr lang="ru-RU" dirty="0" smtClean="0"/>
              <a:t>, сцинки и кротовые белозубки.</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zen_doc/1118263/pub_5bb8a68de27ae900aab172dd_5bb8afa7209ecd00aa54d6fe/scale_1200"/>
          <p:cNvPicPr>
            <a:picLocks noGrp="1" noChangeAspect="1" noChangeArrowheads="1"/>
          </p:cNvPicPr>
          <p:nvPr>
            <p:ph type="pic" idx="1"/>
          </p:nvPr>
        </p:nvPicPr>
        <p:blipFill>
          <a:blip r:embed="rId2" cstate="screen"/>
          <a:srcRect/>
          <a:stretch>
            <a:fillRect/>
          </a:stretch>
        </p:blipFill>
        <p:spPr bwMode="auto">
          <a:xfrm>
            <a:off x="1219200" y="457200"/>
            <a:ext cx="6629400" cy="3352800"/>
          </a:xfrm>
          <a:prstGeom prst="rect">
            <a:avLst/>
          </a:prstGeom>
          <a:noFill/>
        </p:spPr>
      </p:pic>
      <p:sp>
        <p:nvSpPr>
          <p:cNvPr id="4" name="Текст 3"/>
          <p:cNvSpPr>
            <a:spLocks noGrp="1"/>
          </p:cNvSpPr>
          <p:nvPr>
            <p:ph type="body" sz="half" idx="2"/>
          </p:nvPr>
        </p:nvSpPr>
        <p:spPr>
          <a:xfrm>
            <a:off x="1143000" y="3962400"/>
            <a:ext cx="7391400" cy="2590800"/>
          </a:xfrm>
        </p:spPr>
        <p:txBody>
          <a:bodyPr/>
          <a:lstStyle/>
          <a:p>
            <a:r>
              <a:rPr lang="ru-RU" sz="2000" dirty="0" smtClean="0"/>
              <a:t>Озеро </a:t>
            </a:r>
            <a:r>
              <a:rPr lang="ru-RU" sz="2000" b="1" dirty="0" err="1" smtClean="0"/>
              <a:t>Ретба</a:t>
            </a:r>
            <a:r>
              <a:rPr lang="ru-RU" sz="2000" dirty="0" smtClean="0"/>
              <a:t>, или как его часто называют — просто </a:t>
            </a:r>
            <a:r>
              <a:rPr lang="ru-RU" sz="2000" b="1" dirty="0" err="1" smtClean="0"/>
              <a:t>Розовое</a:t>
            </a:r>
            <a:r>
              <a:rPr lang="ru-RU" sz="2000" b="1" dirty="0" smtClean="0"/>
              <a:t> </a:t>
            </a:r>
            <a:r>
              <a:rPr lang="ru-RU" sz="2000" dirty="0" smtClean="0"/>
              <a:t>озеро — находится в Сенегале всего в 20 км от полуострова Зеленый мыс. Это единственное в своем роде озеро во всей Африке — больше нигде на континенте увидеть настоящую </a:t>
            </a:r>
            <a:r>
              <a:rPr lang="ru-RU" sz="2000" dirty="0" err="1" smtClean="0"/>
              <a:t>розовую</a:t>
            </a:r>
            <a:r>
              <a:rPr lang="ru-RU" sz="2000" dirty="0" smtClean="0"/>
              <a:t> воду нельзя. Оно одновременно является райским курортом и адовым местом ежедневной работы. </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8200" y="762000"/>
            <a:ext cx="7543800" cy="5139869"/>
          </a:xfrm>
          <a:prstGeom prst="rect">
            <a:avLst/>
          </a:prstGeom>
        </p:spPr>
        <p:txBody>
          <a:bodyPr wrap="square">
            <a:spAutoFit/>
          </a:bodyPr>
          <a:lstStyle/>
          <a:p>
            <a:r>
              <a:rPr lang="ru-RU" dirty="0" smtClean="0"/>
              <a:t>Озеро находится менее чем в часе езды от Дакара, и раньше даже явля</a:t>
            </a:r>
            <a:r>
              <a:rPr lang="ru-RU" sz="2000" dirty="0" smtClean="0"/>
              <a:t>лос</a:t>
            </a:r>
            <a:r>
              <a:rPr lang="ru-RU" dirty="0" smtClean="0"/>
              <a:t>ь конечным пунктом гонки Париж-Дакар. Сейчас оно служит при</a:t>
            </a:r>
            <a:r>
              <a:rPr lang="ru-RU" sz="2000" dirty="0" smtClean="0"/>
              <a:t>влеч</a:t>
            </a:r>
            <a:r>
              <a:rPr lang="ru-RU" dirty="0" smtClean="0"/>
              <a:t>ением туристов, а также отличным источником соли (40</a:t>
            </a:r>
            <a:r>
              <a:rPr lang="en-US" dirty="0" smtClean="0"/>
              <a:t>% </a:t>
            </a:r>
            <a:r>
              <a:rPr lang="ru-RU" dirty="0" smtClean="0"/>
              <a:t>соли). При этом рядом с озером нет никакой промышленности, которую можно было бы обвинить в изменении цвета воды. </a:t>
            </a:r>
          </a:p>
          <a:p>
            <a:endParaRPr lang="ru-RU" dirty="0" smtClean="0"/>
          </a:p>
          <a:p>
            <a:r>
              <a:rPr lang="ru-RU" dirty="0" smtClean="0"/>
              <a:t>На самом деле все гораздо проще. Из-за высокого содержания соли в воде здесь образовались идеальные условия для жизни бактерии </a:t>
            </a:r>
            <a:r>
              <a:rPr lang="ru-RU" dirty="0" err="1" smtClean="0"/>
              <a:t>Дуналиэлла</a:t>
            </a:r>
            <a:r>
              <a:rPr lang="ru-RU" dirty="0" smtClean="0"/>
              <a:t> </a:t>
            </a:r>
            <a:r>
              <a:rPr lang="ru-RU" dirty="0" err="1" smtClean="0"/>
              <a:t>Салина</a:t>
            </a:r>
            <a:r>
              <a:rPr lang="ru-RU" dirty="0" smtClean="0"/>
              <a:t>. Бактерия вырабатывает красный пигмент, который помогает ей поглощать солнечный свет. Именно поэтому цвет воды меняется — в засушливые сезоны </a:t>
            </a:r>
            <a:r>
              <a:rPr lang="ru-RU" dirty="0" err="1" smtClean="0"/>
              <a:t>розовый</a:t>
            </a:r>
            <a:r>
              <a:rPr lang="ru-RU" dirty="0" smtClean="0"/>
              <a:t> цвет озера становится более насыщенным. Хотя иногда озеро кардинально меняет цвет даже в течение одного дня: от бледно-розового до насыщенного, от светло-ржавого до почти шоколадно-коричневого. </a:t>
            </a:r>
            <a:br>
              <a:rPr lang="ru-RU" dirty="0" smtClean="0"/>
            </a:br>
            <a:endParaRPr lang="ru-RU" dirty="0" smtClean="0"/>
          </a:p>
          <a:p>
            <a:endParaRPr lang="ru-RU" dirty="0" smtClean="0"/>
          </a:p>
          <a:p>
            <a:r>
              <a:rPr lang="ru-RU" dirty="0" smtClean="0"/>
              <a:t/>
            </a:r>
            <a:br>
              <a:rPr lang="ru-RU" dirty="0" smtClean="0"/>
            </a:br>
            <a:endParaRPr lang="ru-RU" dirty="0"/>
          </a:p>
        </p:txBody>
      </p:sp>
      <p:sp>
        <p:nvSpPr>
          <p:cNvPr id="3" name="Прямоугольник 2"/>
          <p:cNvSpPr/>
          <p:nvPr/>
        </p:nvSpPr>
        <p:spPr>
          <a:xfrm>
            <a:off x="838200" y="2362200"/>
            <a:ext cx="7543800" cy="646331"/>
          </a:xfrm>
          <a:prstGeom prst="rect">
            <a:avLst/>
          </a:prstGeom>
        </p:spPr>
        <p:txBody>
          <a:bodyPr wrap="square">
            <a:spAutoFit/>
          </a:bodyPr>
          <a:lstStyle/>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0600" y="533400"/>
            <a:ext cx="7086600" cy="3693319"/>
          </a:xfrm>
          <a:prstGeom prst="rect">
            <a:avLst/>
          </a:prstGeom>
        </p:spPr>
        <p:txBody>
          <a:bodyPr wrap="square">
            <a:spAutoFit/>
          </a:bodyPr>
          <a:lstStyle/>
          <a:p>
            <a:r>
              <a:rPr lang="ru-RU" dirty="0" smtClean="0"/>
              <a:t>Чтобы туристы задержались у озера, рядом с ним оборудовали курорты, которые выглядят, как настоящие райские уголки. И это при том, что в самом озере нельзя находиться более 10 минут — это чревато сильными ожогами на коже. И при этом можно увидеть, что такие ограничения совершенно не смущают местное население, которое проводит в воде часами, добывая соль. Один рабочий за неделю </a:t>
            </a:r>
            <a:r>
              <a:rPr lang="ru-RU" dirty="0" err="1" smtClean="0"/>
              <a:t>собитрает</a:t>
            </a:r>
            <a:r>
              <a:rPr lang="ru-RU" dirty="0" smtClean="0"/>
              <a:t> около тонны соли.</a:t>
            </a:r>
            <a:br>
              <a:rPr lang="ru-RU" dirty="0" smtClean="0"/>
            </a:br>
            <a:r>
              <a:rPr lang="ru-RU" dirty="0" smtClean="0"/>
              <a:t/>
            </a:r>
            <a:br>
              <a:rPr lang="ru-RU" dirty="0" smtClean="0"/>
            </a:br>
            <a:r>
              <a:rPr lang="ru-RU" dirty="0" smtClean="0"/>
              <a:t>Люди, добывающие соль из озера, плотно наносят на кожу масло </a:t>
            </a:r>
            <a:r>
              <a:rPr lang="ru-RU" dirty="0" err="1" smtClean="0"/>
              <a:t>ши</a:t>
            </a:r>
            <a:r>
              <a:rPr lang="ru-RU" dirty="0" smtClean="0"/>
              <a:t>, которое защищает от ожогов губительного воздействия </a:t>
            </a:r>
            <a:r>
              <a:rPr lang="ru-RU" dirty="0" err="1" smtClean="0"/>
              <a:t>розовой</a:t>
            </a:r>
            <a:r>
              <a:rPr lang="ru-RU" dirty="0" smtClean="0"/>
              <a:t> воды и жаркой погоды выше +36С. Так же, этим маслом пользуются и туристы.</a:t>
            </a:r>
            <a:br>
              <a:rPr lang="ru-RU" dirty="0" smtClean="0"/>
            </a:br>
            <a:endParaRPr lang="ru-RU" dirty="0"/>
          </a:p>
        </p:txBody>
      </p:sp>
      <p:pic>
        <p:nvPicPr>
          <p:cNvPr id="17410" name="Picture 2" descr="Соль из озера Ретба."/>
          <p:cNvPicPr>
            <a:picLocks noChangeAspect="1" noChangeArrowheads="1"/>
          </p:cNvPicPr>
          <p:nvPr/>
        </p:nvPicPr>
        <p:blipFill>
          <a:blip r:embed="rId2" cstate="screen"/>
          <a:srcRect/>
          <a:stretch>
            <a:fillRect/>
          </a:stretch>
        </p:blipFill>
        <p:spPr bwMode="auto">
          <a:xfrm>
            <a:off x="2438400" y="3886200"/>
            <a:ext cx="3891758" cy="25908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Розовое озеро в Сенегале."/>
          <p:cNvPicPr>
            <a:picLocks noChangeAspect="1" noChangeArrowheads="1"/>
          </p:cNvPicPr>
          <p:nvPr/>
        </p:nvPicPr>
        <p:blipFill>
          <a:blip r:embed="rId2" cstate="screen"/>
          <a:srcRect/>
          <a:stretch>
            <a:fillRect/>
          </a:stretch>
        </p:blipFill>
        <p:spPr bwMode="auto">
          <a:xfrm>
            <a:off x="304800" y="2590800"/>
            <a:ext cx="5283200" cy="3962400"/>
          </a:xfrm>
          <a:prstGeom prst="rect">
            <a:avLst/>
          </a:prstGeom>
          <a:noFill/>
        </p:spPr>
      </p:pic>
      <p:pic>
        <p:nvPicPr>
          <p:cNvPr id="19460" name="Picture 4" descr="Туристический рай на берегу Ретбы."/>
          <p:cNvPicPr>
            <a:picLocks noChangeAspect="1" noChangeArrowheads="1"/>
          </p:cNvPicPr>
          <p:nvPr/>
        </p:nvPicPr>
        <p:blipFill>
          <a:blip r:embed="rId3" cstate="screen"/>
          <a:srcRect/>
          <a:stretch>
            <a:fillRect/>
          </a:stretch>
        </p:blipFill>
        <p:spPr bwMode="auto">
          <a:xfrm>
            <a:off x="4038600" y="304800"/>
            <a:ext cx="4724400" cy="353655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143000"/>
          </a:xfrm>
        </p:spPr>
        <p:txBody>
          <a:bodyPr/>
          <a:lstStyle/>
          <a:p>
            <a:r>
              <a:rPr lang="ru-RU" i="1" dirty="0" smtClean="0"/>
              <a:t>Драконово дерево</a:t>
            </a:r>
            <a:endParaRPr lang="ru-RU" i="1" dirty="0"/>
          </a:p>
        </p:txBody>
      </p:sp>
      <p:pic>
        <p:nvPicPr>
          <p:cNvPr id="4" name="Содержимое 3" descr="драконово дерево.jpg"/>
          <p:cNvPicPr>
            <a:picLocks noGrp="1" noChangeAspect="1"/>
          </p:cNvPicPr>
          <p:nvPr>
            <p:ph sz="quarter" idx="1"/>
          </p:nvPr>
        </p:nvPicPr>
        <p:blipFill>
          <a:blip r:embed="rId2" cstate="screen"/>
          <a:stretch>
            <a:fillRect/>
          </a:stretch>
        </p:blipFill>
        <p:spPr>
          <a:xfrm>
            <a:off x="1143000" y="1295400"/>
            <a:ext cx="6783846" cy="505396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derevo-s.ru/assets/images/resources/657/big/4.jpg"/>
          <p:cNvPicPr>
            <a:picLocks noGrp="1" noChangeAspect="1" noChangeArrowheads="1"/>
          </p:cNvPicPr>
          <p:nvPr>
            <p:ph type="pic" idx="1"/>
          </p:nvPr>
        </p:nvPicPr>
        <p:blipFill>
          <a:blip r:embed="rId2" cstate="screen"/>
          <a:srcRect/>
          <a:stretch>
            <a:fillRect/>
          </a:stretch>
        </p:blipFill>
        <p:spPr bwMode="auto">
          <a:xfrm>
            <a:off x="1066800" y="381000"/>
            <a:ext cx="6705600" cy="4114800"/>
          </a:xfrm>
          <a:prstGeom prst="rect">
            <a:avLst/>
          </a:prstGeom>
          <a:noFill/>
        </p:spPr>
      </p:pic>
      <p:sp>
        <p:nvSpPr>
          <p:cNvPr id="4" name="Текст 3"/>
          <p:cNvSpPr>
            <a:spLocks noGrp="1"/>
          </p:cNvSpPr>
          <p:nvPr>
            <p:ph type="body" sz="half" idx="2"/>
          </p:nvPr>
        </p:nvSpPr>
        <p:spPr>
          <a:xfrm>
            <a:off x="990600" y="4648200"/>
            <a:ext cx="6288088" cy="1676400"/>
          </a:xfrm>
        </p:spPr>
        <p:txBody>
          <a:bodyPr>
            <a:noAutofit/>
          </a:bodyPr>
          <a:lstStyle/>
          <a:p>
            <a:r>
              <a:rPr lang="ru-RU" sz="2000" b="1" dirty="0" smtClean="0"/>
              <a:t>Драконово</a:t>
            </a:r>
            <a:r>
              <a:rPr lang="ru-RU" sz="2000" dirty="0" smtClean="0"/>
              <a:t> дерево (</a:t>
            </a:r>
            <a:r>
              <a:rPr lang="ru-RU" sz="2000" b="1" dirty="0" smtClean="0"/>
              <a:t>Драцена</a:t>
            </a:r>
            <a:r>
              <a:rPr lang="ru-RU" sz="2000" dirty="0" smtClean="0"/>
              <a:t>) — реликтовое вечнозеленое тропическое растение. По свидетельствам некоторых ученых, оно способно жить до 6000 лет и более. Самому старшему из обнаруженных экземпляров около 3000 лет.</a:t>
            </a:r>
            <a:endParaRPr lang="ru-RU"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162800" cy="944562"/>
          </a:xfrm>
        </p:spPr>
        <p:txBody>
          <a:bodyPr/>
          <a:lstStyle/>
          <a:p>
            <a:r>
              <a:rPr lang="ru-RU" i="1" dirty="0" smtClean="0"/>
              <a:t>Легенда</a:t>
            </a:r>
            <a:endParaRPr lang="ru-RU" i="1" dirty="0"/>
          </a:p>
        </p:txBody>
      </p:sp>
      <p:sp>
        <p:nvSpPr>
          <p:cNvPr id="3" name="Прямоугольник 2"/>
          <p:cNvSpPr/>
          <p:nvPr/>
        </p:nvSpPr>
        <p:spPr>
          <a:xfrm>
            <a:off x="685800" y="1219200"/>
            <a:ext cx="7391400" cy="4401205"/>
          </a:xfrm>
          <a:prstGeom prst="rect">
            <a:avLst/>
          </a:prstGeom>
        </p:spPr>
        <p:txBody>
          <a:bodyPr wrap="square">
            <a:spAutoFit/>
          </a:bodyPr>
          <a:lstStyle/>
          <a:p>
            <a:r>
              <a:rPr lang="ru-RU" sz="2000" dirty="0" smtClean="0"/>
              <a:t>На родине дерева о его происхождении существует несколько легенд. По одной из них, драцена появилась на свет после гибели могучего древнего дракона. Эти огромные мудрые существа обладали волшебной кровью, позволявшей жить несколько тысяч лет. Она избавляла от всех болезней, моментально излечивала раны. Люди стали убивать драконов, но добытое таким образом чудодейственное средство сразу теряло силу. Кровь последнего тяжелораненого дракона была впитана землей. На этом месте выросли деревья. Их стволы вобрали в себя кровь. Это позволило, наконец, людям воспользоваться тем даром жизни, за которым они долго охотились.</a:t>
            </a:r>
          </a:p>
          <a:p>
            <a:r>
              <a:rPr lang="ru-RU" sz="2000" dirty="0" smtClean="0"/>
              <a:t>Капли сока, выделяющиеся при повреждении стволов, настолько пугающе похожи на кровь, что в Средневековье эти деревья всерьез считали </a:t>
            </a:r>
            <a:r>
              <a:rPr lang="ru-RU" sz="2000" dirty="0" err="1" smtClean="0"/>
              <a:t>полуживотными</a:t>
            </a:r>
            <a:r>
              <a:rPr lang="ru-RU" sz="2000" dirty="0" smtClean="0"/>
              <a:t>.</a:t>
            </a:r>
            <a:endParaRPr lang="ru-RU"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584</TotalTime>
  <Words>1087</Words>
  <Application>Microsoft Office PowerPoint</Application>
  <PresentationFormat>Экран (4:3)</PresentationFormat>
  <Paragraphs>53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Эркер</vt:lpstr>
      <vt:lpstr>5 чудес Африки</vt:lpstr>
      <vt:lpstr>Озеро Ретба (Сенегал)</vt:lpstr>
      <vt:lpstr>Слайд 3</vt:lpstr>
      <vt:lpstr>Слайд 4</vt:lpstr>
      <vt:lpstr>Слайд 5</vt:lpstr>
      <vt:lpstr>Слайд 6</vt:lpstr>
      <vt:lpstr>Драконово дерево</vt:lpstr>
      <vt:lpstr>Слайд 8</vt:lpstr>
      <vt:lpstr>Легенда</vt:lpstr>
      <vt:lpstr>Слайд 10</vt:lpstr>
      <vt:lpstr>Короткоухий прыгунчик</vt:lpstr>
      <vt:lpstr>Слайд 12</vt:lpstr>
      <vt:lpstr>Слайд 13</vt:lpstr>
      <vt:lpstr>Слайд 14</vt:lpstr>
      <vt:lpstr>Река Шари</vt:lpstr>
      <vt:lpstr>Слайд 16</vt:lpstr>
      <vt:lpstr>Слайд 17</vt:lpstr>
      <vt:lpstr>Слайд 18</vt:lpstr>
      <vt:lpstr>Гора Кения</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чудес Африки</dc:title>
  <dc:creator>Дом</dc:creator>
  <cp:lastModifiedBy>СМ</cp:lastModifiedBy>
  <cp:revision>54</cp:revision>
  <dcterms:created xsi:type="dcterms:W3CDTF">2019-12-08T13:43:51Z</dcterms:created>
  <dcterms:modified xsi:type="dcterms:W3CDTF">2019-12-12T19:57:47Z</dcterms:modified>
</cp:coreProperties>
</file>