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73" r:id="rId10"/>
    <p:sldId id="271" r:id="rId11"/>
    <p:sldId id="272" r:id="rId12"/>
    <p:sldId id="274" r:id="rId13"/>
    <p:sldId id="275" r:id="rId14"/>
    <p:sldId id="276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6" r:id="rId23"/>
    <p:sldId id="287" r:id="rId24"/>
    <p:sldId id="28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42C7C62C-6075-426B-B9CE-B65FA7FF71B9}">
          <p14:sldIdLst>
            <p14:sldId id="256"/>
            <p14:sldId id="263"/>
            <p14:sldId id="264"/>
            <p14:sldId id="265"/>
            <p14:sldId id="266"/>
            <p14:sldId id="267"/>
            <p14:sldId id="268"/>
            <p14:sldId id="270"/>
            <p14:sldId id="273"/>
            <p14:sldId id="271"/>
            <p14:sldId id="272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6"/>
            <p14:sldId id="287"/>
            <p14:sldId id="28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3F0ED"/>
    <a:srgbClr val="E1DAD2"/>
    <a:srgbClr val="FEFEFE"/>
    <a:srgbClr val="C1C9CD"/>
    <a:srgbClr val="7C96A3"/>
    <a:srgbClr val="FFFFFF"/>
    <a:srgbClr val="003374"/>
    <a:srgbClr val="3A5896"/>
    <a:srgbClr val="385592"/>
    <a:srgbClr val="173A8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-1398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BDECC0-DFDB-4D98-B029-549221CEC853}" type="doc">
      <dgm:prSet loTypeId="urn:microsoft.com/office/officeart/2005/8/layout/chevron2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095FE98-10C8-4FB5-9243-755C17FC8E30}">
      <dgm:prSet phldrT="[Текст]"/>
      <dgm:spPr/>
      <dgm:t>
        <a:bodyPr/>
        <a:lstStyle/>
        <a:p>
          <a:r>
            <a:rPr lang="ru-RU" dirty="0" smtClean="0"/>
            <a:t>1 этап</a:t>
          </a:r>
          <a:endParaRPr lang="ru-RU" dirty="0"/>
        </a:p>
      </dgm:t>
    </dgm:pt>
    <dgm:pt modelId="{D92E6399-9661-4EDE-A00D-7EFC7C5F93E9}" type="parTrans" cxnId="{FC412EA7-88EB-4016-9542-265F5A3AA365}">
      <dgm:prSet/>
      <dgm:spPr/>
      <dgm:t>
        <a:bodyPr/>
        <a:lstStyle/>
        <a:p>
          <a:endParaRPr lang="ru-RU"/>
        </a:p>
      </dgm:t>
    </dgm:pt>
    <dgm:pt modelId="{483F83F2-DBED-422B-883F-36F55349CA08}" type="sibTrans" cxnId="{FC412EA7-88EB-4016-9542-265F5A3AA365}">
      <dgm:prSet/>
      <dgm:spPr/>
      <dgm:t>
        <a:bodyPr/>
        <a:lstStyle/>
        <a:p>
          <a:endParaRPr lang="ru-RU"/>
        </a:p>
      </dgm:t>
    </dgm:pt>
    <dgm:pt modelId="{7EDCD9AF-2CBC-4E87-8F70-9B21B50715F0}">
      <dgm:prSet phldrT="[Текст]"/>
      <dgm:spPr/>
      <dgm:t>
        <a:bodyPr/>
        <a:lstStyle/>
        <a:p>
          <a:r>
            <a:rPr lang="ru-RU" i="1" dirty="0" smtClean="0"/>
            <a:t>Организационно - проектировочный</a:t>
          </a:r>
          <a:endParaRPr lang="ru-RU" i="1" dirty="0"/>
        </a:p>
      </dgm:t>
    </dgm:pt>
    <dgm:pt modelId="{6672163B-8A68-4B4E-8CB0-D372E52CF931}" type="parTrans" cxnId="{CE854937-5575-4889-975E-2F3400D3D257}">
      <dgm:prSet/>
      <dgm:spPr/>
      <dgm:t>
        <a:bodyPr/>
        <a:lstStyle/>
        <a:p>
          <a:endParaRPr lang="ru-RU"/>
        </a:p>
      </dgm:t>
    </dgm:pt>
    <dgm:pt modelId="{E4847340-833E-4114-86F2-1ECBD7B3425B}" type="sibTrans" cxnId="{CE854937-5575-4889-975E-2F3400D3D257}">
      <dgm:prSet/>
      <dgm:spPr/>
      <dgm:t>
        <a:bodyPr/>
        <a:lstStyle/>
        <a:p>
          <a:endParaRPr lang="ru-RU"/>
        </a:p>
      </dgm:t>
    </dgm:pt>
    <dgm:pt modelId="{E6FA713E-D1B4-4405-A577-93B36AF07088}">
      <dgm:prSet phldrT="[Текст]"/>
      <dgm:spPr/>
      <dgm:t>
        <a:bodyPr/>
        <a:lstStyle/>
        <a:p>
          <a:r>
            <a:rPr lang="ru-RU" dirty="0" smtClean="0"/>
            <a:t>Определение идей мини огорода на участке, подбор семян, изучение температурного и светового режима, особенности ухода и агротехники выращивания растений (с 3 по 7 июня) – 1 неделя</a:t>
          </a:r>
          <a:endParaRPr lang="ru-RU" dirty="0"/>
        </a:p>
      </dgm:t>
    </dgm:pt>
    <dgm:pt modelId="{FA1C97FF-6CC4-479A-BBCB-B289A78CED4C}" type="parTrans" cxnId="{0D5A8E48-0BF8-4E2D-93E4-B8D1DC12ED32}">
      <dgm:prSet/>
      <dgm:spPr/>
      <dgm:t>
        <a:bodyPr/>
        <a:lstStyle/>
        <a:p>
          <a:endParaRPr lang="ru-RU"/>
        </a:p>
      </dgm:t>
    </dgm:pt>
    <dgm:pt modelId="{97021F2E-233A-4631-9804-029091EAA640}" type="sibTrans" cxnId="{0D5A8E48-0BF8-4E2D-93E4-B8D1DC12ED32}">
      <dgm:prSet/>
      <dgm:spPr/>
      <dgm:t>
        <a:bodyPr/>
        <a:lstStyle/>
        <a:p>
          <a:endParaRPr lang="ru-RU"/>
        </a:p>
      </dgm:t>
    </dgm:pt>
    <dgm:pt modelId="{2CF8B45B-6D75-40B5-AE11-87CD511952B9}">
      <dgm:prSet phldrT="[Текст]"/>
      <dgm:spPr/>
      <dgm:t>
        <a:bodyPr/>
        <a:lstStyle/>
        <a:p>
          <a:r>
            <a:rPr lang="ru-RU" dirty="0" smtClean="0"/>
            <a:t>2 этап</a:t>
          </a:r>
          <a:endParaRPr lang="ru-RU" dirty="0"/>
        </a:p>
      </dgm:t>
    </dgm:pt>
    <dgm:pt modelId="{8512C908-44F8-41A1-A92A-1BF0AFD4A5A9}" type="parTrans" cxnId="{11DA375D-0624-4CF7-A234-729241E905A0}">
      <dgm:prSet/>
      <dgm:spPr/>
      <dgm:t>
        <a:bodyPr/>
        <a:lstStyle/>
        <a:p>
          <a:endParaRPr lang="ru-RU"/>
        </a:p>
      </dgm:t>
    </dgm:pt>
    <dgm:pt modelId="{72344F1B-EB7D-4D23-A5CB-353909DD9DC1}" type="sibTrans" cxnId="{11DA375D-0624-4CF7-A234-729241E905A0}">
      <dgm:prSet/>
      <dgm:spPr/>
      <dgm:t>
        <a:bodyPr/>
        <a:lstStyle/>
        <a:p>
          <a:endParaRPr lang="ru-RU"/>
        </a:p>
      </dgm:t>
    </dgm:pt>
    <dgm:pt modelId="{D6B9195A-266E-453E-B06B-024C87FFCE95}">
      <dgm:prSet phldrT="[Текст]"/>
      <dgm:spPr/>
      <dgm:t>
        <a:bodyPr/>
        <a:lstStyle/>
        <a:p>
          <a:r>
            <a:rPr lang="ru-RU" i="1" dirty="0" smtClean="0"/>
            <a:t>Реализация проекта</a:t>
          </a:r>
          <a:endParaRPr lang="ru-RU" i="1" dirty="0"/>
        </a:p>
      </dgm:t>
    </dgm:pt>
    <dgm:pt modelId="{7F3154DD-DB5A-4084-AA43-A8D505D7FED4}" type="parTrans" cxnId="{CCB952BA-F911-40B9-9BE5-1BEDF5E7D142}">
      <dgm:prSet/>
      <dgm:spPr/>
      <dgm:t>
        <a:bodyPr/>
        <a:lstStyle/>
        <a:p>
          <a:endParaRPr lang="ru-RU"/>
        </a:p>
      </dgm:t>
    </dgm:pt>
    <dgm:pt modelId="{240C3697-FF86-49DA-809E-B35F56B3F1C9}" type="sibTrans" cxnId="{CCB952BA-F911-40B9-9BE5-1BEDF5E7D142}">
      <dgm:prSet/>
      <dgm:spPr/>
      <dgm:t>
        <a:bodyPr/>
        <a:lstStyle/>
        <a:p>
          <a:endParaRPr lang="ru-RU"/>
        </a:p>
      </dgm:t>
    </dgm:pt>
    <dgm:pt modelId="{E2EEE263-FDB6-4082-AFB2-0FEB5E9771CB}">
      <dgm:prSet phldrT="[Текст]"/>
      <dgm:spPr/>
      <dgm:t>
        <a:bodyPr/>
        <a:lstStyle/>
        <a:p>
          <a:r>
            <a:rPr lang="ru-RU" dirty="0" smtClean="0"/>
            <a:t>Высадка овощных культур, ухаживание за растениями, наблюдение, проведение с воспитанниками исследовательской деятельности, сбор фотоматериалов (с 10 июня по 24 августа) </a:t>
          </a:r>
          <a:endParaRPr lang="ru-RU" dirty="0"/>
        </a:p>
      </dgm:t>
    </dgm:pt>
    <dgm:pt modelId="{DD69C0F9-42A3-41B2-85F9-1544D01F1DAB}" type="parTrans" cxnId="{40BDCC49-C2B9-45FD-953C-E7479D8355B5}">
      <dgm:prSet/>
      <dgm:spPr/>
      <dgm:t>
        <a:bodyPr/>
        <a:lstStyle/>
        <a:p>
          <a:endParaRPr lang="ru-RU"/>
        </a:p>
      </dgm:t>
    </dgm:pt>
    <dgm:pt modelId="{193C26D6-DDE6-43FF-87CC-A8824E8F8487}" type="sibTrans" cxnId="{40BDCC49-C2B9-45FD-953C-E7479D8355B5}">
      <dgm:prSet/>
      <dgm:spPr/>
      <dgm:t>
        <a:bodyPr/>
        <a:lstStyle/>
        <a:p>
          <a:endParaRPr lang="ru-RU"/>
        </a:p>
      </dgm:t>
    </dgm:pt>
    <dgm:pt modelId="{14E2B27E-58D2-4622-AC30-A0C019DDAE9B}">
      <dgm:prSet phldrT="[Текст]"/>
      <dgm:spPr/>
      <dgm:t>
        <a:bodyPr/>
        <a:lstStyle/>
        <a:p>
          <a:r>
            <a:rPr lang="ru-RU" dirty="0" smtClean="0"/>
            <a:t>3 этап</a:t>
          </a:r>
          <a:endParaRPr lang="ru-RU" dirty="0"/>
        </a:p>
      </dgm:t>
    </dgm:pt>
    <dgm:pt modelId="{1CA775C4-34EE-4102-847D-F6238E62A20C}" type="parTrans" cxnId="{402A24FD-EABE-465D-AE4C-29C75E5822EB}">
      <dgm:prSet/>
      <dgm:spPr/>
      <dgm:t>
        <a:bodyPr/>
        <a:lstStyle/>
        <a:p>
          <a:endParaRPr lang="ru-RU"/>
        </a:p>
      </dgm:t>
    </dgm:pt>
    <dgm:pt modelId="{52B03303-12F8-493C-A835-194A834205A3}" type="sibTrans" cxnId="{402A24FD-EABE-465D-AE4C-29C75E5822EB}">
      <dgm:prSet/>
      <dgm:spPr/>
      <dgm:t>
        <a:bodyPr/>
        <a:lstStyle/>
        <a:p>
          <a:endParaRPr lang="ru-RU"/>
        </a:p>
      </dgm:t>
    </dgm:pt>
    <dgm:pt modelId="{92E46E04-7D5B-402D-B9F8-90C3A61003F3}">
      <dgm:prSet phldrT="[Текст]"/>
      <dgm:spPr/>
      <dgm:t>
        <a:bodyPr/>
        <a:lstStyle/>
        <a:p>
          <a:r>
            <a:rPr lang="ru-RU" i="1" dirty="0" smtClean="0"/>
            <a:t>Анализ результативности проекта</a:t>
          </a:r>
          <a:endParaRPr lang="ru-RU" i="1" dirty="0"/>
        </a:p>
      </dgm:t>
    </dgm:pt>
    <dgm:pt modelId="{6263148C-5656-4E36-B52F-7116BD386796}" type="parTrans" cxnId="{B8F4CCB2-EC49-419D-93C0-9C5E0892B1AB}">
      <dgm:prSet/>
      <dgm:spPr/>
      <dgm:t>
        <a:bodyPr/>
        <a:lstStyle/>
        <a:p>
          <a:endParaRPr lang="ru-RU"/>
        </a:p>
      </dgm:t>
    </dgm:pt>
    <dgm:pt modelId="{4DE4C62B-A1C9-4BEE-B7B4-D30696B06A09}" type="sibTrans" cxnId="{B8F4CCB2-EC49-419D-93C0-9C5E0892B1AB}">
      <dgm:prSet/>
      <dgm:spPr/>
      <dgm:t>
        <a:bodyPr/>
        <a:lstStyle/>
        <a:p>
          <a:endParaRPr lang="ru-RU"/>
        </a:p>
      </dgm:t>
    </dgm:pt>
    <dgm:pt modelId="{D635DDEC-4333-41BF-BE18-A40416CD51B4}">
      <dgm:prSet phldrT="[Текст]"/>
      <dgm:spPr/>
      <dgm:t>
        <a:bodyPr/>
        <a:lstStyle/>
        <a:p>
          <a:r>
            <a:rPr lang="ru-RU" dirty="0" smtClean="0"/>
            <a:t>Фотовыставка «Посадили огород, посмотрите что растет» (с 17 – 28 августа) – 11-12 неделя.</a:t>
          </a:r>
          <a:endParaRPr lang="ru-RU" dirty="0"/>
        </a:p>
      </dgm:t>
    </dgm:pt>
    <dgm:pt modelId="{57306CCF-CCE0-4758-AAAB-DEA40210315D}" type="parTrans" cxnId="{04DD26EF-ED47-486D-995A-8A636134937E}">
      <dgm:prSet/>
      <dgm:spPr/>
      <dgm:t>
        <a:bodyPr/>
        <a:lstStyle/>
        <a:p>
          <a:endParaRPr lang="ru-RU"/>
        </a:p>
      </dgm:t>
    </dgm:pt>
    <dgm:pt modelId="{97DAE989-6604-464F-BAD3-F70292BBFA54}" type="sibTrans" cxnId="{04DD26EF-ED47-486D-995A-8A636134937E}">
      <dgm:prSet/>
      <dgm:spPr/>
      <dgm:t>
        <a:bodyPr/>
        <a:lstStyle/>
        <a:p>
          <a:endParaRPr lang="ru-RU"/>
        </a:p>
      </dgm:t>
    </dgm:pt>
    <dgm:pt modelId="{AA2CCAA6-D865-4866-B150-CEB0C5808C37}" type="pres">
      <dgm:prSet presAssocID="{49BDECC0-DFDB-4D98-B029-549221CEC85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3710D4-481A-4C41-89E4-7A93612E1905}" type="pres">
      <dgm:prSet presAssocID="{D095FE98-10C8-4FB5-9243-755C17FC8E30}" presName="composite" presStyleCnt="0"/>
      <dgm:spPr/>
    </dgm:pt>
    <dgm:pt modelId="{4F6A5F0F-2BB7-4C88-A1F5-761EC23EB8E5}" type="pres">
      <dgm:prSet presAssocID="{D095FE98-10C8-4FB5-9243-755C17FC8E3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ACAC50-B88A-4385-A08F-0EA9AA98F567}" type="pres">
      <dgm:prSet presAssocID="{D095FE98-10C8-4FB5-9243-755C17FC8E3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E685CD-BFBE-430B-A0AC-4DE0AF4F44CE}" type="pres">
      <dgm:prSet presAssocID="{483F83F2-DBED-422B-883F-36F55349CA08}" presName="sp" presStyleCnt="0"/>
      <dgm:spPr/>
    </dgm:pt>
    <dgm:pt modelId="{829D6E43-08A7-4366-8130-E273D341A84B}" type="pres">
      <dgm:prSet presAssocID="{2CF8B45B-6D75-40B5-AE11-87CD511952B9}" presName="composite" presStyleCnt="0"/>
      <dgm:spPr/>
    </dgm:pt>
    <dgm:pt modelId="{DA2BF94C-AD67-4FB7-A1B6-ED1B0163C5DD}" type="pres">
      <dgm:prSet presAssocID="{2CF8B45B-6D75-40B5-AE11-87CD511952B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14B0BC-CAD3-4490-BE02-30C12EE44D06}" type="pres">
      <dgm:prSet presAssocID="{2CF8B45B-6D75-40B5-AE11-87CD511952B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577FCD-6F5E-4085-A3F6-49838F99296E}" type="pres">
      <dgm:prSet presAssocID="{72344F1B-EB7D-4D23-A5CB-353909DD9DC1}" presName="sp" presStyleCnt="0"/>
      <dgm:spPr/>
    </dgm:pt>
    <dgm:pt modelId="{3CBE683D-F578-4131-96C4-DDB69531C573}" type="pres">
      <dgm:prSet presAssocID="{14E2B27E-58D2-4622-AC30-A0C019DDAE9B}" presName="composite" presStyleCnt="0"/>
      <dgm:spPr/>
    </dgm:pt>
    <dgm:pt modelId="{90766304-CA49-4D32-B2E0-DB99D3659AA7}" type="pres">
      <dgm:prSet presAssocID="{14E2B27E-58D2-4622-AC30-A0C019DDAE9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2934DA-D9FD-45DD-949A-131D0BA1922A}" type="pres">
      <dgm:prSet presAssocID="{14E2B27E-58D2-4622-AC30-A0C019DDAE9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DA375D-0624-4CF7-A234-729241E905A0}" srcId="{49BDECC0-DFDB-4D98-B029-549221CEC853}" destId="{2CF8B45B-6D75-40B5-AE11-87CD511952B9}" srcOrd="1" destOrd="0" parTransId="{8512C908-44F8-41A1-A92A-1BF0AFD4A5A9}" sibTransId="{72344F1B-EB7D-4D23-A5CB-353909DD9DC1}"/>
    <dgm:cxn modelId="{B8F4CCB2-EC49-419D-93C0-9C5E0892B1AB}" srcId="{14E2B27E-58D2-4622-AC30-A0C019DDAE9B}" destId="{92E46E04-7D5B-402D-B9F8-90C3A61003F3}" srcOrd="0" destOrd="0" parTransId="{6263148C-5656-4E36-B52F-7116BD386796}" sibTransId="{4DE4C62B-A1C9-4BEE-B7B4-D30696B06A09}"/>
    <dgm:cxn modelId="{FC412EA7-88EB-4016-9542-265F5A3AA365}" srcId="{49BDECC0-DFDB-4D98-B029-549221CEC853}" destId="{D095FE98-10C8-4FB5-9243-755C17FC8E30}" srcOrd="0" destOrd="0" parTransId="{D92E6399-9661-4EDE-A00D-7EFC7C5F93E9}" sibTransId="{483F83F2-DBED-422B-883F-36F55349CA08}"/>
    <dgm:cxn modelId="{C530B343-5EC5-4F7E-BDB3-E2117A3E0ABC}" type="presOf" srcId="{14E2B27E-58D2-4622-AC30-A0C019DDAE9B}" destId="{90766304-CA49-4D32-B2E0-DB99D3659AA7}" srcOrd="0" destOrd="0" presId="urn:microsoft.com/office/officeart/2005/8/layout/chevron2"/>
    <dgm:cxn modelId="{57449C62-6E19-4E5A-82DC-C540FC0655F5}" type="presOf" srcId="{D635DDEC-4333-41BF-BE18-A40416CD51B4}" destId="{D42934DA-D9FD-45DD-949A-131D0BA1922A}" srcOrd="0" destOrd="1" presId="urn:microsoft.com/office/officeart/2005/8/layout/chevron2"/>
    <dgm:cxn modelId="{B203E194-12B6-4C3C-A6E9-C2A817EDE5E2}" type="presOf" srcId="{49BDECC0-DFDB-4D98-B029-549221CEC853}" destId="{AA2CCAA6-D865-4866-B150-CEB0C5808C37}" srcOrd="0" destOrd="0" presId="urn:microsoft.com/office/officeart/2005/8/layout/chevron2"/>
    <dgm:cxn modelId="{10AB56A7-8ADA-44BD-9AB0-7898C96EF62C}" type="presOf" srcId="{E2EEE263-FDB6-4082-AFB2-0FEB5E9771CB}" destId="{AA14B0BC-CAD3-4490-BE02-30C12EE44D06}" srcOrd="0" destOrd="1" presId="urn:microsoft.com/office/officeart/2005/8/layout/chevron2"/>
    <dgm:cxn modelId="{CCB952BA-F911-40B9-9BE5-1BEDF5E7D142}" srcId="{2CF8B45B-6D75-40B5-AE11-87CD511952B9}" destId="{D6B9195A-266E-453E-B06B-024C87FFCE95}" srcOrd="0" destOrd="0" parTransId="{7F3154DD-DB5A-4084-AA43-A8D505D7FED4}" sibTransId="{240C3697-FF86-49DA-809E-B35F56B3F1C9}"/>
    <dgm:cxn modelId="{402A24FD-EABE-465D-AE4C-29C75E5822EB}" srcId="{49BDECC0-DFDB-4D98-B029-549221CEC853}" destId="{14E2B27E-58D2-4622-AC30-A0C019DDAE9B}" srcOrd="2" destOrd="0" parTransId="{1CA775C4-34EE-4102-847D-F6238E62A20C}" sibTransId="{52B03303-12F8-493C-A835-194A834205A3}"/>
    <dgm:cxn modelId="{97AC2885-A1B5-4EAF-BEC8-C4E1738E8F07}" type="presOf" srcId="{D095FE98-10C8-4FB5-9243-755C17FC8E30}" destId="{4F6A5F0F-2BB7-4C88-A1F5-761EC23EB8E5}" srcOrd="0" destOrd="0" presId="urn:microsoft.com/office/officeart/2005/8/layout/chevron2"/>
    <dgm:cxn modelId="{40BDCC49-C2B9-45FD-953C-E7479D8355B5}" srcId="{2CF8B45B-6D75-40B5-AE11-87CD511952B9}" destId="{E2EEE263-FDB6-4082-AFB2-0FEB5E9771CB}" srcOrd="1" destOrd="0" parTransId="{DD69C0F9-42A3-41B2-85F9-1544D01F1DAB}" sibTransId="{193C26D6-DDE6-43FF-87CC-A8824E8F8487}"/>
    <dgm:cxn modelId="{CDB61C49-A004-449E-9406-FFFDC9D9A519}" type="presOf" srcId="{7EDCD9AF-2CBC-4E87-8F70-9B21B50715F0}" destId="{A2ACAC50-B88A-4385-A08F-0EA9AA98F567}" srcOrd="0" destOrd="0" presId="urn:microsoft.com/office/officeart/2005/8/layout/chevron2"/>
    <dgm:cxn modelId="{86D66BD7-012E-4285-BA7B-CF7E9D085ADA}" type="presOf" srcId="{2CF8B45B-6D75-40B5-AE11-87CD511952B9}" destId="{DA2BF94C-AD67-4FB7-A1B6-ED1B0163C5DD}" srcOrd="0" destOrd="0" presId="urn:microsoft.com/office/officeart/2005/8/layout/chevron2"/>
    <dgm:cxn modelId="{6FE01925-CAEC-4016-A3DE-501F33C504AC}" type="presOf" srcId="{E6FA713E-D1B4-4405-A577-93B36AF07088}" destId="{A2ACAC50-B88A-4385-A08F-0EA9AA98F567}" srcOrd="0" destOrd="1" presId="urn:microsoft.com/office/officeart/2005/8/layout/chevron2"/>
    <dgm:cxn modelId="{04DD26EF-ED47-486D-995A-8A636134937E}" srcId="{14E2B27E-58D2-4622-AC30-A0C019DDAE9B}" destId="{D635DDEC-4333-41BF-BE18-A40416CD51B4}" srcOrd="1" destOrd="0" parTransId="{57306CCF-CCE0-4758-AAAB-DEA40210315D}" sibTransId="{97DAE989-6604-464F-BAD3-F70292BBFA54}"/>
    <dgm:cxn modelId="{0970510B-EE22-437E-A14C-68E64F2370F6}" type="presOf" srcId="{D6B9195A-266E-453E-B06B-024C87FFCE95}" destId="{AA14B0BC-CAD3-4490-BE02-30C12EE44D06}" srcOrd="0" destOrd="0" presId="urn:microsoft.com/office/officeart/2005/8/layout/chevron2"/>
    <dgm:cxn modelId="{E9FC33EA-BF00-490C-A30C-4C08D014B6E7}" type="presOf" srcId="{92E46E04-7D5B-402D-B9F8-90C3A61003F3}" destId="{D42934DA-D9FD-45DD-949A-131D0BA1922A}" srcOrd="0" destOrd="0" presId="urn:microsoft.com/office/officeart/2005/8/layout/chevron2"/>
    <dgm:cxn modelId="{CE854937-5575-4889-975E-2F3400D3D257}" srcId="{D095FE98-10C8-4FB5-9243-755C17FC8E30}" destId="{7EDCD9AF-2CBC-4E87-8F70-9B21B50715F0}" srcOrd="0" destOrd="0" parTransId="{6672163B-8A68-4B4E-8CB0-D372E52CF931}" sibTransId="{E4847340-833E-4114-86F2-1ECBD7B3425B}"/>
    <dgm:cxn modelId="{0D5A8E48-0BF8-4E2D-93E4-B8D1DC12ED32}" srcId="{D095FE98-10C8-4FB5-9243-755C17FC8E30}" destId="{E6FA713E-D1B4-4405-A577-93B36AF07088}" srcOrd="1" destOrd="0" parTransId="{FA1C97FF-6CC4-479A-BBCB-B289A78CED4C}" sibTransId="{97021F2E-233A-4631-9804-029091EAA640}"/>
    <dgm:cxn modelId="{EFCE2CF3-2C60-4C21-A837-82AE72EBF03C}" type="presParOf" srcId="{AA2CCAA6-D865-4866-B150-CEB0C5808C37}" destId="{693710D4-481A-4C41-89E4-7A93612E1905}" srcOrd="0" destOrd="0" presId="urn:microsoft.com/office/officeart/2005/8/layout/chevron2"/>
    <dgm:cxn modelId="{77BFE103-6320-48DF-9336-5A9084B80660}" type="presParOf" srcId="{693710D4-481A-4C41-89E4-7A93612E1905}" destId="{4F6A5F0F-2BB7-4C88-A1F5-761EC23EB8E5}" srcOrd="0" destOrd="0" presId="urn:microsoft.com/office/officeart/2005/8/layout/chevron2"/>
    <dgm:cxn modelId="{582FF8D6-5D94-4426-96D6-AB2E84BDD0D3}" type="presParOf" srcId="{693710D4-481A-4C41-89E4-7A93612E1905}" destId="{A2ACAC50-B88A-4385-A08F-0EA9AA98F567}" srcOrd="1" destOrd="0" presId="urn:microsoft.com/office/officeart/2005/8/layout/chevron2"/>
    <dgm:cxn modelId="{B9639E10-41A7-49C6-99D8-105BF66E42C9}" type="presParOf" srcId="{AA2CCAA6-D865-4866-B150-CEB0C5808C37}" destId="{CEE685CD-BFBE-430B-A0AC-4DE0AF4F44CE}" srcOrd="1" destOrd="0" presId="urn:microsoft.com/office/officeart/2005/8/layout/chevron2"/>
    <dgm:cxn modelId="{081C50E1-8512-401F-B767-36E50CDBF023}" type="presParOf" srcId="{AA2CCAA6-D865-4866-B150-CEB0C5808C37}" destId="{829D6E43-08A7-4366-8130-E273D341A84B}" srcOrd="2" destOrd="0" presId="urn:microsoft.com/office/officeart/2005/8/layout/chevron2"/>
    <dgm:cxn modelId="{5DB386D3-6597-4679-90C6-6D188A596784}" type="presParOf" srcId="{829D6E43-08A7-4366-8130-E273D341A84B}" destId="{DA2BF94C-AD67-4FB7-A1B6-ED1B0163C5DD}" srcOrd="0" destOrd="0" presId="urn:microsoft.com/office/officeart/2005/8/layout/chevron2"/>
    <dgm:cxn modelId="{1FD55B49-AD08-412B-93E8-EAFBEE2A3BA3}" type="presParOf" srcId="{829D6E43-08A7-4366-8130-E273D341A84B}" destId="{AA14B0BC-CAD3-4490-BE02-30C12EE44D06}" srcOrd="1" destOrd="0" presId="urn:microsoft.com/office/officeart/2005/8/layout/chevron2"/>
    <dgm:cxn modelId="{C25359DC-7818-4C87-BA47-BC92C36A4681}" type="presParOf" srcId="{AA2CCAA6-D865-4866-B150-CEB0C5808C37}" destId="{44577FCD-6F5E-4085-A3F6-49838F99296E}" srcOrd="3" destOrd="0" presId="urn:microsoft.com/office/officeart/2005/8/layout/chevron2"/>
    <dgm:cxn modelId="{8BD12DC8-64CA-4CDA-8510-C6FA8A219245}" type="presParOf" srcId="{AA2CCAA6-D865-4866-B150-CEB0C5808C37}" destId="{3CBE683D-F578-4131-96C4-DDB69531C573}" srcOrd="4" destOrd="0" presId="urn:microsoft.com/office/officeart/2005/8/layout/chevron2"/>
    <dgm:cxn modelId="{6F6B3073-715F-4903-AF4E-67F8AE724BAF}" type="presParOf" srcId="{3CBE683D-F578-4131-96C4-DDB69531C573}" destId="{90766304-CA49-4D32-B2E0-DB99D3659AA7}" srcOrd="0" destOrd="0" presId="urn:microsoft.com/office/officeart/2005/8/layout/chevron2"/>
    <dgm:cxn modelId="{A432B690-AA79-4E76-ABDE-C1266540C938}" type="presParOf" srcId="{3CBE683D-F578-4131-96C4-DDB69531C573}" destId="{D42934DA-D9FD-45DD-949A-131D0BA1922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F13264-5454-448D-9DFF-FCD95D0A0292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F8BADE4-1DFE-4F08-BF10-A899BB3EBB17}">
      <dgm:prSet phldrT="[Текст]"/>
      <dgm:spPr/>
      <dgm:t>
        <a:bodyPr/>
        <a:lstStyle/>
        <a:p>
          <a:r>
            <a:rPr lang="ru-RU" dirty="0" smtClean="0"/>
            <a:t>Дети познакомились с культурными огородными растениями.</a:t>
          </a:r>
          <a:endParaRPr lang="ru-RU" dirty="0"/>
        </a:p>
      </dgm:t>
    </dgm:pt>
    <dgm:pt modelId="{A94269B4-A8D0-472E-95CE-76922CC327B3}" type="parTrans" cxnId="{99337435-F4AD-475C-8C19-CDC28FFF2914}">
      <dgm:prSet/>
      <dgm:spPr/>
      <dgm:t>
        <a:bodyPr/>
        <a:lstStyle/>
        <a:p>
          <a:endParaRPr lang="ru-RU"/>
        </a:p>
      </dgm:t>
    </dgm:pt>
    <dgm:pt modelId="{D5C56D2D-33AD-4763-94B2-835084870664}" type="sibTrans" cxnId="{99337435-F4AD-475C-8C19-CDC28FFF2914}">
      <dgm:prSet/>
      <dgm:spPr/>
      <dgm:t>
        <a:bodyPr/>
        <a:lstStyle/>
        <a:p>
          <a:endParaRPr lang="ru-RU"/>
        </a:p>
      </dgm:t>
    </dgm:pt>
    <dgm:pt modelId="{60DC5B9C-4FF1-4AF1-ABC7-857A7EFF0778}">
      <dgm:prSet phldrT="[Текст]"/>
      <dgm:spPr/>
      <dgm:t>
        <a:bodyPr/>
        <a:lstStyle/>
        <a:p>
          <a:r>
            <a:rPr lang="ru-RU" dirty="0" smtClean="0"/>
            <a:t>У детей сформировался интерес к опытно исследовательской деятельности по выращиванию культурных огородных растений в открытом грунте.</a:t>
          </a:r>
          <a:endParaRPr lang="ru-RU" dirty="0"/>
        </a:p>
      </dgm:t>
    </dgm:pt>
    <dgm:pt modelId="{C9EF7DCF-201E-442B-BFF4-6C13FCAAF949}" type="parTrans" cxnId="{1AE2BAE7-BC26-47E5-8BFD-D788CF257AE3}">
      <dgm:prSet/>
      <dgm:spPr/>
      <dgm:t>
        <a:bodyPr/>
        <a:lstStyle/>
        <a:p>
          <a:endParaRPr lang="ru-RU"/>
        </a:p>
      </dgm:t>
    </dgm:pt>
    <dgm:pt modelId="{1561290C-539D-426A-8858-72676A3C4F99}" type="sibTrans" cxnId="{1AE2BAE7-BC26-47E5-8BFD-D788CF257AE3}">
      <dgm:prSet/>
      <dgm:spPr/>
      <dgm:t>
        <a:bodyPr/>
        <a:lstStyle/>
        <a:p>
          <a:endParaRPr lang="ru-RU"/>
        </a:p>
      </dgm:t>
    </dgm:pt>
    <dgm:pt modelId="{2287D4A5-84CF-4922-AE6C-4CD9876DAC93}">
      <dgm:prSet phldrT="[Текст]"/>
      <dgm:spPr/>
      <dgm:t>
        <a:bodyPr/>
        <a:lstStyle/>
        <a:p>
          <a:r>
            <a:rPr lang="ru-RU" dirty="0" smtClean="0"/>
            <a:t>Дети увидели многообразие посевного материала.</a:t>
          </a:r>
          <a:endParaRPr lang="ru-RU" dirty="0"/>
        </a:p>
      </dgm:t>
    </dgm:pt>
    <dgm:pt modelId="{E5CAB8C9-CAEB-40F4-A963-BCD858045A74}" type="parTrans" cxnId="{218F603D-0E91-408E-B92E-E5B0BEFF5A28}">
      <dgm:prSet/>
      <dgm:spPr/>
      <dgm:t>
        <a:bodyPr/>
        <a:lstStyle/>
        <a:p>
          <a:endParaRPr lang="ru-RU"/>
        </a:p>
      </dgm:t>
    </dgm:pt>
    <dgm:pt modelId="{DBAF1B49-D13D-4950-9EEE-16055CED143E}" type="sibTrans" cxnId="{218F603D-0E91-408E-B92E-E5B0BEFF5A28}">
      <dgm:prSet/>
      <dgm:spPr/>
      <dgm:t>
        <a:bodyPr/>
        <a:lstStyle/>
        <a:p>
          <a:endParaRPr lang="ru-RU"/>
        </a:p>
      </dgm:t>
    </dgm:pt>
    <dgm:pt modelId="{227CF2EF-2A4D-44E9-B771-E4C7C985C906}">
      <dgm:prSet/>
      <dgm:spPr/>
      <dgm:t>
        <a:bodyPr/>
        <a:lstStyle/>
        <a:p>
          <a:r>
            <a:rPr lang="ru-RU" dirty="0" smtClean="0"/>
            <a:t>Дети стали более уважительно относиться к труду.</a:t>
          </a:r>
          <a:endParaRPr lang="ru-RU" dirty="0"/>
        </a:p>
      </dgm:t>
    </dgm:pt>
    <dgm:pt modelId="{58855B3E-4B73-4F43-9BC5-822ED6D1C59D}" type="parTrans" cxnId="{0A3E35E4-405B-4463-A21E-DC1A311F9FC4}">
      <dgm:prSet/>
      <dgm:spPr/>
      <dgm:t>
        <a:bodyPr/>
        <a:lstStyle/>
        <a:p>
          <a:endParaRPr lang="ru-RU"/>
        </a:p>
      </dgm:t>
    </dgm:pt>
    <dgm:pt modelId="{C80AB6BC-37DF-4EB1-BF69-F03B1B5630B1}" type="sibTrans" cxnId="{0A3E35E4-405B-4463-A21E-DC1A311F9FC4}">
      <dgm:prSet/>
      <dgm:spPr/>
      <dgm:t>
        <a:bodyPr/>
        <a:lstStyle/>
        <a:p>
          <a:endParaRPr lang="ru-RU"/>
        </a:p>
      </dgm:t>
    </dgm:pt>
    <dgm:pt modelId="{A28CD2F2-F0FE-4A9B-B3D8-8AD97E1447BE}">
      <dgm:prSet/>
      <dgm:spPr/>
      <dgm:t>
        <a:bodyPr/>
        <a:lstStyle/>
        <a:p>
          <a:r>
            <a:rPr lang="ru-RU" dirty="0" smtClean="0"/>
            <a:t>В результате практической деятельности и опытно - исследовательской деятельности дети получили представление о необходимых условиях для роста растений.</a:t>
          </a:r>
          <a:endParaRPr lang="ru-RU" dirty="0"/>
        </a:p>
      </dgm:t>
    </dgm:pt>
    <dgm:pt modelId="{F89E4614-6C95-4E7F-A336-3711457C4297}" type="parTrans" cxnId="{EC5343D8-46CC-42D2-906B-739E0C83FC4E}">
      <dgm:prSet/>
      <dgm:spPr/>
      <dgm:t>
        <a:bodyPr/>
        <a:lstStyle/>
        <a:p>
          <a:endParaRPr lang="ru-RU"/>
        </a:p>
      </dgm:t>
    </dgm:pt>
    <dgm:pt modelId="{A0F7F4F0-450B-4868-B36E-E37DE8A5C744}" type="sibTrans" cxnId="{EC5343D8-46CC-42D2-906B-739E0C83FC4E}">
      <dgm:prSet/>
      <dgm:spPr/>
      <dgm:t>
        <a:bodyPr/>
        <a:lstStyle/>
        <a:p>
          <a:endParaRPr lang="ru-RU"/>
        </a:p>
      </dgm:t>
    </dgm:pt>
    <dgm:pt modelId="{CE9CD2E8-A23A-4ADE-8023-CC074E86237E}">
      <dgm:prSet/>
      <dgm:spPr/>
      <dgm:t>
        <a:bodyPr/>
        <a:lstStyle/>
        <a:p>
          <a:r>
            <a:rPr lang="ru-RU" dirty="0" smtClean="0"/>
            <a:t>Дети стали бережнее относиться к растительному миру.</a:t>
          </a:r>
          <a:endParaRPr lang="ru-RU" dirty="0"/>
        </a:p>
      </dgm:t>
    </dgm:pt>
    <dgm:pt modelId="{9DB8EFBD-637C-42D5-AEA2-94EB6010FBF0}" type="parTrans" cxnId="{D2F854A7-AF20-4689-907A-2A05401F90E5}">
      <dgm:prSet/>
      <dgm:spPr/>
      <dgm:t>
        <a:bodyPr/>
        <a:lstStyle/>
        <a:p>
          <a:endParaRPr lang="ru-RU"/>
        </a:p>
      </dgm:t>
    </dgm:pt>
    <dgm:pt modelId="{4B56B781-3E41-404B-8848-8F6916EC918D}" type="sibTrans" cxnId="{D2F854A7-AF20-4689-907A-2A05401F90E5}">
      <dgm:prSet/>
      <dgm:spPr/>
      <dgm:t>
        <a:bodyPr/>
        <a:lstStyle/>
        <a:p>
          <a:endParaRPr lang="ru-RU"/>
        </a:p>
      </dgm:t>
    </dgm:pt>
    <dgm:pt modelId="{49A68B4D-AD6E-4229-8BFB-ED082CF530A7}" type="pres">
      <dgm:prSet presAssocID="{90F13264-5454-448D-9DFF-FCD95D0A029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935D0E9-73F0-47FB-B3EF-A8565B3F1DE9}" type="pres">
      <dgm:prSet presAssocID="{90F13264-5454-448D-9DFF-FCD95D0A0292}" presName="Name1" presStyleCnt="0"/>
      <dgm:spPr/>
    </dgm:pt>
    <dgm:pt modelId="{135590C9-5133-4663-858D-49D0D5C74E63}" type="pres">
      <dgm:prSet presAssocID="{90F13264-5454-448D-9DFF-FCD95D0A0292}" presName="cycle" presStyleCnt="0"/>
      <dgm:spPr/>
    </dgm:pt>
    <dgm:pt modelId="{AC7017CA-7C24-4C9B-8A84-90D1121897BF}" type="pres">
      <dgm:prSet presAssocID="{90F13264-5454-448D-9DFF-FCD95D0A0292}" presName="srcNode" presStyleLbl="node1" presStyleIdx="0" presStyleCnt="6"/>
      <dgm:spPr/>
    </dgm:pt>
    <dgm:pt modelId="{345788A3-8B72-4607-8905-CAEDB5D04C57}" type="pres">
      <dgm:prSet presAssocID="{90F13264-5454-448D-9DFF-FCD95D0A0292}" presName="conn" presStyleLbl="parChTrans1D2" presStyleIdx="0" presStyleCnt="1"/>
      <dgm:spPr/>
      <dgm:t>
        <a:bodyPr/>
        <a:lstStyle/>
        <a:p>
          <a:endParaRPr lang="ru-RU"/>
        </a:p>
      </dgm:t>
    </dgm:pt>
    <dgm:pt modelId="{5FF335F5-34FF-4399-9BC4-2C8BEDAFAD80}" type="pres">
      <dgm:prSet presAssocID="{90F13264-5454-448D-9DFF-FCD95D0A0292}" presName="extraNode" presStyleLbl="node1" presStyleIdx="0" presStyleCnt="6"/>
      <dgm:spPr/>
    </dgm:pt>
    <dgm:pt modelId="{91631758-C020-49AC-8C88-B7FC9C877A9C}" type="pres">
      <dgm:prSet presAssocID="{90F13264-5454-448D-9DFF-FCD95D0A0292}" presName="dstNode" presStyleLbl="node1" presStyleIdx="0" presStyleCnt="6"/>
      <dgm:spPr/>
    </dgm:pt>
    <dgm:pt modelId="{FF90AAA1-8521-4448-BAEE-458F61D95914}" type="pres">
      <dgm:prSet presAssocID="{9F8BADE4-1DFE-4F08-BF10-A899BB3EBB17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C0931-888C-4D64-AE47-B3E4C0E1A173}" type="pres">
      <dgm:prSet presAssocID="{9F8BADE4-1DFE-4F08-BF10-A899BB3EBB17}" presName="accent_1" presStyleCnt="0"/>
      <dgm:spPr/>
    </dgm:pt>
    <dgm:pt modelId="{1481719D-ED6A-45CF-AF71-A892BEF9BF5A}" type="pres">
      <dgm:prSet presAssocID="{9F8BADE4-1DFE-4F08-BF10-A899BB3EBB17}" presName="accentRepeatNode" presStyleLbl="solidFgAcc1" presStyleIdx="0" presStyleCnt="6"/>
      <dgm:spPr/>
    </dgm:pt>
    <dgm:pt modelId="{E3984C11-C9F2-489D-B952-91F0A24E447E}" type="pres">
      <dgm:prSet presAssocID="{227CF2EF-2A4D-44E9-B771-E4C7C985C906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98B8DF-CF37-43CE-9DFE-C5A3E5CAC943}" type="pres">
      <dgm:prSet presAssocID="{227CF2EF-2A4D-44E9-B771-E4C7C985C906}" presName="accent_2" presStyleCnt="0"/>
      <dgm:spPr/>
    </dgm:pt>
    <dgm:pt modelId="{25304532-869D-4A17-A8D4-59EA341B0A47}" type="pres">
      <dgm:prSet presAssocID="{227CF2EF-2A4D-44E9-B771-E4C7C985C906}" presName="accentRepeatNode" presStyleLbl="solidFgAcc1" presStyleIdx="1" presStyleCnt="6"/>
      <dgm:spPr/>
    </dgm:pt>
    <dgm:pt modelId="{0C1AD2BC-AC74-4739-AC3D-F2B193DC6955}" type="pres">
      <dgm:prSet presAssocID="{A28CD2F2-F0FE-4A9B-B3D8-8AD97E1447BE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9C1092-2A69-4BA1-B7BF-091A33DC2F66}" type="pres">
      <dgm:prSet presAssocID="{A28CD2F2-F0FE-4A9B-B3D8-8AD97E1447BE}" presName="accent_3" presStyleCnt="0"/>
      <dgm:spPr/>
    </dgm:pt>
    <dgm:pt modelId="{73651426-859D-445A-9F9A-3A3DE8717C9C}" type="pres">
      <dgm:prSet presAssocID="{A28CD2F2-F0FE-4A9B-B3D8-8AD97E1447BE}" presName="accentRepeatNode" presStyleLbl="solidFgAcc1" presStyleIdx="2" presStyleCnt="6"/>
      <dgm:spPr/>
    </dgm:pt>
    <dgm:pt modelId="{3E9F889B-FADC-4A3D-BC8C-FBDAD1958716}" type="pres">
      <dgm:prSet presAssocID="{CE9CD2E8-A23A-4ADE-8023-CC074E86237E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DD9C38-E76D-465F-B31D-59057275E360}" type="pres">
      <dgm:prSet presAssocID="{CE9CD2E8-A23A-4ADE-8023-CC074E86237E}" presName="accent_4" presStyleCnt="0"/>
      <dgm:spPr/>
    </dgm:pt>
    <dgm:pt modelId="{B12296C2-51EE-45AD-B3F0-EF0EC4202C82}" type="pres">
      <dgm:prSet presAssocID="{CE9CD2E8-A23A-4ADE-8023-CC074E86237E}" presName="accentRepeatNode" presStyleLbl="solidFgAcc1" presStyleIdx="3" presStyleCnt="6"/>
      <dgm:spPr/>
    </dgm:pt>
    <dgm:pt modelId="{6BD92325-F4DE-41E9-8948-60E68C49BF84}" type="pres">
      <dgm:prSet presAssocID="{2287D4A5-84CF-4922-AE6C-4CD9876DAC93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8DEDE6-C4D7-47E4-AE51-0C9FDE472933}" type="pres">
      <dgm:prSet presAssocID="{2287D4A5-84CF-4922-AE6C-4CD9876DAC93}" presName="accent_5" presStyleCnt="0"/>
      <dgm:spPr/>
    </dgm:pt>
    <dgm:pt modelId="{74824896-D8BA-4EEF-8D88-DADB76BCC254}" type="pres">
      <dgm:prSet presAssocID="{2287D4A5-84CF-4922-AE6C-4CD9876DAC93}" presName="accentRepeatNode" presStyleLbl="solidFgAcc1" presStyleIdx="4" presStyleCnt="6"/>
      <dgm:spPr/>
    </dgm:pt>
    <dgm:pt modelId="{AFCCBC2E-6D3B-4F19-B829-E18C9AE6E385}" type="pres">
      <dgm:prSet presAssocID="{60DC5B9C-4FF1-4AF1-ABC7-857A7EFF0778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CD18D-95A4-4AFC-8E32-95D52B87DE00}" type="pres">
      <dgm:prSet presAssocID="{60DC5B9C-4FF1-4AF1-ABC7-857A7EFF0778}" presName="accent_6" presStyleCnt="0"/>
      <dgm:spPr/>
    </dgm:pt>
    <dgm:pt modelId="{EA05958D-8F1B-43E4-89F6-B07881615CAD}" type="pres">
      <dgm:prSet presAssocID="{60DC5B9C-4FF1-4AF1-ABC7-857A7EFF0778}" presName="accentRepeatNode" presStyleLbl="solidFgAcc1" presStyleIdx="5" presStyleCnt="6"/>
      <dgm:spPr/>
    </dgm:pt>
  </dgm:ptLst>
  <dgm:cxnLst>
    <dgm:cxn modelId="{EF8AB38F-88AF-4CEB-8F2D-3F4F2A5B5DF1}" type="presOf" srcId="{A28CD2F2-F0FE-4A9B-B3D8-8AD97E1447BE}" destId="{0C1AD2BC-AC74-4739-AC3D-F2B193DC6955}" srcOrd="0" destOrd="0" presId="urn:microsoft.com/office/officeart/2008/layout/VerticalCurvedList"/>
    <dgm:cxn modelId="{0ACBF6A8-E8D3-4C5F-AF5C-2B78DBE29EA2}" type="presOf" srcId="{227CF2EF-2A4D-44E9-B771-E4C7C985C906}" destId="{E3984C11-C9F2-489D-B952-91F0A24E447E}" srcOrd="0" destOrd="0" presId="urn:microsoft.com/office/officeart/2008/layout/VerticalCurvedList"/>
    <dgm:cxn modelId="{EC5343D8-46CC-42D2-906B-739E0C83FC4E}" srcId="{90F13264-5454-448D-9DFF-FCD95D0A0292}" destId="{A28CD2F2-F0FE-4A9B-B3D8-8AD97E1447BE}" srcOrd="2" destOrd="0" parTransId="{F89E4614-6C95-4E7F-A336-3711457C4297}" sibTransId="{A0F7F4F0-450B-4868-B36E-E37DE8A5C744}"/>
    <dgm:cxn modelId="{1AE2BAE7-BC26-47E5-8BFD-D788CF257AE3}" srcId="{90F13264-5454-448D-9DFF-FCD95D0A0292}" destId="{60DC5B9C-4FF1-4AF1-ABC7-857A7EFF0778}" srcOrd="5" destOrd="0" parTransId="{C9EF7DCF-201E-442B-BFF4-6C13FCAAF949}" sibTransId="{1561290C-539D-426A-8858-72676A3C4F99}"/>
    <dgm:cxn modelId="{D2F854A7-AF20-4689-907A-2A05401F90E5}" srcId="{90F13264-5454-448D-9DFF-FCD95D0A0292}" destId="{CE9CD2E8-A23A-4ADE-8023-CC074E86237E}" srcOrd="3" destOrd="0" parTransId="{9DB8EFBD-637C-42D5-AEA2-94EB6010FBF0}" sibTransId="{4B56B781-3E41-404B-8848-8F6916EC918D}"/>
    <dgm:cxn modelId="{B5C5A9A8-12EF-41DA-977B-C1BFA06798CC}" type="presOf" srcId="{90F13264-5454-448D-9DFF-FCD95D0A0292}" destId="{49A68B4D-AD6E-4229-8BFB-ED082CF530A7}" srcOrd="0" destOrd="0" presId="urn:microsoft.com/office/officeart/2008/layout/VerticalCurvedList"/>
    <dgm:cxn modelId="{A47A3035-F9D7-4E6C-BC5B-A84F82C85A2D}" type="presOf" srcId="{60DC5B9C-4FF1-4AF1-ABC7-857A7EFF0778}" destId="{AFCCBC2E-6D3B-4F19-B829-E18C9AE6E385}" srcOrd="0" destOrd="0" presId="urn:microsoft.com/office/officeart/2008/layout/VerticalCurvedList"/>
    <dgm:cxn modelId="{218F603D-0E91-408E-B92E-E5B0BEFF5A28}" srcId="{90F13264-5454-448D-9DFF-FCD95D0A0292}" destId="{2287D4A5-84CF-4922-AE6C-4CD9876DAC93}" srcOrd="4" destOrd="0" parTransId="{E5CAB8C9-CAEB-40F4-A963-BCD858045A74}" sibTransId="{DBAF1B49-D13D-4950-9EEE-16055CED143E}"/>
    <dgm:cxn modelId="{0A3E35E4-405B-4463-A21E-DC1A311F9FC4}" srcId="{90F13264-5454-448D-9DFF-FCD95D0A0292}" destId="{227CF2EF-2A4D-44E9-B771-E4C7C985C906}" srcOrd="1" destOrd="0" parTransId="{58855B3E-4B73-4F43-9BC5-822ED6D1C59D}" sibTransId="{C80AB6BC-37DF-4EB1-BF69-F03B1B5630B1}"/>
    <dgm:cxn modelId="{99337435-F4AD-475C-8C19-CDC28FFF2914}" srcId="{90F13264-5454-448D-9DFF-FCD95D0A0292}" destId="{9F8BADE4-1DFE-4F08-BF10-A899BB3EBB17}" srcOrd="0" destOrd="0" parTransId="{A94269B4-A8D0-472E-95CE-76922CC327B3}" sibTransId="{D5C56D2D-33AD-4763-94B2-835084870664}"/>
    <dgm:cxn modelId="{80455665-2812-40CC-BB12-63392A83E7F6}" type="presOf" srcId="{2287D4A5-84CF-4922-AE6C-4CD9876DAC93}" destId="{6BD92325-F4DE-41E9-8948-60E68C49BF84}" srcOrd="0" destOrd="0" presId="urn:microsoft.com/office/officeart/2008/layout/VerticalCurvedList"/>
    <dgm:cxn modelId="{3F1CE85D-4A37-4B42-B152-4C45EEAEEC75}" type="presOf" srcId="{D5C56D2D-33AD-4763-94B2-835084870664}" destId="{345788A3-8B72-4607-8905-CAEDB5D04C57}" srcOrd="0" destOrd="0" presId="urn:microsoft.com/office/officeart/2008/layout/VerticalCurvedList"/>
    <dgm:cxn modelId="{69D59D00-AA2C-48F9-ADF7-4D1DB4D888BD}" type="presOf" srcId="{9F8BADE4-1DFE-4F08-BF10-A899BB3EBB17}" destId="{FF90AAA1-8521-4448-BAEE-458F61D95914}" srcOrd="0" destOrd="0" presId="urn:microsoft.com/office/officeart/2008/layout/VerticalCurvedList"/>
    <dgm:cxn modelId="{A7BF1B36-660C-4539-B97C-29B04D170AFB}" type="presOf" srcId="{CE9CD2E8-A23A-4ADE-8023-CC074E86237E}" destId="{3E9F889B-FADC-4A3D-BC8C-FBDAD1958716}" srcOrd="0" destOrd="0" presId="urn:microsoft.com/office/officeart/2008/layout/VerticalCurvedList"/>
    <dgm:cxn modelId="{F3693709-602C-4A57-8331-DE7AFFD64E0D}" type="presParOf" srcId="{49A68B4D-AD6E-4229-8BFB-ED082CF530A7}" destId="{F935D0E9-73F0-47FB-B3EF-A8565B3F1DE9}" srcOrd="0" destOrd="0" presId="urn:microsoft.com/office/officeart/2008/layout/VerticalCurvedList"/>
    <dgm:cxn modelId="{C5F52778-BE00-4014-B6D0-6B6F89282A9F}" type="presParOf" srcId="{F935D0E9-73F0-47FB-B3EF-A8565B3F1DE9}" destId="{135590C9-5133-4663-858D-49D0D5C74E63}" srcOrd="0" destOrd="0" presId="urn:microsoft.com/office/officeart/2008/layout/VerticalCurvedList"/>
    <dgm:cxn modelId="{9A1CE977-344E-4B42-9923-69F0ECD217E6}" type="presParOf" srcId="{135590C9-5133-4663-858D-49D0D5C74E63}" destId="{AC7017CA-7C24-4C9B-8A84-90D1121897BF}" srcOrd="0" destOrd="0" presId="urn:microsoft.com/office/officeart/2008/layout/VerticalCurvedList"/>
    <dgm:cxn modelId="{B929B6DF-2758-48FC-BD98-6562A9E996B3}" type="presParOf" srcId="{135590C9-5133-4663-858D-49D0D5C74E63}" destId="{345788A3-8B72-4607-8905-CAEDB5D04C57}" srcOrd="1" destOrd="0" presId="urn:microsoft.com/office/officeart/2008/layout/VerticalCurvedList"/>
    <dgm:cxn modelId="{B05E999C-FF82-4A47-8E96-E23C3A86C187}" type="presParOf" srcId="{135590C9-5133-4663-858D-49D0D5C74E63}" destId="{5FF335F5-34FF-4399-9BC4-2C8BEDAFAD80}" srcOrd="2" destOrd="0" presId="urn:microsoft.com/office/officeart/2008/layout/VerticalCurvedList"/>
    <dgm:cxn modelId="{C9457701-638C-4BBC-BE95-386E6889AA4A}" type="presParOf" srcId="{135590C9-5133-4663-858D-49D0D5C74E63}" destId="{91631758-C020-49AC-8C88-B7FC9C877A9C}" srcOrd="3" destOrd="0" presId="urn:microsoft.com/office/officeart/2008/layout/VerticalCurvedList"/>
    <dgm:cxn modelId="{1A3A1A04-BA8A-4642-8FAD-D82F93620BE7}" type="presParOf" srcId="{F935D0E9-73F0-47FB-B3EF-A8565B3F1DE9}" destId="{FF90AAA1-8521-4448-BAEE-458F61D95914}" srcOrd="1" destOrd="0" presId="urn:microsoft.com/office/officeart/2008/layout/VerticalCurvedList"/>
    <dgm:cxn modelId="{92C6AE6E-E01B-4345-9637-BA8288DA9295}" type="presParOf" srcId="{F935D0E9-73F0-47FB-B3EF-A8565B3F1DE9}" destId="{4D8C0931-888C-4D64-AE47-B3E4C0E1A173}" srcOrd="2" destOrd="0" presId="urn:microsoft.com/office/officeart/2008/layout/VerticalCurvedList"/>
    <dgm:cxn modelId="{DE52C2F6-9282-4464-833A-0C4CD1057CB5}" type="presParOf" srcId="{4D8C0931-888C-4D64-AE47-B3E4C0E1A173}" destId="{1481719D-ED6A-45CF-AF71-A892BEF9BF5A}" srcOrd="0" destOrd="0" presId="urn:microsoft.com/office/officeart/2008/layout/VerticalCurvedList"/>
    <dgm:cxn modelId="{09EB90B3-633E-42FA-A9EC-6FE44E7A9E9C}" type="presParOf" srcId="{F935D0E9-73F0-47FB-B3EF-A8565B3F1DE9}" destId="{E3984C11-C9F2-489D-B952-91F0A24E447E}" srcOrd="3" destOrd="0" presId="urn:microsoft.com/office/officeart/2008/layout/VerticalCurvedList"/>
    <dgm:cxn modelId="{3A807732-1E56-456A-94DF-D9F9C209E729}" type="presParOf" srcId="{F935D0E9-73F0-47FB-B3EF-A8565B3F1DE9}" destId="{8498B8DF-CF37-43CE-9DFE-C5A3E5CAC943}" srcOrd="4" destOrd="0" presId="urn:microsoft.com/office/officeart/2008/layout/VerticalCurvedList"/>
    <dgm:cxn modelId="{96E13343-8E99-4B12-9201-5AE83CD5470E}" type="presParOf" srcId="{8498B8DF-CF37-43CE-9DFE-C5A3E5CAC943}" destId="{25304532-869D-4A17-A8D4-59EA341B0A47}" srcOrd="0" destOrd="0" presId="urn:microsoft.com/office/officeart/2008/layout/VerticalCurvedList"/>
    <dgm:cxn modelId="{131DC69C-1E14-4BBF-B3E4-37476F145F75}" type="presParOf" srcId="{F935D0E9-73F0-47FB-B3EF-A8565B3F1DE9}" destId="{0C1AD2BC-AC74-4739-AC3D-F2B193DC6955}" srcOrd="5" destOrd="0" presId="urn:microsoft.com/office/officeart/2008/layout/VerticalCurvedList"/>
    <dgm:cxn modelId="{3CF24DA6-334A-42DB-BF20-06C5D10099E6}" type="presParOf" srcId="{F935D0E9-73F0-47FB-B3EF-A8565B3F1DE9}" destId="{489C1092-2A69-4BA1-B7BF-091A33DC2F66}" srcOrd="6" destOrd="0" presId="urn:microsoft.com/office/officeart/2008/layout/VerticalCurvedList"/>
    <dgm:cxn modelId="{5B4D93F3-6755-4009-B24D-73AA29975FA9}" type="presParOf" srcId="{489C1092-2A69-4BA1-B7BF-091A33DC2F66}" destId="{73651426-859D-445A-9F9A-3A3DE8717C9C}" srcOrd="0" destOrd="0" presId="urn:microsoft.com/office/officeart/2008/layout/VerticalCurvedList"/>
    <dgm:cxn modelId="{E7826CBC-5187-47CB-8168-D97CE0D506EE}" type="presParOf" srcId="{F935D0E9-73F0-47FB-B3EF-A8565B3F1DE9}" destId="{3E9F889B-FADC-4A3D-BC8C-FBDAD1958716}" srcOrd="7" destOrd="0" presId="urn:microsoft.com/office/officeart/2008/layout/VerticalCurvedList"/>
    <dgm:cxn modelId="{E486D73E-E459-489F-A389-1BA884340B21}" type="presParOf" srcId="{F935D0E9-73F0-47FB-B3EF-A8565B3F1DE9}" destId="{B4DD9C38-E76D-465F-B31D-59057275E360}" srcOrd="8" destOrd="0" presId="urn:microsoft.com/office/officeart/2008/layout/VerticalCurvedList"/>
    <dgm:cxn modelId="{EADA7ABD-4962-4497-9D3F-CD4A4484F0DF}" type="presParOf" srcId="{B4DD9C38-E76D-465F-B31D-59057275E360}" destId="{B12296C2-51EE-45AD-B3F0-EF0EC4202C82}" srcOrd="0" destOrd="0" presId="urn:microsoft.com/office/officeart/2008/layout/VerticalCurvedList"/>
    <dgm:cxn modelId="{E123FD88-D767-4F5B-ABE5-3AA8EE673B31}" type="presParOf" srcId="{F935D0E9-73F0-47FB-B3EF-A8565B3F1DE9}" destId="{6BD92325-F4DE-41E9-8948-60E68C49BF84}" srcOrd="9" destOrd="0" presId="urn:microsoft.com/office/officeart/2008/layout/VerticalCurvedList"/>
    <dgm:cxn modelId="{72F871C9-3BC1-46E2-8548-60827D540C10}" type="presParOf" srcId="{F935D0E9-73F0-47FB-B3EF-A8565B3F1DE9}" destId="{628DEDE6-C4D7-47E4-AE51-0C9FDE472933}" srcOrd="10" destOrd="0" presId="urn:microsoft.com/office/officeart/2008/layout/VerticalCurvedList"/>
    <dgm:cxn modelId="{2982FFA6-B005-476B-A464-7249F8127D1D}" type="presParOf" srcId="{628DEDE6-C4D7-47E4-AE51-0C9FDE472933}" destId="{74824896-D8BA-4EEF-8D88-DADB76BCC254}" srcOrd="0" destOrd="0" presId="urn:microsoft.com/office/officeart/2008/layout/VerticalCurvedList"/>
    <dgm:cxn modelId="{4305F593-9346-4178-8279-D712F17E7FB4}" type="presParOf" srcId="{F935D0E9-73F0-47FB-B3EF-A8565B3F1DE9}" destId="{AFCCBC2E-6D3B-4F19-B829-E18C9AE6E385}" srcOrd="11" destOrd="0" presId="urn:microsoft.com/office/officeart/2008/layout/VerticalCurvedList"/>
    <dgm:cxn modelId="{AA4908F6-09A1-4662-9237-3748C56010C1}" type="presParOf" srcId="{F935D0E9-73F0-47FB-B3EF-A8565B3F1DE9}" destId="{5BACD18D-95A4-4AFC-8E32-95D52B87DE00}" srcOrd="12" destOrd="0" presId="urn:microsoft.com/office/officeart/2008/layout/VerticalCurvedList"/>
    <dgm:cxn modelId="{437B0940-CD2D-4A0D-AC8C-083BD4B0B787}" type="presParOf" srcId="{5BACD18D-95A4-4AFC-8E32-95D52B87DE00}" destId="{EA05958D-8F1B-43E4-89F6-B07881615CA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6A5F0F-2BB7-4C88-A1F5-761EC23EB8E5}">
      <dsp:nvSpPr>
        <dsp:cNvPr id="0" name=""/>
        <dsp:cNvSpPr/>
      </dsp:nvSpPr>
      <dsp:spPr>
        <a:xfrm rot="5400000">
          <a:off x="-263574" y="265088"/>
          <a:ext cx="1757164" cy="1230014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1 этап</a:t>
          </a:r>
          <a:endParaRPr lang="ru-RU" sz="3400" kern="1200" dirty="0"/>
        </a:p>
      </dsp:txBody>
      <dsp:txXfrm rot="-5400000">
        <a:off x="1" y="616520"/>
        <a:ext cx="1230014" cy="527150"/>
      </dsp:txXfrm>
    </dsp:sp>
    <dsp:sp modelId="{A2ACAC50-B88A-4385-A08F-0EA9AA98F567}">
      <dsp:nvSpPr>
        <dsp:cNvPr id="0" name=""/>
        <dsp:cNvSpPr/>
      </dsp:nvSpPr>
      <dsp:spPr>
        <a:xfrm rot="5400000">
          <a:off x="3978547" y="-2747018"/>
          <a:ext cx="1142156" cy="66392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i="1" kern="1200" dirty="0" smtClean="0"/>
            <a:t>Организационно - проектировочный</a:t>
          </a:r>
          <a:endParaRPr lang="ru-RU" sz="1700" i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Определение идей мини огорода на участке, подбор семян, изучение температурного и светового режима, особенности ухода и агротехники выращивания растений (с 3 по 7 июня) – 1 неделя</a:t>
          </a:r>
          <a:endParaRPr lang="ru-RU" sz="1700" kern="1200" dirty="0"/>
        </a:p>
      </dsp:txBody>
      <dsp:txXfrm rot="-5400000">
        <a:off x="1230015" y="57269"/>
        <a:ext cx="6583467" cy="1030646"/>
      </dsp:txXfrm>
    </dsp:sp>
    <dsp:sp modelId="{DA2BF94C-AD67-4FB7-A1B6-ED1B0163C5DD}">
      <dsp:nvSpPr>
        <dsp:cNvPr id="0" name=""/>
        <dsp:cNvSpPr/>
      </dsp:nvSpPr>
      <dsp:spPr>
        <a:xfrm rot="5400000">
          <a:off x="-263574" y="1829742"/>
          <a:ext cx="1757164" cy="1230014"/>
        </a:xfrm>
        <a:prstGeom prst="chevron">
          <a:avLst/>
        </a:prstGeom>
        <a:gradFill rotWithShape="0">
          <a:gsLst>
            <a:gs pos="0">
              <a:schemeClr val="accent4">
                <a:hueOff val="5197847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7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7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2 этап</a:t>
          </a:r>
          <a:endParaRPr lang="ru-RU" sz="3400" kern="1200" dirty="0"/>
        </a:p>
      </dsp:txBody>
      <dsp:txXfrm rot="-5400000">
        <a:off x="1" y="2181174"/>
        <a:ext cx="1230014" cy="527150"/>
      </dsp:txXfrm>
    </dsp:sp>
    <dsp:sp modelId="{AA14B0BC-CAD3-4490-BE02-30C12EE44D06}">
      <dsp:nvSpPr>
        <dsp:cNvPr id="0" name=""/>
        <dsp:cNvSpPr/>
      </dsp:nvSpPr>
      <dsp:spPr>
        <a:xfrm rot="5400000">
          <a:off x="3978547" y="-1182364"/>
          <a:ext cx="1142156" cy="66392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i="1" kern="1200" dirty="0" smtClean="0"/>
            <a:t>Реализация проекта</a:t>
          </a:r>
          <a:endParaRPr lang="ru-RU" sz="1700" i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Высадка овощных культур, ухаживание за растениями, наблюдение, проведение с воспитанниками исследовательской деятельности, сбор фотоматериалов (с 10 июня по 24 августа) </a:t>
          </a:r>
          <a:endParaRPr lang="ru-RU" sz="1700" kern="1200" dirty="0"/>
        </a:p>
      </dsp:txBody>
      <dsp:txXfrm rot="-5400000">
        <a:off x="1230015" y="1621923"/>
        <a:ext cx="6583467" cy="1030646"/>
      </dsp:txXfrm>
    </dsp:sp>
    <dsp:sp modelId="{90766304-CA49-4D32-B2E0-DB99D3659AA7}">
      <dsp:nvSpPr>
        <dsp:cNvPr id="0" name=""/>
        <dsp:cNvSpPr/>
      </dsp:nvSpPr>
      <dsp:spPr>
        <a:xfrm rot="5400000">
          <a:off x="-263574" y="3394396"/>
          <a:ext cx="1757164" cy="1230014"/>
        </a:xfrm>
        <a:prstGeom prst="chevron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3 этап</a:t>
          </a:r>
          <a:endParaRPr lang="ru-RU" sz="3400" kern="1200" dirty="0"/>
        </a:p>
      </dsp:txBody>
      <dsp:txXfrm rot="-5400000">
        <a:off x="1" y="3745828"/>
        <a:ext cx="1230014" cy="527150"/>
      </dsp:txXfrm>
    </dsp:sp>
    <dsp:sp modelId="{D42934DA-D9FD-45DD-949A-131D0BA1922A}">
      <dsp:nvSpPr>
        <dsp:cNvPr id="0" name=""/>
        <dsp:cNvSpPr/>
      </dsp:nvSpPr>
      <dsp:spPr>
        <a:xfrm rot="5400000">
          <a:off x="3978547" y="382289"/>
          <a:ext cx="1142156" cy="66392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i="1" kern="1200" dirty="0" smtClean="0"/>
            <a:t>Анализ результативности проекта</a:t>
          </a:r>
          <a:endParaRPr lang="ru-RU" sz="1700" i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Фотовыставка «Посадили огород, посмотрите что растет» (с 17 – 28 августа) – 11-12 неделя.</a:t>
          </a:r>
          <a:endParaRPr lang="ru-RU" sz="1700" kern="1200" dirty="0"/>
        </a:p>
      </dsp:txBody>
      <dsp:txXfrm rot="-5400000">
        <a:off x="1230015" y="3186577"/>
        <a:ext cx="6583467" cy="10306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5788A3-8B72-4607-8905-CAEDB5D04C57}">
      <dsp:nvSpPr>
        <dsp:cNvPr id="0" name=""/>
        <dsp:cNvSpPr/>
      </dsp:nvSpPr>
      <dsp:spPr>
        <a:xfrm>
          <a:off x="-5528291" y="-846394"/>
          <a:ext cx="6582288" cy="6582288"/>
        </a:xfrm>
        <a:prstGeom prst="blockArc">
          <a:avLst>
            <a:gd name="adj1" fmla="val 18900000"/>
            <a:gd name="adj2" fmla="val 2700000"/>
            <a:gd name="adj3" fmla="val 328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90AAA1-8521-4448-BAEE-458F61D95914}">
      <dsp:nvSpPr>
        <dsp:cNvPr id="0" name=""/>
        <dsp:cNvSpPr/>
      </dsp:nvSpPr>
      <dsp:spPr>
        <a:xfrm>
          <a:off x="392855" y="257481"/>
          <a:ext cx="7408157" cy="51476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85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Дети познакомились с культурными огородными растениями.</a:t>
          </a:r>
          <a:endParaRPr lang="ru-RU" sz="1300" kern="1200" dirty="0"/>
        </a:p>
      </dsp:txBody>
      <dsp:txXfrm>
        <a:off x="392855" y="257481"/>
        <a:ext cx="7408157" cy="514766"/>
      </dsp:txXfrm>
    </dsp:sp>
    <dsp:sp modelId="{1481719D-ED6A-45CF-AF71-A892BEF9BF5A}">
      <dsp:nvSpPr>
        <dsp:cNvPr id="0" name=""/>
        <dsp:cNvSpPr/>
      </dsp:nvSpPr>
      <dsp:spPr>
        <a:xfrm>
          <a:off x="71126" y="193135"/>
          <a:ext cx="643458" cy="6434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984C11-C9F2-489D-B952-91F0A24E447E}">
      <dsp:nvSpPr>
        <dsp:cNvPr id="0" name=""/>
        <dsp:cNvSpPr/>
      </dsp:nvSpPr>
      <dsp:spPr>
        <a:xfrm>
          <a:off x="816286" y="1029533"/>
          <a:ext cx="6984726" cy="514766"/>
        </a:xfrm>
        <a:prstGeom prst="rect">
          <a:avLst/>
        </a:prstGeom>
        <a:gradFill rotWithShape="0">
          <a:gsLst>
            <a:gs pos="0">
              <a:schemeClr val="accent4">
                <a:hueOff val="2079139"/>
                <a:satOff val="-9594"/>
                <a:lumOff val="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2079139"/>
                <a:satOff val="-9594"/>
                <a:lumOff val="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2079139"/>
                <a:satOff val="-9594"/>
                <a:lumOff val="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85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Дети стали более уважительно относиться к труду.</a:t>
          </a:r>
          <a:endParaRPr lang="ru-RU" sz="1300" kern="1200" dirty="0"/>
        </a:p>
      </dsp:txBody>
      <dsp:txXfrm>
        <a:off x="816286" y="1029533"/>
        <a:ext cx="6984726" cy="514766"/>
      </dsp:txXfrm>
    </dsp:sp>
    <dsp:sp modelId="{25304532-869D-4A17-A8D4-59EA341B0A47}">
      <dsp:nvSpPr>
        <dsp:cNvPr id="0" name=""/>
        <dsp:cNvSpPr/>
      </dsp:nvSpPr>
      <dsp:spPr>
        <a:xfrm>
          <a:off x="494556" y="965187"/>
          <a:ext cx="643458" cy="6434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C1AD2BC-AC74-4739-AC3D-F2B193DC6955}">
      <dsp:nvSpPr>
        <dsp:cNvPr id="0" name=""/>
        <dsp:cNvSpPr/>
      </dsp:nvSpPr>
      <dsp:spPr>
        <a:xfrm>
          <a:off x="1009910" y="1801585"/>
          <a:ext cx="6791102" cy="514766"/>
        </a:xfrm>
        <a:prstGeom prst="rect">
          <a:avLst/>
        </a:prstGeom>
        <a:gradFill rotWithShape="0">
          <a:gsLst>
            <a:gs pos="0">
              <a:schemeClr val="accent4">
                <a:hueOff val="4158277"/>
                <a:satOff val="-19187"/>
                <a:lumOff val="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4158277"/>
                <a:satOff val="-19187"/>
                <a:lumOff val="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4158277"/>
                <a:satOff val="-19187"/>
                <a:lumOff val="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85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В результате практической деятельности и опытно - исследовательской деятельности дети получили представление о необходимых условиях для роста растений.</a:t>
          </a:r>
          <a:endParaRPr lang="ru-RU" sz="1300" kern="1200" dirty="0"/>
        </a:p>
      </dsp:txBody>
      <dsp:txXfrm>
        <a:off x="1009910" y="1801585"/>
        <a:ext cx="6791102" cy="514766"/>
      </dsp:txXfrm>
    </dsp:sp>
    <dsp:sp modelId="{73651426-859D-445A-9F9A-3A3DE8717C9C}">
      <dsp:nvSpPr>
        <dsp:cNvPr id="0" name=""/>
        <dsp:cNvSpPr/>
      </dsp:nvSpPr>
      <dsp:spPr>
        <a:xfrm>
          <a:off x="688181" y="1737239"/>
          <a:ext cx="643458" cy="6434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E9F889B-FADC-4A3D-BC8C-FBDAD1958716}">
      <dsp:nvSpPr>
        <dsp:cNvPr id="0" name=""/>
        <dsp:cNvSpPr/>
      </dsp:nvSpPr>
      <dsp:spPr>
        <a:xfrm>
          <a:off x="1009910" y="2573148"/>
          <a:ext cx="6791102" cy="514766"/>
        </a:xfrm>
        <a:prstGeom prst="rect">
          <a:avLst/>
        </a:prstGeom>
        <a:gradFill rotWithShape="0">
          <a:gsLst>
            <a:gs pos="0">
              <a:schemeClr val="accent4">
                <a:hueOff val="6237416"/>
                <a:satOff val="-28781"/>
                <a:lumOff val="10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237416"/>
                <a:satOff val="-28781"/>
                <a:lumOff val="10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237416"/>
                <a:satOff val="-28781"/>
                <a:lumOff val="10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85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Дети стали бережнее относиться к растительному миру.</a:t>
          </a:r>
          <a:endParaRPr lang="ru-RU" sz="1300" kern="1200" dirty="0"/>
        </a:p>
      </dsp:txBody>
      <dsp:txXfrm>
        <a:off x="1009910" y="2573148"/>
        <a:ext cx="6791102" cy="514766"/>
      </dsp:txXfrm>
    </dsp:sp>
    <dsp:sp modelId="{B12296C2-51EE-45AD-B3F0-EF0EC4202C82}">
      <dsp:nvSpPr>
        <dsp:cNvPr id="0" name=""/>
        <dsp:cNvSpPr/>
      </dsp:nvSpPr>
      <dsp:spPr>
        <a:xfrm>
          <a:off x="688181" y="2508802"/>
          <a:ext cx="643458" cy="6434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237416"/>
              <a:satOff val="-28781"/>
              <a:lumOff val="105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D92325-F4DE-41E9-8948-60E68C49BF84}">
      <dsp:nvSpPr>
        <dsp:cNvPr id="0" name=""/>
        <dsp:cNvSpPr/>
      </dsp:nvSpPr>
      <dsp:spPr>
        <a:xfrm>
          <a:off x="816286" y="3345200"/>
          <a:ext cx="6984726" cy="514766"/>
        </a:xfrm>
        <a:prstGeom prst="rect">
          <a:avLst/>
        </a:prstGeom>
        <a:gradFill rotWithShape="0">
          <a:gsLst>
            <a:gs pos="0">
              <a:schemeClr val="accent4">
                <a:hueOff val="8316554"/>
                <a:satOff val="-38374"/>
                <a:lumOff val="141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8316554"/>
                <a:satOff val="-38374"/>
                <a:lumOff val="141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8316554"/>
                <a:satOff val="-38374"/>
                <a:lumOff val="141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85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Дети увидели многообразие посевного материала.</a:t>
          </a:r>
          <a:endParaRPr lang="ru-RU" sz="1300" kern="1200" dirty="0"/>
        </a:p>
      </dsp:txBody>
      <dsp:txXfrm>
        <a:off x="816286" y="3345200"/>
        <a:ext cx="6984726" cy="514766"/>
      </dsp:txXfrm>
    </dsp:sp>
    <dsp:sp modelId="{74824896-D8BA-4EEF-8D88-DADB76BCC254}">
      <dsp:nvSpPr>
        <dsp:cNvPr id="0" name=""/>
        <dsp:cNvSpPr/>
      </dsp:nvSpPr>
      <dsp:spPr>
        <a:xfrm>
          <a:off x="494556" y="3280854"/>
          <a:ext cx="643458" cy="6434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CCBC2E-6D3B-4F19-B829-E18C9AE6E385}">
      <dsp:nvSpPr>
        <dsp:cNvPr id="0" name=""/>
        <dsp:cNvSpPr/>
      </dsp:nvSpPr>
      <dsp:spPr>
        <a:xfrm>
          <a:off x="392855" y="4117252"/>
          <a:ext cx="7408157" cy="514766"/>
        </a:xfrm>
        <a:prstGeom prst="rect">
          <a:avLst/>
        </a:prstGeom>
        <a:gradFill rotWithShape="0">
          <a:gsLst>
            <a:gs pos="0">
              <a:schemeClr val="accent4">
                <a:hueOff val="10395693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3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3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8596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У детей сформировался интерес к опытно исследовательской деятельности по выращиванию культурных огородных растений в открытом грунте.</a:t>
          </a:r>
          <a:endParaRPr lang="ru-RU" sz="1300" kern="1200" dirty="0"/>
        </a:p>
      </dsp:txBody>
      <dsp:txXfrm>
        <a:off x="392855" y="4117252"/>
        <a:ext cx="7408157" cy="514766"/>
      </dsp:txXfrm>
    </dsp:sp>
    <dsp:sp modelId="{EA05958D-8F1B-43E4-89F6-B07881615CAD}">
      <dsp:nvSpPr>
        <dsp:cNvPr id="0" name=""/>
        <dsp:cNvSpPr/>
      </dsp:nvSpPr>
      <dsp:spPr>
        <a:xfrm>
          <a:off x="71126" y="4052906"/>
          <a:ext cx="643458" cy="6434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7/25/2019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in_Game\Downloads\&#1059;&#1088;&#1086;&#1078;&#1072;&#1081;%20&#1089;&#1086;&#1073;&#1080;&#1088;&#1072;&#1081;!.mp3" TargetMode="Externa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519915" y="1376916"/>
            <a:ext cx="4104167" cy="4104167"/>
          </a:xfrm>
          <a:prstGeom prst="ellipse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Муниципальное бюджетное дошкольное образовательное учреждение «Детский сад №27 « Бобренок»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2287769" y="1144770"/>
            <a:ext cx="4568457" cy="4568457"/>
          </a:xfrm>
          <a:prstGeom prst="ellipse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180430" y="1466858"/>
            <a:ext cx="2971891" cy="30985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/>
              <a:t>Муниципальное </a:t>
            </a:r>
            <a:r>
              <a:rPr lang="ru-RU" sz="2800" dirty="0"/>
              <a:t>бюджетное дошкольное образовательное учреждение «Детский </a:t>
            </a:r>
            <a:r>
              <a:rPr lang="ru-RU" sz="2800" dirty="0" smtClean="0"/>
              <a:t>сад» </a:t>
            </a:r>
            <a:r>
              <a:rPr lang="ru-RU" sz="2800" dirty="0"/>
              <a:t>№27 </a:t>
            </a:r>
            <a:r>
              <a:rPr lang="ru-RU" sz="2800" dirty="0" smtClean="0"/>
              <a:t>«Бобренок»</a:t>
            </a:r>
            <a:endParaRPr lang="en-US" sz="2800" b="1" dirty="0">
              <a:ln w="0"/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22928" y="4776059"/>
            <a:ext cx="2575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Подготовила </a:t>
            </a:r>
            <a:r>
              <a:rPr lang="ru-RU" dirty="0" err="1"/>
              <a:t>Алеева</a:t>
            </a:r>
            <a:r>
              <a:rPr lang="ru-RU" dirty="0"/>
              <a:t> </a:t>
            </a:r>
            <a:r>
              <a:rPr lang="ru-RU" dirty="0" smtClean="0"/>
              <a:t>А.А</a:t>
            </a:r>
          </a:p>
          <a:p>
            <a:pPr algn="ctr"/>
            <a:r>
              <a:rPr lang="ru-RU" dirty="0" smtClean="0"/>
              <a:t>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ransition advTm="5468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300446"/>
            <a:ext cx="7869890" cy="587651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Таким образом, данный </a:t>
            </a:r>
            <a:r>
              <a:rPr lang="ru-RU" dirty="0" smtClean="0"/>
              <a:t>проект, поспособствовал уровню </a:t>
            </a:r>
            <a:r>
              <a:rPr lang="ru-RU" dirty="0"/>
              <a:t>интереса детей </a:t>
            </a:r>
            <a:r>
              <a:rPr lang="ru-RU" dirty="0" smtClean="0"/>
              <a:t>старшего дошкольного </a:t>
            </a:r>
            <a:r>
              <a:rPr lang="ru-RU" dirty="0"/>
              <a:t>возраста к исследовательской деятельности в познаний растительного мира значительно вырос. Повысилась экологическая компетентность детей: дети могут различать некоторые виды растений, знают особенности строения растения и условия их роста. У детей появилось желание по собственной инициативе ухаживать за растениями, появился интерес и стремление к взаимодействию с ними.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Данный проект подтвердил, что и в дальнейшем необходимо способствовать слиянию ребенка с природой, формировать эстетическое отношение к ней, углублять знания, совершенствовать навыки, поддерживать индивидуальность. И тогда ребенок проявит интерес к познавательно - исследовательской деятельности, будут самостоятельно и творчески осваивать новые способы исследований.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6343786"/>
      </p:ext>
    </p:extLst>
  </p:cSld>
  <p:clrMapOvr>
    <a:masterClrMapping/>
  </p:clrMapOvr>
  <p:transition advTm="10015"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68587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Используемая литература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1018903"/>
            <a:ext cx="7869890" cy="5197249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ru-RU" sz="2200" dirty="0" smtClean="0"/>
              <a:t>Программа ДОУ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200" dirty="0" smtClean="0"/>
              <a:t>Артемова </a:t>
            </a:r>
            <a:r>
              <a:rPr lang="ru-RU" sz="2200" dirty="0"/>
              <a:t>Л.В. «Окружающий мир в дидактических играх дошкольников»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200" dirty="0"/>
              <a:t>Иванова А.И. «Мир растений. Экологические наблюдения и эксперименты в детском саду»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200" dirty="0"/>
              <a:t>Масленникова Е.А, Сучкова И.М. «Организация опытно – экспериментальной деятельности детей 2-7 лет»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200" dirty="0"/>
              <a:t>Мереньянова О.Р. «Формирование у детей основ экологической культуры»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200" dirty="0"/>
              <a:t>Николаева С.Н. «Юный эколог»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200" dirty="0"/>
              <a:t>Рыжова Н.А. «Экологическое развитие детей в детском саду»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2200" dirty="0"/>
              <a:t>Сигимова М.Н. «Воспитание экологической культуры ребенка»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522667"/>
      </p:ext>
    </p:extLst>
  </p:cSld>
  <p:clrMapOvr>
    <a:masterClrMapping/>
  </p:clrMapOvr>
  <p:transition advTm="9828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in_Game\OneDrive\Рабочий стол\мама\IMG_20190526_1449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1319" y="1299882"/>
            <a:ext cx="7853082" cy="4509247"/>
          </a:xfrm>
          <a:prstGeom prst="rect">
            <a:avLst/>
          </a:prstGeom>
          <a:noFill/>
        </p:spPr>
      </p:pic>
      <p:pic>
        <p:nvPicPr>
          <p:cNvPr id="8" name="Урожай собирай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57322" y="50358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56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in_Game\OneDrive\Рабочий стол\мама\IMG_20190526_1605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718" y="995902"/>
            <a:ext cx="7863177" cy="4848308"/>
          </a:xfrm>
          <a:prstGeom prst="rect">
            <a:avLst/>
          </a:prstGeom>
          <a:noFill/>
        </p:spPr>
      </p:pic>
    </p:spTree>
  </p:cSld>
  <p:clrMapOvr>
    <a:masterClrMapping/>
  </p:clrMapOvr>
  <p:transition advTm="5016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Main_Game\OneDrive\Рабочий стол\мама\IMG-20190608-WA0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-2057400"/>
            <a:ext cx="8229600" cy="1097280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37034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985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6611" y="-2246811"/>
            <a:ext cx="68580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078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41862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063"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8823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875"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1429" y="927462"/>
            <a:ext cx="7559040" cy="566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515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/>
              <a:t>Проект</a:t>
            </a:r>
            <a:br>
              <a:rPr lang="ru-RU" sz="3200" dirty="0"/>
            </a:br>
            <a:r>
              <a:rPr lang="ru-RU" sz="3200" dirty="0"/>
              <a:t> «Чудо огород-</a:t>
            </a:r>
            <a:br>
              <a:rPr lang="ru-RU" sz="3200" dirty="0"/>
            </a:br>
            <a:r>
              <a:rPr lang="ru-RU" sz="3200" dirty="0"/>
              <a:t>Солнечные лучики»</a:t>
            </a:r>
            <a:endParaRPr lang="en-US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5459" y="1318704"/>
            <a:ext cx="765319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3200" dirty="0"/>
              <a:t>По методу – познавательно – исследовательский;</a:t>
            </a:r>
          </a:p>
          <a:p>
            <a:pPr marL="514350" indent="-514350">
              <a:buFont typeface="Courier New" panose="02070309020205020404" pitchFamily="49" charset="0"/>
              <a:buChar char="o"/>
            </a:pPr>
            <a:r>
              <a:rPr lang="ru-RU" sz="3200" dirty="0"/>
              <a:t>По содержанию – ребенок и природа;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3200" dirty="0"/>
              <a:t>По характеру контактов – открытый, в ДОУ и за его пределами;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3200" dirty="0"/>
              <a:t>По количеству участников – групповой, дети с 5-6лет, их родители, воспитатели;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3200" dirty="0"/>
              <a:t>По продолжительности – долгосрочный, 3 месяца с июня по август</a:t>
            </a:r>
            <a:r>
              <a:rPr lang="ru-RU" dirty="0"/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172410626"/>
      </p:ext>
    </p:extLst>
  </p:cSld>
  <p:clrMapOvr>
    <a:masterClrMapping/>
  </p:clrMapOvr>
  <p:transition advTm="14422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33426" y="878541"/>
            <a:ext cx="42976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188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6216" y="263562"/>
            <a:ext cx="7853083" cy="579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813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Main_Game\OneDrive\Рабочий стол\мама\IMG_20190613_0755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4513" y="662961"/>
            <a:ext cx="7450667" cy="5588000"/>
          </a:xfrm>
          <a:prstGeom prst="rect">
            <a:avLst/>
          </a:prstGeom>
          <a:noFill/>
        </p:spPr>
      </p:pic>
    </p:spTree>
  </p:cSld>
  <p:clrMapOvr>
    <a:masterClrMapping/>
  </p:clrMapOvr>
  <p:transition advTm="4235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7200900" cy="8637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4547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225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359151"/>
            <a:ext cx="7869890" cy="39849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Актуальность темы проекта: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757646"/>
            <a:ext cx="7869890" cy="5695405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ru-RU" sz="1600" dirty="0"/>
              <a:t>Влияние окружающего мира на развитие ребенка очень огромно. Знакомство с </a:t>
            </a:r>
            <a:r>
              <a:rPr lang="ru-RU" sz="1600" dirty="0" smtClean="0"/>
              <a:t> </a:t>
            </a:r>
            <a:r>
              <a:rPr lang="ru-RU" sz="1600" dirty="0"/>
              <a:t>постоянно изменяющимися явлениями начинается с первых лет жизни малыша. Явления и объекты природы привлекают детей красотой, яркостью красок, разнообразием. Наблюдая за ними, ребенок обогащает свой чувственный опыт, на котором и основывается его дальнейшее творчество. </a:t>
            </a:r>
            <a:r>
              <a:rPr lang="ru-RU" sz="1600" dirty="0" smtClean="0"/>
              <a:t>Основная </a:t>
            </a:r>
            <a:r>
              <a:rPr lang="ru-RU" sz="1600" dirty="0"/>
              <a:t>задача взрослого состоит в том, чтобы помочь ребенку самостоятельно найти ответы на вопросы. </a:t>
            </a:r>
            <a:endParaRPr lang="ru-RU" sz="1600" dirty="0" smtClean="0"/>
          </a:p>
          <a:p>
            <a:pPr algn="just">
              <a:lnSpc>
                <a:spcPct val="120000"/>
              </a:lnSpc>
            </a:pPr>
            <a:r>
              <a:rPr lang="ru-RU" sz="1600" dirty="0" smtClean="0"/>
              <a:t>Ознакомление </a:t>
            </a:r>
            <a:r>
              <a:rPr lang="ru-RU" sz="1600" dirty="0"/>
              <a:t>с ростом и развитием в нашем регионе можно осуществить только в летний период с июня по август, выращивание на территорий детского сада различные культуры из семян петрушки, салата, моркови, редиса; рассады моркови, огурца, помидора, перца, капусты.</a:t>
            </a:r>
          </a:p>
          <a:p>
            <a:pPr algn="just">
              <a:lnSpc>
                <a:spcPct val="120000"/>
              </a:lnSpc>
            </a:pPr>
            <a:r>
              <a:rPr lang="ru-RU" sz="1600" dirty="0"/>
              <a:t>Таким образом, деятельность, связанная с экспериментированием и наблюдением, играет большую роль в развитии психической сферы ребенка – в развитии мышления (операции анализа и синтеза, сравнения, умение обобщать и делать выводы), памяти, воображения, внимания. Кроме того, ребенок приучает к аккуратности, обращает внимание на детали, не упускает из виду общую картину. Дети испытывают огромный интерес к подобной деятельности, склоняются к самостоятельному наблюдению за объектами живой природы. </a:t>
            </a:r>
            <a:r>
              <a:rPr lang="ru-RU" sz="1600" dirty="0" smtClean="0"/>
              <a:t>Все </a:t>
            </a:r>
            <a:r>
              <a:rPr lang="ru-RU" sz="1600" dirty="0"/>
              <a:t>это стало основой разработки проекта по построению образовательной деятельности в процессе создания «Мини-огорода»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399430778"/>
      </p:ext>
    </p:extLst>
  </p:cSld>
  <p:clrMapOvr>
    <a:masterClrMapping/>
  </p:clrMapOvr>
  <p:transition advTm="5025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Дети в недостаточной степени имеют представления о растениях, о том, где они растут, о необходимых условиях их роста, их интерес к познавательно-исследовательской деятельности недостаточно развит.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3456672"/>
      </p:ext>
    </p:extLst>
  </p:cSld>
  <p:clrMapOvr>
    <a:masterClrMapping/>
  </p:clrMapOvr>
  <p:transition advTm="8359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6336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Цель и 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888274"/>
            <a:ext cx="7869890" cy="5839097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sz="4000" b="1" dirty="0"/>
              <a:t>Цель проекта:</a:t>
            </a:r>
            <a:r>
              <a:rPr lang="ru-RU" sz="4000" dirty="0"/>
              <a:t> Формирование у детей элементарных знаний о выращивании огородных культур, развитие познавательных интересов, формирование исследовательских навыков через вовлечение в практическую деятельность, воспитание у детей умения наблюдать, делать выводы.</a:t>
            </a:r>
          </a:p>
          <a:p>
            <a:pPr marL="0" indent="0" algn="just">
              <a:buNone/>
            </a:pPr>
            <a:r>
              <a:rPr lang="ru-RU" sz="4000" b="1" i="1" dirty="0"/>
              <a:t>Задачи:</a:t>
            </a:r>
            <a:endParaRPr lang="ru-RU" sz="4000" dirty="0"/>
          </a:p>
          <a:p>
            <a:pPr algn="just"/>
            <a:r>
              <a:rPr lang="ru-RU" sz="4000" dirty="0"/>
              <a:t>Закреплять представление об общих признаках растений (корень, стебель, листья, цветы, семена) и о потребностях растения во влаге, тепле, свете для их роста.</a:t>
            </a:r>
          </a:p>
          <a:p>
            <a:pPr algn="just"/>
            <a:r>
              <a:rPr lang="ru-RU" sz="4000" dirty="0"/>
              <a:t>Способствовать развитию эстетического восприятия природы.</a:t>
            </a:r>
          </a:p>
          <a:p>
            <a:pPr algn="just"/>
            <a:r>
              <a:rPr lang="ru-RU" sz="4000" dirty="0"/>
              <a:t>Формировать познавательный интерес в процессе изучения особенностей роста растений на учебно-опытном участке. Расширить знания детей о культурных растениях.</a:t>
            </a:r>
          </a:p>
          <a:p>
            <a:pPr algn="just"/>
            <a:r>
              <a:rPr lang="ru-RU" sz="4000" dirty="0"/>
              <a:t>Продолжать знакомить детей с особенностями выращивания культурных растений (помидор, огурцов, редиса, лука, базилика,кинзы,салата, петрушки, капусты, перца)</a:t>
            </a:r>
          </a:p>
          <a:p>
            <a:pPr algn="just"/>
            <a:r>
              <a:rPr lang="ru-RU" sz="4000" dirty="0"/>
              <a:t>Продолжать формировать умение детей ухаживать за растениями в открытом грунте</a:t>
            </a:r>
          </a:p>
          <a:p>
            <a:pPr algn="just"/>
            <a:r>
              <a:rPr lang="ru-RU" sz="4000" dirty="0"/>
              <a:t>Развивать чувство ответственности за полив, взрыхление, прополка сорняков</a:t>
            </a:r>
          </a:p>
          <a:p>
            <a:pPr algn="just"/>
            <a:r>
              <a:rPr lang="ru-RU" sz="4000" dirty="0"/>
              <a:t>Развивать наблюдательность – умение замечать изменения в росте растений, связывать их с условиями, в которых они находятся, правильно отражать наблюдения в рисунке</a:t>
            </a:r>
          </a:p>
          <a:p>
            <a:pPr algn="just"/>
            <a:r>
              <a:rPr lang="ru-RU" sz="4000" dirty="0"/>
              <a:t>Воспитывать уважение к труду, бережное отношение к его результатам</a:t>
            </a:r>
          </a:p>
          <a:p>
            <a:pPr algn="just"/>
            <a:r>
              <a:rPr lang="ru-RU" sz="4000" dirty="0"/>
              <a:t>Возможные риски проекта: Посадка рассады огородных культур возможна в середине июня, гибель высаженной рассады вследствие частых холодных ветров и дождливого холодного лета, нехватка теплого периода созревания.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18370585"/>
      </p:ext>
    </p:extLst>
  </p:cSld>
  <p:clrMapOvr>
    <a:masterClrMapping/>
  </p:clrMapOvr>
  <p:transition advTm="4014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Прогнозируемый результат: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979715"/>
            <a:ext cx="7869890" cy="5484632"/>
          </a:xfrm>
        </p:spPr>
        <p:txBody>
          <a:bodyPr/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ru-RU" dirty="0"/>
              <a:t>Способы оценки успешности проекта: наблюдения, беседы, опыты;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dirty="0"/>
              <a:t>Расширение знаний и представлений у детей о процессе посадки и выращивания растений;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dirty="0"/>
              <a:t>Развивать чувство общности детей в группе и навыки сотрудничества;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dirty="0"/>
              <a:t>Формирование у детей уважительного отношения к труду;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ru-RU" dirty="0"/>
              <a:t>Получить урожай томатов, огурцов, листьев салата и петрушки, редиса, капусты, моркови выращенных  дошкольниками;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4755607"/>
      </p:ext>
    </p:extLst>
  </p:cSld>
  <p:clrMapOvr>
    <a:masterClrMapping/>
  </p:clrMapOvr>
  <p:transition advTm="10750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437528"/>
            <a:ext cx="7869890" cy="9987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Вся работа над проектом состоит из трех этапов: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5728580"/>
              </p:ext>
            </p:extLst>
          </p:nvPr>
        </p:nvGraphicFramePr>
        <p:xfrm>
          <a:off x="646113" y="1287463"/>
          <a:ext cx="7869237" cy="4889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20797533"/>
      </p:ext>
    </p:extLst>
  </p:cSld>
  <p:clrMapOvr>
    <a:masterClrMapping/>
  </p:clrMapOvr>
  <p:transition advTm="10000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37236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783770"/>
            <a:ext cx="3886200" cy="6322423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4800" dirty="0" smtClean="0"/>
              <a:t>С </a:t>
            </a:r>
            <a:r>
              <a:rPr lang="ru-RU" sz="4800" dirty="0"/>
              <a:t>3 июня воспитатель старшей группы Алеева А.А . с детьми начали работу над проектом  огород на участке детского сада. Оценили температурный и световой режим, познакомились с особенностями ухода и выращивания растений, выбрали семена петрушки, салата, редиса, кинзы,  базилика Так же в помощи реализации проекта помогли родители и заведующий детского сада Рябова  Л.Н. с рассадой овощных культур таких как томат, огурец, капуста, перец. Родители принесли полеты для постройки солнышка.</a:t>
            </a:r>
          </a:p>
          <a:p>
            <a:pPr algn="just">
              <a:lnSpc>
                <a:spcPct val="120000"/>
              </a:lnSpc>
            </a:pPr>
            <a:r>
              <a:rPr lang="ru-RU" sz="4800" dirty="0"/>
              <a:t>С 10 июня по 24 августа – Началась реализация нашего проекта.</a:t>
            </a:r>
          </a:p>
          <a:p>
            <a:pPr algn="just">
              <a:lnSpc>
                <a:spcPct val="120000"/>
              </a:lnSpc>
            </a:pPr>
            <a:r>
              <a:rPr lang="ru-RU" sz="4800" dirty="0"/>
              <a:t>10-14июня сделали из полетов лучики  солнца,  покрасили,  перекопали выделенную территорию для огорода принесли чернозем,  </a:t>
            </a:r>
          </a:p>
          <a:p>
            <a:pPr algn="just">
              <a:lnSpc>
                <a:spcPct val="120000"/>
              </a:lnSpc>
            </a:pPr>
            <a:r>
              <a:rPr lang="ru-RU" sz="4800" dirty="0"/>
              <a:t>17 июня посадили семена кинзы,  щавеля  лука,  петрушки, салата, редиса</a:t>
            </a:r>
            <a:r>
              <a:rPr lang="ru-RU" sz="4800" dirty="0" smtClean="0"/>
              <a:t>.</a:t>
            </a:r>
            <a:endParaRPr lang="ru-RU" sz="4800" dirty="0"/>
          </a:p>
          <a:p>
            <a:pPr algn="just">
              <a:lnSpc>
                <a:spcPct val="120000"/>
              </a:lnSpc>
            </a:pPr>
            <a:r>
              <a:rPr lang="ru-RU" sz="4800" dirty="0"/>
              <a:t>18 июня - высадили в открытый грунт рассаду помидора, капусты, огурца.</a:t>
            </a:r>
          </a:p>
          <a:p>
            <a:pPr algn="just">
              <a:lnSpc>
                <a:spcPct val="120000"/>
              </a:lnSpc>
            </a:pPr>
            <a:r>
              <a:rPr lang="ru-RU" sz="4800" dirty="0"/>
              <a:t>19 июня – посадили рассаду клубники.</a:t>
            </a:r>
          </a:p>
          <a:p>
            <a:pPr algn="just">
              <a:lnSpc>
                <a:spcPct val="120000"/>
              </a:lnSpc>
            </a:pPr>
            <a:r>
              <a:rPr lang="ru-RU" sz="4800" dirty="0"/>
              <a:t>20 июня выставили таблички с рисунками овощных культур для обозначения, где посадили. Организовывали ежедневный полив.</a:t>
            </a:r>
          </a:p>
          <a:p>
            <a:pPr algn="just">
              <a:lnSpc>
                <a:spcPct val="120000"/>
              </a:lnSpc>
            </a:pPr>
            <a:r>
              <a:rPr lang="ru-RU" sz="4800" dirty="0"/>
              <a:t>24 июня – стали прореживаться редис и салата. Принесенные корешки моркови и петрушки прижились хорошо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783770"/>
            <a:ext cx="3886200" cy="607423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5600" dirty="0"/>
              <a:t>На нашем мини огороде появились сорняки дети с воспитателем организовали прополку.</a:t>
            </a:r>
          </a:p>
          <a:p>
            <a:pPr algn="just"/>
            <a:r>
              <a:rPr lang="ru-RU" sz="5600" dirty="0"/>
              <a:t>25 июня – прорезалась петрушка, а семена моркови у нас не взошли.</a:t>
            </a:r>
          </a:p>
          <a:p>
            <a:pPr algn="just"/>
            <a:r>
              <a:rPr lang="ru-RU" sz="5600" dirty="0"/>
              <a:t>В июле месяце начались дожди дети меньше стали поливать, так как было сыро.</a:t>
            </a:r>
          </a:p>
          <a:p>
            <a:pPr algn="just"/>
            <a:r>
              <a:rPr lang="ru-RU" sz="5600" dirty="0"/>
              <a:t>5 июля - появились цветы на огурчике и томате.</a:t>
            </a:r>
          </a:p>
          <a:p>
            <a:pPr algn="just"/>
            <a:r>
              <a:rPr lang="ru-RU" sz="5600" dirty="0"/>
              <a:t>10 июля – увидели маленькие огурчики.</a:t>
            </a:r>
          </a:p>
          <a:p>
            <a:pPr algn="just"/>
            <a:r>
              <a:rPr lang="ru-RU" sz="5600" dirty="0"/>
              <a:t>10 июля – появились и первые помидорки.</a:t>
            </a:r>
          </a:p>
          <a:p>
            <a:pPr algn="just"/>
            <a:r>
              <a:rPr lang="ru-RU" sz="5600" dirty="0"/>
              <a:t>Дети каждый день наблюдали, как растет наш  огород.</a:t>
            </a:r>
          </a:p>
          <a:p>
            <a:pPr algn="just"/>
            <a:r>
              <a:rPr lang="ru-RU" sz="5600" dirty="0"/>
              <a:t>8 июля - сорвали первые огурчики, дети были очень рады выращенному урожаю.</a:t>
            </a:r>
          </a:p>
          <a:p>
            <a:pPr algn="just"/>
            <a:endParaRPr lang="ru-RU" sz="5600" dirty="0"/>
          </a:p>
          <a:p>
            <a:pPr marL="0" indent="0" algn="just">
              <a:buNone/>
            </a:pPr>
            <a:r>
              <a:rPr lang="ru-RU" sz="5600" dirty="0"/>
              <a:t>Дети </a:t>
            </a:r>
            <a:r>
              <a:rPr lang="ru-RU" sz="5600" dirty="0" smtClean="0"/>
              <a:t>продолжают наблюдение </a:t>
            </a:r>
            <a:r>
              <a:rPr lang="ru-RU" sz="5600" dirty="0"/>
              <a:t>за огородными растениями прополкой и </a:t>
            </a:r>
            <a:r>
              <a:rPr lang="ru-RU" sz="5600" dirty="0" smtClean="0"/>
              <a:t>поливом. За </a:t>
            </a:r>
            <a:r>
              <a:rPr lang="ru-RU" sz="5600" dirty="0"/>
              <a:t>все время проекта соблюдаем фотоматериалы для фото выставки.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9285878"/>
      </p:ext>
    </p:extLst>
  </p:cSld>
  <p:clrMapOvr>
    <a:masterClrMapping/>
  </p:clrMapOvr>
  <p:transition advTm="30078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 ходе реализации проекта были получены следующие результаты: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02166214"/>
              </p:ext>
            </p:extLst>
          </p:nvPr>
        </p:nvGraphicFramePr>
        <p:xfrm>
          <a:off x="646113" y="1287463"/>
          <a:ext cx="7869237" cy="4889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12416773"/>
      </p:ext>
    </p:extLst>
  </p:cSld>
  <p:clrMapOvr>
    <a:masterClrMapping/>
  </p:clrMapOvr>
  <p:transition advTm="9953"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6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</TotalTime>
  <Words>1074</Words>
  <Application>Microsoft Office PowerPoint</Application>
  <PresentationFormat>Экран (4:3)</PresentationFormat>
  <Paragraphs>82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Слайд 1</vt:lpstr>
      <vt:lpstr>Проект  «Чудо огород- Солнечные лучики»</vt:lpstr>
      <vt:lpstr>Актуальность темы проекта: </vt:lpstr>
      <vt:lpstr>Проблема</vt:lpstr>
      <vt:lpstr>Цель и задачи проекта</vt:lpstr>
      <vt:lpstr>Прогнозируемый результат: </vt:lpstr>
      <vt:lpstr>Вся работа над проектом состоит из трех этапов: </vt:lpstr>
      <vt:lpstr>Основная работа</vt:lpstr>
      <vt:lpstr>В ходе реализации проекта были получены следующие результаты:</vt:lpstr>
      <vt:lpstr>Слайд 10</vt:lpstr>
      <vt:lpstr>Используемая литература: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Пользователь Windows</cp:lastModifiedBy>
  <cp:revision>139</cp:revision>
  <dcterms:created xsi:type="dcterms:W3CDTF">2016-11-18T14:12:19Z</dcterms:created>
  <dcterms:modified xsi:type="dcterms:W3CDTF">2019-07-25T20:33:13Z</dcterms:modified>
</cp:coreProperties>
</file>