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4" r:id="rId5"/>
    <p:sldId id="262" r:id="rId6"/>
    <p:sldId id="265" r:id="rId7"/>
    <p:sldId id="266" r:id="rId8"/>
    <p:sldId id="267" r:id="rId9"/>
    <p:sldId id="269" r:id="rId10"/>
    <p:sldId id="26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pPr/>
              <a:t>12.12.2019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pPr/>
              <a:t>12.12.2019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hyperlink" Target="http://ru.wikipedia.org/wiki/1857" TargetMode="External"/><Relationship Id="rId7" Type="http://schemas.openxmlformats.org/officeDocument/2006/relationships/image" Target="../media/image26.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85728"/>
            <a:ext cx="8929718" cy="5878532"/>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4000" b="1" i="1" u="sng" strike="noStrike" kern="0" cap="none" spc="0" normalizeH="0" baseline="0" noProof="0" dirty="0">
                <a:ln>
                  <a:noFill/>
                </a:ln>
                <a:solidFill>
                  <a:srgbClr val="0070C0"/>
                </a:solidFill>
                <a:effectLst/>
                <a:uLnTx/>
                <a:uFillTx/>
                <a:latin typeface="Arial" charset="0"/>
              </a:rPr>
              <a:t>London </a:t>
            </a:r>
            <a:r>
              <a:rPr kumimoji="0" lang="en-US" sz="2800" b="1" i="1" u="sng" strike="noStrike" kern="0" cap="none" spc="0" normalizeH="0" baseline="0" noProof="0" dirty="0">
                <a:ln>
                  <a:noFill/>
                </a:ln>
                <a:solidFill>
                  <a:srgbClr val="CCECFF">
                    <a:lumMod val="10000"/>
                  </a:srgbClr>
                </a:solidFill>
                <a:effectLst/>
                <a:uLnTx/>
                <a:uFillTx/>
                <a:latin typeface="Arial" charset="0"/>
              </a:rPr>
              <a:t>is one</a:t>
            </a:r>
            <a:r>
              <a:rPr kumimoji="0" lang="ru-RU" sz="2800" b="1" i="1" u="sng" strike="noStrike" kern="0" cap="none" spc="0" normalizeH="0" baseline="0" noProof="0" dirty="0">
                <a:ln>
                  <a:noFill/>
                </a:ln>
                <a:solidFill>
                  <a:srgbClr val="CCECFF">
                    <a:lumMod val="10000"/>
                  </a:srgbClr>
                </a:solidFill>
                <a:effectLst/>
                <a:uLnTx/>
                <a:uFillTx/>
                <a:latin typeface="Arial" charset="0"/>
              </a:rPr>
              <a:t> </a:t>
            </a:r>
            <a:r>
              <a:rPr kumimoji="0" lang="en-US" sz="2800" b="1" i="1" u="sng" strike="noStrike" kern="0" cap="none" spc="0" normalizeH="0" baseline="0" noProof="0" dirty="0">
                <a:ln>
                  <a:noFill/>
                </a:ln>
                <a:solidFill>
                  <a:srgbClr val="CCECFF">
                    <a:lumMod val="10000"/>
                  </a:srgbClr>
                </a:solidFill>
                <a:effectLst/>
                <a:uLnTx/>
                <a:uFillTx/>
                <a:latin typeface="Arial" charset="0"/>
              </a:rPr>
              <a:t>of the largest cities in the world</a:t>
            </a:r>
            <a:r>
              <a:rPr kumimoji="0" lang="en-US" sz="2800" b="0" i="0" u="none" strike="noStrike" kern="0" cap="none" spc="0" normalizeH="0" baseline="0" noProof="0" dirty="0">
                <a:ln>
                  <a:noFill/>
                </a:ln>
                <a:solidFill>
                  <a:srgbClr val="CCECFF">
                    <a:lumMod val="10000"/>
                  </a:srgbClr>
                </a:solidFill>
                <a:effectLst/>
                <a:uLnTx/>
                <a:uFillTx/>
                <a:latin typeface="Arial" charset="0"/>
              </a:rPr>
              <a:t>. </a:t>
            </a:r>
            <a:endParaRPr kumimoji="0" lang="ru-RU" sz="2800" b="0" i="0" u="none" strike="noStrike" kern="0" cap="none" spc="0" normalizeH="0" baseline="0" noProof="0" dirty="0">
              <a:ln>
                <a:noFill/>
              </a:ln>
              <a:solidFill>
                <a:srgbClr val="CCECFF">
                  <a:lumMod val="10000"/>
                </a:srgb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ru-RU" sz="2800" b="0" i="0" u="none" strike="noStrike" kern="0" cap="none" spc="0" normalizeH="0" baseline="0" noProof="0" dirty="0">
              <a:ln>
                <a:noFill/>
              </a:ln>
              <a:solidFill>
                <a:srgbClr val="CCECFF">
                  <a:lumMod val="10000"/>
                </a:srgb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About seven million people live here. </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London is more than two thousand years old. London’s most famous sights are</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 Tower Bridge</a:t>
            </a:r>
            <a:r>
              <a:rPr kumimoji="0" lang="en-US" sz="2800" b="1" i="0" u="none" strike="noStrike" kern="0" cap="none" spc="0" normalizeH="0" baseline="0" noProof="0" dirty="0" smtClean="0">
                <a:ln>
                  <a:noFill/>
                </a:ln>
                <a:solidFill>
                  <a:schemeClr val="tx2">
                    <a:lumMod val="50000"/>
                  </a:schemeClr>
                </a:solidFill>
                <a:effectLst/>
                <a:uLnTx/>
                <a:uFillTx/>
                <a:latin typeface="Arial" charset="0"/>
              </a:rPr>
              <a:t>,</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 Big Ben</a:t>
            </a:r>
            <a:r>
              <a:rPr kumimoji="0" lang="ru-RU" sz="2800" b="1" i="0" u="none" strike="noStrike" kern="0" cap="none" spc="0" normalizeH="0" baseline="0" noProof="0" dirty="0">
                <a:ln>
                  <a:noFill/>
                </a:ln>
                <a:solidFill>
                  <a:schemeClr val="tx2">
                    <a:lumMod val="50000"/>
                  </a:schemeClr>
                </a:solidFill>
                <a:effectLst/>
                <a:uLnTx/>
                <a:uFillTx/>
                <a:latin typeface="Arial" charset="0"/>
              </a:rPr>
              <a:t>,</a:t>
            </a:r>
            <a:r>
              <a:rPr kumimoji="0" lang="en-US" sz="2800" b="1" i="0" u="none" strike="noStrike" kern="0" cap="none" spc="0" normalizeH="0" baseline="0" noProof="0" dirty="0">
                <a:ln>
                  <a:noFill/>
                </a:ln>
                <a:solidFill>
                  <a:schemeClr val="tx2">
                    <a:lumMod val="50000"/>
                  </a:schemeClr>
                </a:solidFill>
                <a:effectLst/>
                <a:uLnTx/>
                <a:uFillTx/>
                <a:latin typeface="Arial" charset="0"/>
              </a:rPr>
              <a:t> </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ru-RU" sz="2800" b="1" i="0" u="none" strike="noStrike" kern="0" cap="none" spc="0" normalizeH="0" baseline="0" noProof="0" dirty="0">
                <a:ln>
                  <a:noFill/>
                </a:ln>
                <a:solidFill>
                  <a:schemeClr val="tx2">
                    <a:lumMod val="50000"/>
                  </a:schemeClr>
                </a:solidFill>
                <a:effectLst/>
                <a:uLnTx/>
                <a:uFillTx/>
                <a:latin typeface="Arial" charset="0"/>
              </a:rPr>
              <a:t> </a:t>
            </a:r>
            <a:r>
              <a:rPr kumimoji="0" lang="en-US" sz="2800" b="1" i="0" u="none" strike="noStrike" kern="0" cap="none" spc="0" normalizeH="0" baseline="0" noProof="0" dirty="0">
                <a:ln>
                  <a:noFill/>
                </a:ln>
                <a:solidFill>
                  <a:schemeClr val="tx2">
                    <a:lumMod val="50000"/>
                  </a:schemeClr>
                </a:solidFill>
                <a:effectLst/>
                <a:uLnTx/>
                <a:uFillTx/>
                <a:latin typeface="Arial" charset="0"/>
              </a:rPr>
              <a:t>the Houses of Parliament,</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 Trafalgar Square</a:t>
            </a:r>
            <a:r>
              <a:rPr kumimoji="0" lang="ru-RU" sz="2800" b="1" i="0" u="none" strike="noStrike" kern="0" cap="none" spc="0" normalizeH="0" baseline="0" noProof="0" dirty="0" smtClean="0">
                <a:ln>
                  <a:noFill/>
                </a:ln>
                <a:solidFill>
                  <a:schemeClr val="tx2">
                    <a:lumMod val="50000"/>
                  </a:schemeClr>
                </a:solidFill>
                <a:effectLst/>
                <a:uLnTx/>
                <a:uFillTx/>
                <a:latin typeface="Arial" charset="0"/>
              </a:rPr>
              <a:t>,</a:t>
            </a:r>
            <a:endParaRPr kumimoji="0" lang="ru-RU" sz="2800" b="1" i="0" u="none" strike="noStrike" kern="0" cap="none" spc="0" normalizeH="0" baseline="0" noProof="0" dirty="0">
              <a:ln>
                <a:noFill/>
              </a:ln>
              <a:solidFill>
                <a:schemeClr val="tx2">
                  <a:lumMod val="50000"/>
                </a:schemeClr>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tx2">
                    <a:lumMod val="50000"/>
                  </a:schemeClr>
                </a:solidFill>
                <a:effectLst/>
                <a:uLnTx/>
                <a:uFillTx/>
                <a:latin typeface="Arial" charset="0"/>
              </a:rPr>
              <a:t> St. Paul’s </a:t>
            </a:r>
            <a:r>
              <a:rPr kumimoji="0" lang="en-US" sz="2800" b="1" i="0" u="none" strike="noStrike" kern="0" cap="none" spc="0" normalizeH="0" baseline="0" noProof="0" dirty="0" smtClean="0">
                <a:ln>
                  <a:noFill/>
                </a:ln>
                <a:solidFill>
                  <a:schemeClr val="tx2">
                    <a:lumMod val="50000"/>
                  </a:schemeClr>
                </a:solidFill>
                <a:effectLst/>
                <a:uLnTx/>
                <a:uFillTx/>
                <a:latin typeface="Arial" charset="0"/>
              </a:rPr>
              <a:t>Cathedral</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lumMod val="50000"/>
                  </a:schemeClr>
                </a:solidFill>
                <a:effectLst/>
                <a:uLnTx/>
                <a:uFillTx/>
                <a:latin typeface="Arial" charset="0"/>
              </a:rPr>
              <a:t>Sherlock</a:t>
            </a:r>
            <a:r>
              <a:rPr kumimoji="0" lang="en-US" sz="2800" b="1" i="0" u="none" strike="noStrike" kern="0" cap="none" spc="0" normalizeH="0" noProof="0" dirty="0" smtClean="0">
                <a:ln>
                  <a:noFill/>
                </a:ln>
                <a:solidFill>
                  <a:schemeClr val="tx2">
                    <a:lumMod val="50000"/>
                  </a:schemeClr>
                </a:solidFill>
                <a:effectLst/>
                <a:uLnTx/>
                <a:uFillTx/>
                <a:latin typeface="Arial" charset="0"/>
              </a:rPr>
              <a:t> Holmes Museum</a:t>
            </a:r>
          </a:p>
          <a:p>
            <a:pPr marL="0" marR="0" lvl="0" indent="0" defTabSz="914400" eaLnBrk="1" fontAlgn="base" latinLnBrk="0" hangingPunct="1">
              <a:lnSpc>
                <a:spcPct val="100000"/>
              </a:lnSpc>
              <a:spcBef>
                <a:spcPct val="0"/>
              </a:spcBef>
              <a:spcAft>
                <a:spcPct val="0"/>
              </a:spcAft>
              <a:buClrTx/>
              <a:buSzTx/>
              <a:buFontTx/>
              <a:buNone/>
              <a:tabLst/>
              <a:defRPr/>
            </a:pPr>
            <a:r>
              <a:rPr lang="en-US" sz="2800" b="1" kern="0" baseline="0" dirty="0" smtClean="0">
                <a:solidFill>
                  <a:schemeClr val="tx2">
                    <a:lumMod val="50000"/>
                  </a:schemeClr>
                </a:solidFill>
                <a:latin typeface="Arial" charset="0"/>
              </a:rPr>
              <a:t>Science</a:t>
            </a:r>
            <a:r>
              <a:rPr lang="en-US" sz="2800" b="1" kern="0" dirty="0" smtClean="0">
                <a:solidFill>
                  <a:schemeClr val="tx2">
                    <a:lumMod val="50000"/>
                  </a:schemeClr>
                </a:solidFill>
                <a:latin typeface="Arial" charset="0"/>
              </a:rPr>
              <a:t> Museum</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chemeClr val="tx2">
                    <a:lumMod val="50000"/>
                  </a:schemeClr>
                </a:solidFill>
                <a:effectLst/>
                <a:uLnTx/>
                <a:uFillTx/>
                <a:latin typeface="Arial" charset="0"/>
              </a:rPr>
              <a:t>Madam</a:t>
            </a:r>
            <a:r>
              <a:rPr kumimoji="0" lang="en-US" sz="2800" b="1" i="0" u="none" strike="noStrike" kern="0" cap="none" spc="0" normalizeH="0" noProof="0" dirty="0" smtClean="0">
                <a:ln>
                  <a:noFill/>
                </a:ln>
                <a:solidFill>
                  <a:schemeClr val="tx2">
                    <a:lumMod val="50000"/>
                  </a:schemeClr>
                </a:solidFill>
                <a:effectLst/>
                <a:uLnTx/>
                <a:uFillTx/>
                <a:latin typeface="Arial" charset="0"/>
              </a:rPr>
              <a:t> </a:t>
            </a:r>
            <a:r>
              <a:rPr kumimoji="0" lang="en-US" sz="2800" b="1" i="0" u="none" strike="noStrike" kern="0" cap="none" spc="0" normalizeH="0" noProof="0" dirty="0" err="1" smtClean="0">
                <a:ln>
                  <a:noFill/>
                </a:ln>
                <a:solidFill>
                  <a:schemeClr val="tx2">
                    <a:lumMod val="50000"/>
                  </a:schemeClr>
                </a:solidFill>
                <a:effectLst/>
                <a:uLnTx/>
                <a:uFillTx/>
                <a:latin typeface="Arial" charset="0"/>
              </a:rPr>
              <a:t>Tussaud’s</a:t>
            </a:r>
            <a:r>
              <a:rPr kumimoji="0" lang="en-US" sz="2800" b="1" i="0" u="none" strike="noStrike" kern="0" cap="none" spc="0" normalizeH="0" noProof="0" dirty="0" smtClean="0">
                <a:ln>
                  <a:noFill/>
                </a:ln>
                <a:solidFill>
                  <a:schemeClr val="tx2">
                    <a:lumMod val="50000"/>
                  </a:schemeClr>
                </a:solidFill>
                <a:effectLst/>
                <a:uLnTx/>
                <a:uFillTx/>
                <a:latin typeface="Arial" charset="0"/>
              </a:rPr>
              <a:t> Museum</a:t>
            </a:r>
            <a:r>
              <a:rPr kumimoji="0" lang="en-US" sz="2800" b="1" i="0" u="none" strike="noStrike" kern="0" cap="none" spc="0" normalizeH="0" baseline="0" noProof="0" dirty="0" smtClean="0">
                <a:ln>
                  <a:noFill/>
                </a:ln>
                <a:solidFill>
                  <a:schemeClr val="tx2">
                    <a:lumMod val="50000"/>
                  </a:schemeClr>
                </a:solidFill>
                <a:effectLst/>
                <a:uLnTx/>
                <a:uFillTx/>
                <a:latin typeface="Arial" charset="0"/>
              </a:rPr>
              <a:t>.</a:t>
            </a:r>
            <a:endParaRPr kumimoji="0" lang="ru-RU" sz="1800" b="0" i="0" u="none" strike="noStrike" kern="0" cap="none" spc="0" normalizeH="0" baseline="0" noProof="0" dirty="0">
              <a:ln>
                <a:noFill/>
              </a:ln>
              <a:solidFill>
                <a:schemeClr val="tx2">
                  <a:lumMod val="50000"/>
                </a:schemeClr>
              </a:solidFill>
              <a:effectLst/>
              <a:uLnTx/>
              <a:uFillTx/>
            </a:endParaRPr>
          </a:p>
        </p:txBody>
      </p:sp>
      <p:pic>
        <p:nvPicPr>
          <p:cNvPr id="7170" name="Picture 2" descr="Музей Виктории и Альберта (Victoria &amp; Albert Museum)"/>
          <p:cNvPicPr>
            <a:picLocks noChangeAspect="1" noChangeArrowheads="1"/>
          </p:cNvPicPr>
          <p:nvPr/>
        </p:nvPicPr>
        <p:blipFill>
          <a:blip r:embed="rId2"/>
          <a:srcRect/>
          <a:stretch>
            <a:fillRect/>
          </a:stretch>
        </p:blipFill>
        <p:spPr bwMode="auto">
          <a:xfrm>
            <a:off x="7215206" y="2143116"/>
            <a:ext cx="1619250" cy="2305050"/>
          </a:xfrm>
          <a:prstGeom prst="rect">
            <a:avLst/>
          </a:prstGeom>
          <a:noFill/>
        </p:spPr>
      </p:pic>
      <p:pic>
        <p:nvPicPr>
          <p:cNvPr id="7172" name="Picture 4" descr="Большой двор Британского музея (British Museum)"/>
          <p:cNvPicPr>
            <a:picLocks noChangeAspect="1" noChangeArrowheads="1"/>
          </p:cNvPicPr>
          <p:nvPr/>
        </p:nvPicPr>
        <p:blipFill>
          <a:blip r:embed="rId3"/>
          <a:srcRect/>
          <a:stretch>
            <a:fillRect/>
          </a:stretch>
        </p:blipFill>
        <p:spPr bwMode="auto">
          <a:xfrm>
            <a:off x="5072066" y="3929066"/>
            <a:ext cx="2214578" cy="2738442"/>
          </a:xfrm>
          <a:prstGeom prst="rect">
            <a:avLst/>
          </a:prstGeom>
          <a:noFill/>
        </p:spPr>
      </p:pic>
    </p:spTree>
    <p:extLst>
      <p:ext uri="{BB962C8B-B14F-4D97-AF65-F5344CB8AC3E}">
        <p14:creationId xmlns:p14="http://schemas.microsoft.com/office/powerpoint/2010/main" val="2265969192"/>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0" y="428604"/>
            <a:ext cx="3000364"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endParaRPr kumimoji="0" lang="ru-RU" sz="100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70C0"/>
                </a:solidFill>
                <a:effectLst/>
                <a:latin typeface="Arial" pitchFamily="34" charset="0"/>
                <a:cs typeface="Arial" pitchFamily="34" charset="0"/>
              </a:rPr>
              <a:t>Музей</a:t>
            </a:r>
            <a:endParaRPr kumimoji="0" lang="en-US" sz="4000" b="1" i="0" u="none" strike="noStrike" cap="none" normalizeH="0" baseline="0" dirty="0" smtClean="0">
              <a:ln>
                <a:noFill/>
              </a:ln>
              <a:solidFill>
                <a:srgbClr val="0070C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0070C0"/>
                </a:solidFill>
                <a:effectLst/>
                <a:latin typeface="Arial" pitchFamily="34" charset="0"/>
                <a:cs typeface="Arial" pitchFamily="34" charset="0"/>
              </a:rPr>
              <a:t> Лондона</a:t>
            </a:r>
            <a:r>
              <a:rPr kumimoji="0" lang="ru-RU" sz="4000" b="0" i="0" u="none" strike="noStrike" cap="none" normalizeH="0" baseline="0" dirty="0" smtClean="0">
                <a:ln>
                  <a:noFill/>
                </a:ln>
                <a:solidFill>
                  <a:srgbClr val="336600"/>
                </a:solidFill>
                <a:effectLst/>
                <a:latin typeface="Arial" pitchFamily="34" charset="0"/>
                <a:cs typeface="Arial" pitchFamily="34" charset="0"/>
              </a:rPr>
              <a:t>.</a:t>
            </a:r>
            <a:endParaRPr kumimoji="0" lang="ru-RU" sz="4000" b="0" i="0" u="none" strike="noStrike" cap="none" normalizeH="0" baseline="0" dirty="0" smtClean="0">
              <a:ln>
                <a:noFill/>
              </a:ln>
              <a:solidFill>
                <a:schemeClr val="tx1"/>
              </a:solidFill>
              <a:effectLst/>
              <a:latin typeface="Arial" pitchFamily="34" charset="0"/>
            </a:endParaRPr>
          </a:p>
        </p:txBody>
      </p:sp>
      <p:pic>
        <p:nvPicPr>
          <p:cNvPr id="26628" name="Picture 4" descr="Музей Лондона, Лондон, Великобритания, Европа"/>
          <p:cNvPicPr>
            <a:picLocks noChangeAspect="1" noChangeArrowheads="1"/>
          </p:cNvPicPr>
          <p:nvPr/>
        </p:nvPicPr>
        <p:blipFill>
          <a:blip r:embed="rId2"/>
          <a:srcRect/>
          <a:stretch>
            <a:fillRect/>
          </a:stretch>
        </p:blipFill>
        <p:spPr bwMode="auto">
          <a:xfrm>
            <a:off x="2928926" y="357166"/>
            <a:ext cx="5715000" cy="3219451"/>
          </a:xfrm>
          <a:prstGeom prst="rect">
            <a:avLst/>
          </a:prstGeom>
          <a:noFill/>
        </p:spPr>
      </p:pic>
      <p:pic>
        <p:nvPicPr>
          <p:cNvPr id="26632" name="Picture 8" descr="http://gruppalondon.ru/uploads/posts/2010-04/1271327544_162717521113541875.jpg"/>
          <p:cNvPicPr>
            <a:picLocks noChangeAspect="1" noChangeArrowheads="1"/>
          </p:cNvPicPr>
          <p:nvPr/>
        </p:nvPicPr>
        <p:blipFill>
          <a:blip r:embed="rId3"/>
          <a:srcRect/>
          <a:stretch>
            <a:fillRect/>
          </a:stretch>
        </p:blipFill>
        <p:spPr bwMode="auto">
          <a:xfrm>
            <a:off x="428596" y="2786058"/>
            <a:ext cx="4876800" cy="3657600"/>
          </a:xfrm>
          <a:prstGeom prst="rect">
            <a:avLst/>
          </a:prstGeom>
          <a:noFill/>
        </p:spPr>
      </p:pic>
      <p:sp>
        <p:nvSpPr>
          <p:cNvPr id="7" name="Прямоугольник 6"/>
          <p:cNvSpPr/>
          <p:nvPr/>
        </p:nvSpPr>
        <p:spPr>
          <a:xfrm>
            <a:off x="5500694" y="3982998"/>
            <a:ext cx="3000396" cy="1477328"/>
          </a:xfrm>
          <a:prstGeom prst="rect">
            <a:avLst/>
          </a:prstGeom>
        </p:spPr>
        <p:txBody>
          <a:bodyPr wrap="square">
            <a:spAutoFit/>
          </a:bodyPr>
          <a:lstStyle/>
          <a:p>
            <a:endParaRPr lang="en-US" dirty="0" smtClean="0"/>
          </a:p>
          <a:p>
            <a:r>
              <a:rPr lang="ru-RU" sz="2400" b="1" dirty="0" smtClean="0">
                <a:solidFill>
                  <a:srgbClr val="0070C0"/>
                </a:solidFill>
              </a:rPr>
              <a:t>Британский музей </a:t>
            </a:r>
            <a:endParaRPr lang="en-US" sz="2400" b="1" dirty="0" smtClean="0">
              <a:solidFill>
                <a:srgbClr val="0070C0"/>
              </a:solidFill>
            </a:endParaRPr>
          </a:p>
          <a:p>
            <a:r>
              <a:rPr lang="ru-RU" sz="2400" b="1" dirty="0" smtClean="0">
                <a:solidFill>
                  <a:srgbClr val="0070C0"/>
                </a:solidFill>
              </a:rPr>
              <a:t>(</a:t>
            </a:r>
            <a:r>
              <a:rPr lang="en-US" sz="2400" b="1" dirty="0" smtClean="0">
                <a:solidFill>
                  <a:srgbClr val="0070C0"/>
                </a:solidFill>
              </a:rPr>
              <a:t>British Museum)</a:t>
            </a:r>
            <a:endParaRPr lang="ru-RU" sz="2400" b="1" dirty="0">
              <a:solidFill>
                <a:srgbClr val="0070C0"/>
              </a:solidFill>
            </a:endParaRPr>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163" y="2478088"/>
            <a:ext cx="6797675" cy="190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descr="глаз"/>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6318" y="428604"/>
            <a:ext cx="2570747" cy="1928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58" y="428604"/>
            <a:ext cx="2673424" cy="195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The Houses of Parlia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560" y="4149079"/>
            <a:ext cx="1832819" cy="2381813"/>
          </a:xfrm>
          <a:prstGeom prst="rect">
            <a:avLst/>
          </a:prstGeom>
          <a:noFill/>
          <a:ln w="88900">
            <a:solidFill>
              <a:srgbClr val="0000FF"/>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7" name="Picture 7" descr="Trafalgar Square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7554" y="4429132"/>
            <a:ext cx="2648322" cy="1802081"/>
          </a:xfrm>
          <a:prstGeom prst="rect">
            <a:avLst/>
          </a:prstGeom>
          <a:noFill/>
          <a:ln w="88900">
            <a:solidFill>
              <a:srgbClr val="0000FF"/>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8" name="Picture 6" descr="Big Ben - the Clock Tow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0892" y="4143380"/>
            <a:ext cx="1643074" cy="2329992"/>
          </a:xfrm>
          <a:prstGeom prst="rect">
            <a:avLst/>
          </a:prstGeom>
          <a:noFill/>
          <a:ln w="88900">
            <a:solidFill>
              <a:srgbClr val="0000FF"/>
            </a:solidFill>
            <a:miter lim="800000"/>
            <a:headEnd/>
            <a:tailEnd/>
          </a:ln>
          <a:effectLst/>
          <a:extLst>
            <a:ext uri="{909E8E84-426E-40DD-AFC4-6F175D3DCCD1}">
              <a14:hiddenFill xmlns:a14="http://schemas.microsoft.com/office/drawing/2010/main">
                <a:solidFill>
                  <a:srgbClr val="FFFFFF"/>
                </a:solidFill>
              </a14:hiddenFill>
            </a:ext>
          </a:extLst>
        </p:spPr>
      </p:pic>
      <p:pic>
        <p:nvPicPr>
          <p:cNvPr id="9" name="Picture 2" descr="C:\Documents and Settings\SP\Рабочий стол\английский\DigitalTowerBridge[1].jpg"/>
          <p:cNvPicPr>
            <a:picLocks noChangeAspect="1" noChangeArrowheads="1"/>
          </p:cNvPicPr>
          <p:nvPr/>
        </p:nvPicPr>
        <p:blipFill>
          <a:blip r:embed="rId8"/>
          <a:srcRect/>
          <a:stretch>
            <a:fillRect/>
          </a:stretch>
        </p:blipFill>
        <p:spPr bwMode="auto">
          <a:xfrm>
            <a:off x="6143636" y="428605"/>
            <a:ext cx="2786101" cy="1956186"/>
          </a:xfrm>
          <a:prstGeom prst="rect">
            <a:avLst/>
          </a:prstGeom>
          <a:noFill/>
          <a:ln w="9525">
            <a:noFill/>
            <a:miter lim="800000"/>
            <a:headEnd/>
            <a:tailEnd/>
          </a:ln>
        </p:spPr>
      </p:pic>
    </p:spTree>
    <p:extLst>
      <p:ext uri="{BB962C8B-B14F-4D97-AF65-F5344CB8AC3E}">
        <p14:creationId xmlns:p14="http://schemas.microsoft.com/office/powerpoint/2010/main" val="295201237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2000" fill="hold"/>
                                        <p:tgtEl>
                                          <p:spTgt spid="7"/>
                                        </p:tgtEl>
                                        <p:attrNameLst>
                                          <p:attrName>ppt_x</p:attrName>
                                        </p:attrNameLst>
                                      </p:cBhvr>
                                      <p:tavLst>
                                        <p:tav tm="0">
                                          <p:val>
                                            <p:strVal val="#ppt_x-.2"/>
                                          </p:val>
                                        </p:tav>
                                        <p:tav tm="100000">
                                          <p:val>
                                            <p:strVal val="#ppt_x"/>
                                          </p:val>
                                        </p:tav>
                                      </p:tavLst>
                                    </p:anim>
                                    <p:anim calcmode="lin" valueType="num">
                                      <p:cBhvr>
                                        <p:cTn id="12" dur="2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3" dur="2000"/>
                                        <p:tgtEl>
                                          <p:spTgt spid="7"/>
                                        </p:tgtEl>
                                      </p:cBhvr>
                                    </p:animEffect>
                                  </p:childTnLst>
                                </p:cTn>
                              </p:par>
                            </p:childTnLst>
                          </p:cTn>
                        </p:par>
                        <p:par>
                          <p:cTn id="14" fill="hold">
                            <p:stCondLst>
                              <p:cond delay="4000"/>
                            </p:stCondLst>
                            <p:childTnLst>
                              <p:par>
                                <p:cTn id="15" presetID="8"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64085"/>
            <a:ext cx="7488832" cy="6309420"/>
          </a:xfrm>
        </p:spPr>
        <p:txBody>
          <a:bodyPr wrap="square">
            <a:spAutoFit/>
          </a:bodyPr>
          <a:lstStyle/>
          <a:p>
            <a:pPr algn="ctr"/>
            <a:r>
              <a:rPr lang="en-US" b="1" i="1" dirty="0" smtClean="0"/>
              <a:t>What can you see in the museum?</a:t>
            </a:r>
            <a:br>
              <a:rPr lang="en-US" b="1" i="1" dirty="0" smtClean="0"/>
            </a:br>
            <a:r>
              <a:rPr lang="en-US" b="1" i="1" dirty="0" smtClean="0"/>
              <a:t>Is it worth visiting? why?</a:t>
            </a:r>
            <a:r>
              <a:rPr lang="en-US" sz="2800" dirty="0" smtClean="0"/>
              <a:t/>
            </a:r>
            <a:br>
              <a:rPr lang="en-US" sz="2800" dirty="0" smtClean="0"/>
            </a:br>
            <a:r>
              <a:rPr lang="en-US" sz="2800" dirty="0" smtClean="0"/>
              <a:t/>
            </a:r>
            <a:br>
              <a:rPr lang="en-US" sz="2800" dirty="0" smtClean="0"/>
            </a:br>
            <a:r>
              <a:rPr lang="en-US" sz="2800" dirty="0" smtClean="0"/>
              <a:t>READ THE TEXT AND SHOW TRE ANSWERS</a:t>
            </a:r>
            <a:br>
              <a:rPr lang="en-US" sz="2800" dirty="0" smtClean="0"/>
            </a:br>
            <a:r>
              <a:rPr lang="en-US" sz="2800" dirty="0" smtClean="0"/>
              <a:t/>
            </a:r>
            <a:br>
              <a:rPr lang="en-US" sz="2800" dirty="0" smtClean="0"/>
            </a:br>
            <a:r>
              <a:rPr lang="en-US" sz="2800" dirty="0" smtClean="0">
                <a:solidFill>
                  <a:schemeClr val="tx2">
                    <a:lumMod val="50000"/>
                  </a:schemeClr>
                </a:solidFill>
              </a:rPr>
              <a:t>1. THE NAME OF THE MUSEUM</a:t>
            </a:r>
            <a:br>
              <a:rPr lang="en-US" sz="2800" dirty="0" smtClean="0">
                <a:solidFill>
                  <a:schemeClr val="tx2">
                    <a:lumMod val="50000"/>
                  </a:schemeClr>
                </a:solidFill>
              </a:rPr>
            </a:br>
            <a:r>
              <a:rPr lang="en-US" sz="2800" dirty="0" smtClean="0">
                <a:solidFill>
                  <a:schemeClr val="tx2">
                    <a:lumMod val="50000"/>
                  </a:schemeClr>
                </a:solidFill>
              </a:rPr>
              <a:t>2. WHEN It WAS FOUNDED</a:t>
            </a:r>
            <a:br>
              <a:rPr lang="en-US" sz="2800" dirty="0" smtClean="0">
                <a:solidFill>
                  <a:schemeClr val="tx2">
                    <a:lumMod val="50000"/>
                  </a:schemeClr>
                </a:solidFill>
              </a:rPr>
            </a:br>
            <a:r>
              <a:rPr lang="en-US" sz="2800" dirty="0" smtClean="0">
                <a:solidFill>
                  <a:schemeClr val="tx2">
                    <a:lumMod val="50000"/>
                  </a:schemeClr>
                </a:solidFill>
              </a:rPr>
              <a:t>3.WHAT CAN YOU SEE IN THE MUSEUM</a:t>
            </a:r>
            <a:br>
              <a:rPr lang="en-US" sz="2800" dirty="0" smtClean="0">
                <a:solidFill>
                  <a:schemeClr val="tx2">
                    <a:lumMod val="50000"/>
                  </a:schemeClr>
                </a:solidFill>
              </a:rPr>
            </a:br>
            <a:r>
              <a:rPr lang="en-US" sz="2800" dirty="0" smtClean="0">
                <a:solidFill>
                  <a:schemeClr val="tx2">
                    <a:lumMod val="50000"/>
                  </a:schemeClr>
                </a:solidFill>
              </a:rPr>
              <a:t>4. WHAT </a:t>
            </a:r>
            <a:r>
              <a:rPr lang="en-US" sz="2800" dirty="0">
                <a:solidFill>
                  <a:schemeClr val="tx2">
                    <a:lumMod val="50000"/>
                  </a:schemeClr>
                </a:solidFill>
              </a:rPr>
              <a:t>CAN YOU </a:t>
            </a:r>
            <a:r>
              <a:rPr lang="en-US" sz="2800" dirty="0" smtClean="0">
                <a:solidFill>
                  <a:schemeClr val="tx2">
                    <a:lumMod val="50000"/>
                  </a:schemeClr>
                </a:solidFill>
              </a:rPr>
              <a:t>DO </a:t>
            </a:r>
            <a:r>
              <a:rPr lang="en-US" sz="2800" dirty="0">
                <a:solidFill>
                  <a:schemeClr val="tx2">
                    <a:lumMod val="50000"/>
                  </a:schemeClr>
                </a:solidFill>
              </a:rPr>
              <a:t>IN THE </a:t>
            </a:r>
            <a:r>
              <a:rPr lang="en-US" sz="2800" dirty="0" smtClean="0">
                <a:solidFill>
                  <a:schemeClr val="tx2">
                    <a:lumMod val="50000"/>
                  </a:schemeClr>
                </a:solidFill>
              </a:rPr>
              <a:t>MUSEUM</a:t>
            </a:r>
            <a:br>
              <a:rPr lang="en-US" sz="2800" dirty="0" smtClean="0">
                <a:solidFill>
                  <a:schemeClr val="tx2">
                    <a:lumMod val="50000"/>
                  </a:schemeClr>
                </a:solidFill>
              </a:rPr>
            </a:br>
            <a:r>
              <a:rPr lang="en-US" sz="2800" dirty="0" smtClean="0">
                <a:solidFill>
                  <a:schemeClr val="tx2">
                    <a:lumMod val="50000"/>
                  </a:schemeClr>
                </a:solidFill>
              </a:rPr>
              <a:t>5. WHY IT IS WORTH VISITING</a:t>
            </a:r>
            <a:r>
              <a:rPr lang="en-US" dirty="0" smtClean="0">
                <a:solidFill>
                  <a:schemeClr val="tx2">
                    <a:lumMod val="50000"/>
                  </a:schemeClr>
                </a:solidFill>
              </a:rPr>
              <a:t/>
            </a:r>
            <a:br>
              <a:rPr lang="en-US" dirty="0" smtClean="0">
                <a:solidFill>
                  <a:schemeClr val="tx2">
                    <a:lumMod val="50000"/>
                  </a:schemeClr>
                </a:solidFill>
              </a:rPr>
            </a:br>
            <a:r>
              <a:rPr lang="en-US" dirty="0" smtClean="0"/>
              <a:t/>
            </a:r>
            <a:br>
              <a:rPr lang="en-US" dirty="0" smtClean="0"/>
            </a:br>
            <a:endParaRPr lang="ru-RU" dirty="0"/>
          </a:p>
        </p:txBody>
      </p:sp>
    </p:spTree>
    <p:extLst>
      <p:ext uri="{BB962C8B-B14F-4D97-AF65-F5344CB8AC3E}">
        <p14:creationId xmlns:p14="http://schemas.microsoft.com/office/powerpoint/2010/main" val="2647363190"/>
      </p:ext>
    </p:extLst>
  </p:cSld>
  <p:clrMapOvr>
    <a:masterClrMapping/>
  </p:clrMapOvr>
  <p:transition>
    <p:cover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428604"/>
            <a:ext cx="8501122" cy="3016210"/>
          </a:xfrm>
          <a:prstGeom prst="rect">
            <a:avLst/>
          </a:prstGeom>
        </p:spPr>
        <p:txBody>
          <a:bodyPr wrap="square">
            <a:spAutoFit/>
          </a:bodyPr>
          <a:lstStyle/>
          <a:p>
            <a:r>
              <a:rPr lang="ru-RU" sz="3200" b="1" u="sng" dirty="0" smtClean="0">
                <a:solidFill>
                  <a:schemeClr val="tx2">
                    <a:lumMod val="50000"/>
                  </a:schemeClr>
                </a:solidFill>
                <a:latin typeface="Comic Sans MS" pitchFamily="66" charset="0"/>
              </a:rPr>
              <a:t>Музей мадам </a:t>
            </a:r>
            <a:r>
              <a:rPr lang="ru-RU" sz="3200" b="1" u="sng" dirty="0" err="1" smtClean="0">
                <a:solidFill>
                  <a:schemeClr val="tx2">
                    <a:lumMod val="50000"/>
                  </a:schemeClr>
                </a:solidFill>
                <a:latin typeface="Comic Sans MS" pitchFamily="66" charset="0"/>
              </a:rPr>
              <a:t>Тюссо</a:t>
            </a:r>
            <a:r>
              <a:rPr lang="ru-RU" sz="3200" b="1" u="sng" dirty="0" smtClean="0">
                <a:solidFill>
                  <a:schemeClr val="tx2">
                    <a:lumMod val="50000"/>
                  </a:schemeClr>
                </a:solidFill>
                <a:latin typeface="Comic Sans MS" pitchFamily="66" charset="0"/>
              </a:rPr>
              <a:t> </a:t>
            </a:r>
            <a:endParaRPr lang="en-US" sz="3200" b="1" u="sng" dirty="0" smtClean="0">
              <a:solidFill>
                <a:schemeClr val="tx2">
                  <a:lumMod val="50000"/>
                </a:schemeClr>
              </a:solidFill>
              <a:latin typeface="Comic Sans MS" pitchFamily="66" charset="0"/>
            </a:endParaRPr>
          </a:p>
          <a:p>
            <a:r>
              <a:rPr lang="ru-RU" sz="3200" b="1" u="sng" dirty="0" smtClean="0">
                <a:solidFill>
                  <a:schemeClr val="tx2">
                    <a:lumMod val="50000"/>
                  </a:schemeClr>
                </a:solidFill>
                <a:latin typeface="Comic Sans MS" pitchFamily="66" charset="0"/>
              </a:rPr>
              <a:t>(</a:t>
            </a:r>
            <a:r>
              <a:rPr lang="en-US" sz="3200" b="1" u="sng" dirty="0" smtClean="0">
                <a:solidFill>
                  <a:schemeClr val="tx2">
                    <a:lumMod val="50000"/>
                  </a:schemeClr>
                </a:solidFill>
                <a:latin typeface="Comic Sans MS" pitchFamily="66" charset="0"/>
              </a:rPr>
              <a:t>Madame </a:t>
            </a:r>
            <a:r>
              <a:rPr lang="en-US" sz="3200" b="1" u="sng" dirty="0" err="1" smtClean="0">
                <a:solidFill>
                  <a:schemeClr val="tx2">
                    <a:lumMod val="50000"/>
                  </a:schemeClr>
                </a:solidFill>
                <a:latin typeface="Comic Sans MS" pitchFamily="66" charset="0"/>
              </a:rPr>
              <a:t>Tussaud’s</a:t>
            </a:r>
            <a:r>
              <a:rPr lang="en-US" sz="3200" b="1" u="sng" dirty="0" smtClean="0">
                <a:solidFill>
                  <a:schemeClr val="tx2">
                    <a:lumMod val="50000"/>
                  </a:schemeClr>
                </a:solidFill>
                <a:latin typeface="Comic Sans MS" pitchFamily="66" charset="0"/>
              </a:rPr>
              <a:t>)</a:t>
            </a:r>
          </a:p>
          <a:p>
            <a:r>
              <a:rPr lang="en-US" dirty="0" smtClean="0"/>
              <a:t>0870 999 0046, Marylebone Road, Baker Street tube</a:t>
            </a:r>
          </a:p>
          <a:p>
            <a:r>
              <a:rPr lang="ru-RU" dirty="0" smtClean="0"/>
              <a:t>Режим работы: </a:t>
            </a:r>
            <a:r>
              <a:rPr lang="ru-RU" dirty="0" err="1" smtClean="0"/>
              <a:t>пн-пт</a:t>
            </a:r>
            <a:r>
              <a:rPr lang="ru-RU" dirty="0" smtClean="0"/>
              <a:t> 9:00-17:30, </a:t>
            </a:r>
            <a:r>
              <a:rPr lang="ru-RU" dirty="0" err="1" smtClean="0"/>
              <a:t>сб-вс</a:t>
            </a:r>
            <a:r>
              <a:rPr lang="ru-RU" dirty="0" smtClean="0"/>
              <a:t> 9:00-18:00</a:t>
            </a:r>
          </a:p>
          <a:p>
            <a:r>
              <a:rPr lang="ru-RU" dirty="0" smtClean="0"/>
              <a:t>Вход — 21,99 </a:t>
            </a:r>
            <a:r>
              <a:rPr lang="en-US" dirty="0" smtClean="0"/>
              <a:t>GBP, </a:t>
            </a:r>
            <a:r>
              <a:rPr lang="ru-RU" dirty="0" smtClean="0"/>
              <a:t>для детей — 17,99 </a:t>
            </a:r>
            <a:r>
              <a:rPr lang="en-US" dirty="0" smtClean="0"/>
              <a:t>GBP</a:t>
            </a:r>
            <a:br>
              <a:rPr lang="en-US" dirty="0" smtClean="0"/>
            </a:br>
            <a:r>
              <a:rPr lang="en-US" dirty="0" smtClean="0"/>
              <a:t/>
            </a:r>
            <a:br>
              <a:rPr lang="en-US" dirty="0" smtClean="0"/>
            </a:br>
            <a:endParaRPr lang="en-US" dirty="0" smtClean="0"/>
          </a:p>
          <a:p>
            <a:r>
              <a:rPr lang="en-US" dirty="0" smtClean="0"/>
              <a:t/>
            </a:r>
            <a:br>
              <a:rPr lang="en-US" dirty="0" smtClean="0"/>
            </a:br>
            <a:endParaRPr lang="ru-RU" dirty="0"/>
          </a:p>
        </p:txBody>
      </p:sp>
      <p:pic>
        <p:nvPicPr>
          <p:cNvPr id="22530" name="Picture 2" descr="http://tonkosti.ru/show.php?id=1666995"/>
          <p:cNvPicPr>
            <a:picLocks noChangeAspect="1" noChangeArrowheads="1"/>
          </p:cNvPicPr>
          <p:nvPr/>
        </p:nvPicPr>
        <p:blipFill>
          <a:blip r:embed="rId2"/>
          <a:srcRect/>
          <a:stretch>
            <a:fillRect/>
          </a:stretch>
        </p:blipFill>
        <p:spPr bwMode="auto">
          <a:xfrm>
            <a:off x="4071934" y="5000636"/>
            <a:ext cx="1987840" cy="1428760"/>
          </a:xfrm>
          <a:prstGeom prst="rect">
            <a:avLst/>
          </a:prstGeom>
          <a:noFill/>
        </p:spPr>
      </p:pic>
      <p:pic>
        <p:nvPicPr>
          <p:cNvPr id="22532" name="Picture 4" descr="Лондонский музей мадам Тюссо"/>
          <p:cNvPicPr>
            <a:picLocks noChangeAspect="1" noChangeArrowheads="1"/>
          </p:cNvPicPr>
          <p:nvPr/>
        </p:nvPicPr>
        <p:blipFill>
          <a:blip r:embed="rId3"/>
          <a:srcRect/>
          <a:stretch>
            <a:fillRect/>
          </a:stretch>
        </p:blipFill>
        <p:spPr bwMode="auto">
          <a:xfrm>
            <a:off x="6215074" y="500042"/>
            <a:ext cx="2571768" cy="1928826"/>
          </a:xfrm>
          <a:prstGeom prst="rect">
            <a:avLst/>
          </a:prstGeom>
          <a:noFill/>
        </p:spPr>
      </p:pic>
      <p:pic>
        <p:nvPicPr>
          <p:cNvPr id="22534" name="Picture 6" descr="http://go4.imgsmail.ru/imgpreview?key=http%3A//temza.com/london-pictures/madam-t-museum/henryVIII.jpg&amp;mb=imgdb_preview_1527"/>
          <p:cNvPicPr>
            <a:picLocks noChangeAspect="1" noChangeArrowheads="1"/>
          </p:cNvPicPr>
          <p:nvPr/>
        </p:nvPicPr>
        <p:blipFill>
          <a:blip r:embed="rId4"/>
          <a:srcRect/>
          <a:stretch>
            <a:fillRect/>
          </a:stretch>
        </p:blipFill>
        <p:spPr bwMode="auto">
          <a:xfrm>
            <a:off x="4214810" y="2428868"/>
            <a:ext cx="1643074" cy="2214578"/>
          </a:xfrm>
          <a:prstGeom prst="rect">
            <a:avLst/>
          </a:prstGeom>
          <a:noFill/>
        </p:spPr>
      </p:pic>
      <p:pic>
        <p:nvPicPr>
          <p:cNvPr id="22536" name="Picture 8" descr="http://go1.imgsmail.ru/imgpreview?key=http%3A//stat21.privet.ru/lr/0c10a734dad8f2edcbd4864947d247c2&amp;mb=imgdb_preview_1527"/>
          <p:cNvPicPr>
            <a:picLocks noChangeAspect="1" noChangeArrowheads="1"/>
          </p:cNvPicPr>
          <p:nvPr/>
        </p:nvPicPr>
        <p:blipFill>
          <a:blip r:embed="rId5"/>
          <a:srcRect/>
          <a:stretch>
            <a:fillRect/>
          </a:stretch>
        </p:blipFill>
        <p:spPr bwMode="auto">
          <a:xfrm>
            <a:off x="1071538" y="4929198"/>
            <a:ext cx="2181225" cy="1514475"/>
          </a:xfrm>
          <a:prstGeom prst="rect">
            <a:avLst/>
          </a:prstGeom>
          <a:noFill/>
        </p:spPr>
      </p:pic>
      <p:pic>
        <p:nvPicPr>
          <p:cNvPr id="22538" name="Picture 10" descr="http://go3.imgsmail.ru/imgpreview?key=http%3A//stat21.privet.ru/lr/0c10a171589c18f1f2f36e54923f5840&amp;mb=imgdb_preview_1527"/>
          <p:cNvPicPr>
            <a:picLocks noChangeAspect="1" noChangeArrowheads="1"/>
          </p:cNvPicPr>
          <p:nvPr/>
        </p:nvPicPr>
        <p:blipFill>
          <a:blip r:embed="rId6"/>
          <a:srcRect/>
          <a:stretch>
            <a:fillRect/>
          </a:stretch>
        </p:blipFill>
        <p:spPr bwMode="auto">
          <a:xfrm>
            <a:off x="6215074" y="2643182"/>
            <a:ext cx="2571768" cy="3714776"/>
          </a:xfrm>
          <a:prstGeom prst="rect">
            <a:avLst/>
          </a:prstGeom>
          <a:noFill/>
        </p:spPr>
      </p:pic>
      <p:pic>
        <p:nvPicPr>
          <p:cNvPr id="22542" name="Picture 14" descr="http://go3.imgsmail.ru/imgpreview?key=http%3A//s-thai.ru/sites/default/files/pict/57165385.jpg&amp;mb=imgdb_preview_124"/>
          <p:cNvPicPr>
            <a:picLocks noChangeAspect="1" noChangeArrowheads="1"/>
          </p:cNvPicPr>
          <p:nvPr/>
        </p:nvPicPr>
        <p:blipFill>
          <a:blip r:embed="rId7"/>
          <a:srcRect/>
          <a:stretch>
            <a:fillRect/>
          </a:stretch>
        </p:blipFill>
        <p:spPr bwMode="auto">
          <a:xfrm>
            <a:off x="571472" y="2428868"/>
            <a:ext cx="3378142" cy="2357454"/>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6500842" cy="1938992"/>
          </a:xfrm>
          <a:prstGeom prst="rect">
            <a:avLst/>
          </a:prstGeom>
        </p:spPr>
        <p:txBody>
          <a:bodyPr wrap="square">
            <a:spAutoFit/>
          </a:bodyPr>
          <a:lstStyle/>
          <a:p>
            <a:pPr algn="ctr"/>
            <a:r>
              <a:rPr lang="ru-RU" sz="2400" u="sng" dirty="0" smtClean="0">
                <a:latin typeface="Arial Black" pitchFamily="34" charset="0"/>
              </a:rPr>
              <a:t>Музей Шерлока Холмса</a:t>
            </a:r>
            <a:endParaRPr lang="en-US" sz="2400" u="sng" dirty="0" smtClean="0">
              <a:latin typeface="Arial Black" pitchFamily="34" charset="0"/>
            </a:endParaRPr>
          </a:p>
          <a:p>
            <a:pPr algn="ctr"/>
            <a:r>
              <a:rPr lang="ru-RU" sz="2400" u="sng" dirty="0" smtClean="0">
                <a:latin typeface="Arial Black" pitchFamily="34" charset="0"/>
              </a:rPr>
              <a:t> (</a:t>
            </a:r>
            <a:r>
              <a:rPr lang="en-US" sz="2400" u="sng" dirty="0" smtClean="0">
                <a:latin typeface="Arial Black" pitchFamily="34" charset="0"/>
              </a:rPr>
              <a:t>The Sherlock Holmes Museum)</a:t>
            </a:r>
          </a:p>
          <a:p>
            <a:pPr algn="ctr"/>
            <a:r>
              <a:rPr lang="en-US" dirty="0" smtClean="0"/>
              <a:t>7935 8866, 221B Baker Street, Baker Street tube</a:t>
            </a:r>
          </a:p>
          <a:p>
            <a:pPr algn="ctr"/>
            <a:r>
              <a:rPr lang="ru-RU" dirty="0" smtClean="0"/>
              <a:t>Режим работы: </a:t>
            </a:r>
            <a:r>
              <a:rPr lang="ru-RU" dirty="0" err="1" smtClean="0"/>
              <a:t>пн-вс</a:t>
            </a:r>
            <a:r>
              <a:rPr lang="ru-RU" dirty="0" smtClean="0"/>
              <a:t> 9:30-18:00 </a:t>
            </a:r>
            <a:br>
              <a:rPr lang="ru-RU" dirty="0" smtClean="0"/>
            </a:br>
            <a:r>
              <a:rPr lang="ru-RU" dirty="0" smtClean="0"/>
              <a:t/>
            </a:r>
            <a:br>
              <a:rPr lang="ru-RU" dirty="0" smtClean="0"/>
            </a:br>
            <a:endParaRPr lang="en-US" dirty="0"/>
          </a:p>
        </p:txBody>
      </p:sp>
      <p:pic>
        <p:nvPicPr>
          <p:cNvPr id="2054" name="Picture 6" descr="The Sherlock Holmes Museum"/>
          <p:cNvPicPr>
            <a:picLocks noChangeAspect="1" noChangeArrowheads="1"/>
          </p:cNvPicPr>
          <p:nvPr/>
        </p:nvPicPr>
        <p:blipFill>
          <a:blip r:embed="rId2"/>
          <a:srcRect/>
          <a:stretch>
            <a:fillRect/>
          </a:stretch>
        </p:blipFill>
        <p:spPr bwMode="auto">
          <a:xfrm>
            <a:off x="6786578" y="214290"/>
            <a:ext cx="2119314" cy="2714644"/>
          </a:xfrm>
          <a:prstGeom prst="rect">
            <a:avLst/>
          </a:prstGeom>
          <a:noFill/>
        </p:spPr>
      </p:pic>
      <p:pic>
        <p:nvPicPr>
          <p:cNvPr id="2056" name="Picture 8" descr="http://daypic.ru/wp-content/uploads/2011/04/4161-700x468.jpg"/>
          <p:cNvPicPr>
            <a:picLocks noChangeAspect="1" noChangeArrowheads="1"/>
          </p:cNvPicPr>
          <p:nvPr/>
        </p:nvPicPr>
        <p:blipFill>
          <a:blip r:embed="rId3"/>
          <a:srcRect/>
          <a:stretch>
            <a:fillRect/>
          </a:stretch>
        </p:blipFill>
        <p:spPr bwMode="auto">
          <a:xfrm>
            <a:off x="4143372" y="3143248"/>
            <a:ext cx="4857784" cy="3286148"/>
          </a:xfrm>
          <a:prstGeom prst="rect">
            <a:avLst/>
          </a:prstGeom>
          <a:noFill/>
        </p:spPr>
      </p:pic>
      <p:pic>
        <p:nvPicPr>
          <p:cNvPr id="2058" name="Picture 10" descr="http://daypic.ru/wp-content/uploads/2011/04/9118-800x535.jpg"/>
          <p:cNvPicPr>
            <a:picLocks noChangeAspect="1" noChangeArrowheads="1"/>
          </p:cNvPicPr>
          <p:nvPr/>
        </p:nvPicPr>
        <p:blipFill>
          <a:blip r:embed="rId4"/>
          <a:srcRect/>
          <a:stretch>
            <a:fillRect/>
          </a:stretch>
        </p:blipFill>
        <p:spPr bwMode="auto">
          <a:xfrm>
            <a:off x="142844" y="4143380"/>
            <a:ext cx="3714776" cy="2484257"/>
          </a:xfrm>
          <a:prstGeom prst="rect">
            <a:avLst/>
          </a:prstGeom>
          <a:noFill/>
        </p:spPr>
      </p:pic>
      <p:pic>
        <p:nvPicPr>
          <p:cNvPr id="2060" name="Picture 12" descr="http://daypic.ru/wp-content/uploads/2011/04/1956-800x535.jpg"/>
          <p:cNvPicPr>
            <a:picLocks noChangeAspect="1" noChangeArrowheads="1"/>
          </p:cNvPicPr>
          <p:nvPr/>
        </p:nvPicPr>
        <p:blipFill>
          <a:blip r:embed="rId5"/>
          <a:srcRect/>
          <a:stretch>
            <a:fillRect/>
          </a:stretch>
        </p:blipFill>
        <p:spPr bwMode="auto">
          <a:xfrm>
            <a:off x="214282" y="1785926"/>
            <a:ext cx="3418341" cy="2286016"/>
          </a:xfrm>
          <a:prstGeom prst="rect">
            <a:avLst/>
          </a:prstGeom>
          <a:noFill/>
        </p:spPr>
      </p:pic>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1506" name="Picture 2" descr="http://static.tonkosti.ru/images/thumb/2/24/%D0%98%D0%BD%D1%82%D0%B5%D1%80%D1%8C%D0%B5%D1%80_%D0%BC%D1%83%D0%B7%D0%B5%D0%B9_%D0%95%D1%81%D1%82%D0%B5%D1%81%D1%82%D0%B2%D0%BE%D0%B7%D0%BD%D0%B0%D0%BD%D0%B8%D1%8F_%D0%B2_%D0%9B%D0%BE%D0%BD%D0%B4%D0%BE%D0%BD%D0%B5.JPG/213px-%D0%98%D0%BD%D1%82%D0%B5%D1%80%D1%8C%D0%B5%D1%80_%D0%BC%D1%83%D0%B7%D0%B5%D0%B9_%D0%95%D1%81%D1%82%D0%B5%D1%81%D1%82%D0%B2%D0%BE%D0%B7%D0%BD%D0%B0%D0%BD%D0%B8%D1%8F_%D0%B2_%D0%9B%D0%BE%D0%BD%D0%B4%D0%BE%D0%BD%D0%B5.JPG"/>
          <p:cNvPicPr>
            <a:picLocks noChangeAspect="1" noChangeArrowheads="1"/>
          </p:cNvPicPr>
          <p:nvPr/>
        </p:nvPicPr>
        <p:blipFill>
          <a:blip r:embed="rId2"/>
          <a:srcRect/>
          <a:stretch>
            <a:fillRect/>
          </a:stretch>
        </p:blipFill>
        <p:spPr bwMode="auto">
          <a:xfrm>
            <a:off x="3000364" y="357166"/>
            <a:ext cx="2786082" cy="1857388"/>
          </a:xfrm>
          <a:prstGeom prst="rect">
            <a:avLst/>
          </a:prstGeom>
          <a:noFill/>
        </p:spPr>
      </p:pic>
      <p:graphicFrame>
        <p:nvGraphicFramePr>
          <p:cNvPr id="4" name="Таблица 3"/>
          <p:cNvGraphicFramePr>
            <a:graphicFrameLocks noGrp="1"/>
          </p:cNvGraphicFramePr>
          <p:nvPr/>
        </p:nvGraphicFramePr>
        <p:xfrm>
          <a:off x="6143636" y="154300"/>
          <a:ext cx="2786082" cy="2141740"/>
        </p:xfrm>
        <a:graphic>
          <a:graphicData uri="http://schemas.openxmlformats.org/drawingml/2006/table">
            <a:tbl>
              <a:tblPr/>
              <a:tblGrid>
                <a:gridCol w="1393041"/>
                <a:gridCol w="1393041"/>
              </a:tblGrid>
              <a:tr h="295957">
                <a:tc gridSpan="2">
                  <a:txBody>
                    <a:bodyPr/>
                    <a:lstStyle/>
                    <a:p>
                      <a:pPr algn="ctr" fontAlgn="t"/>
                      <a:endParaRPr lang="ru-RU" dirty="0"/>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hMerge="1">
                  <a:txBody>
                    <a:bodyPr/>
                    <a:lstStyle/>
                    <a:p>
                      <a:endParaRPr lang="ru-RU"/>
                    </a:p>
                  </a:txBody>
                  <a:tcPr/>
                </a:tc>
              </a:tr>
              <a:tr h="517926">
                <a:tc>
                  <a:txBody>
                    <a:bodyPr/>
                    <a:lstStyle/>
                    <a:p>
                      <a:pPr fontAlgn="t"/>
                      <a:r>
                        <a:rPr lang="ru-RU" sz="1400" b="1" dirty="0"/>
                        <a:t>Дата основания</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b="1" u="none" strike="noStrike">
                          <a:solidFill>
                            <a:srgbClr val="0B0080"/>
                          </a:solidFill>
                          <a:hlinkClick r:id="rId3" tooltip="1857"/>
                        </a:rPr>
                        <a:t>1857</a:t>
                      </a:r>
                      <a:endParaRPr lang="ru-RU" sz="1400" b="1"/>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739894">
                <a:tc>
                  <a:txBody>
                    <a:bodyPr/>
                    <a:lstStyle/>
                    <a:p>
                      <a:pPr fontAlgn="t"/>
                      <a:r>
                        <a:rPr lang="ru-RU" sz="1400" b="1" dirty="0"/>
                        <a:t>Местонахождение</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en-US" sz="1400" b="1" dirty="0"/>
                        <a:t>Exhibition Road, London SW</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517926">
                <a:tc>
                  <a:txBody>
                    <a:bodyPr/>
                    <a:lstStyle/>
                    <a:p>
                      <a:pPr fontAlgn="t"/>
                      <a:r>
                        <a:rPr lang="ru-RU" sz="1400" b="1" dirty="0"/>
                        <a:t>Директор</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sz="1400" b="1" dirty="0" err="1"/>
                        <a:t>Крис</a:t>
                      </a:r>
                      <a:r>
                        <a:rPr lang="ru-RU" sz="1400" b="1" dirty="0"/>
                        <a:t> </a:t>
                      </a:r>
                      <a:r>
                        <a:rPr lang="ru-RU" sz="1400" b="1" dirty="0" err="1"/>
                        <a:t>Раплей</a:t>
                      </a:r>
                      <a:endParaRPr lang="ru-RU" sz="1400" b="1" dirty="0"/>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pic>
        <p:nvPicPr>
          <p:cNvPr id="21509" name="Picture 5" descr="Science Museum - Transportation area.jpg"/>
          <p:cNvPicPr>
            <a:picLocks noChangeAspect="1" noChangeArrowheads="1"/>
          </p:cNvPicPr>
          <p:nvPr/>
        </p:nvPicPr>
        <p:blipFill>
          <a:blip r:embed="rId4"/>
          <a:srcRect/>
          <a:stretch>
            <a:fillRect/>
          </a:stretch>
        </p:blipFill>
        <p:spPr bwMode="auto">
          <a:xfrm>
            <a:off x="5857884" y="2428868"/>
            <a:ext cx="3143252" cy="2047876"/>
          </a:xfrm>
          <a:prstGeom prst="rect">
            <a:avLst/>
          </a:prstGeom>
          <a:noFill/>
        </p:spPr>
      </p:pic>
      <p:pic>
        <p:nvPicPr>
          <p:cNvPr id="21511" name="Picture 7" descr="196002561_c5a0b8c0da_o"/>
          <p:cNvPicPr>
            <a:picLocks noChangeAspect="1" noChangeArrowheads="1"/>
          </p:cNvPicPr>
          <p:nvPr/>
        </p:nvPicPr>
        <p:blipFill>
          <a:blip r:embed="rId5"/>
          <a:srcRect/>
          <a:stretch>
            <a:fillRect/>
          </a:stretch>
        </p:blipFill>
        <p:spPr bwMode="auto">
          <a:xfrm>
            <a:off x="285720" y="3071810"/>
            <a:ext cx="2500330" cy="1857388"/>
          </a:xfrm>
          <a:prstGeom prst="rect">
            <a:avLst/>
          </a:prstGeom>
          <a:noFill/>
        </p:spPr>
      </p:pic>
      <p:pic>
        <p:nvPicPr>
          <p:cNvPr id="21513" name="Picture 9" descr="2439852622_15a3ea4e05_b"/>
          <p:cNvPicPr>
            <a:picLocks noChangeAspect="1" noChangeArrowheads="1"/>
          </p:cNvPicPr>
          <p:nvPr/>
        </p:nvPicPr>
        <p:blipFill>
          <a:blip r:embed="rId6"/>
          <a:srcRect/>
          <a:stretch>
            <a:fillRect/>
          </a:stretch>
        </p:blipFill>
        <p:spPr bwMode="auto">
          <a:xfrm>
            <a:off x="3000364" y="2428868"/>
            <a:ext cx="2636053" cy="1952632"/>
          </a:xfrm>
          <a:prstGeom prst="rect">
            <a:avLst/>
          </a:prstGeom>
          <a:noFill/>
        </p:spPr>
      </p:pic>
      <p:pic>
        <p:nvPicPr>
          <p:cNvPr id="21515" name="Picture 11" descr="2439029803_aa2a33bd33_b"/>
          <p:cNvPicPr>
            <a:picLocks noChangeAspect="1" noChangeArrowheads="1"/>
          </p:cNvPicPr>
          <p:nvPr/>
        </p:nvPicPr>
        <p:blipFill>
          <a:blip r:embed="rId7"/>
          <a:srcRect/>
          <a:stretch>
            <a:fillRect/>
          </a:stretch>
        </p:blipFill>
        <p:spPr bwMode="auto">
          <a:xfrm>
            <a:off x="5929322" y="4714884"/>
            <a:ext cx="2786082" cy="1595442"/>
          </a:xfrm>
          <a:prstGeom prst="rect">
            <a:avLst/>
          </a:prstGeom>
          <a:noFill/>
        </p:spPr>
      </p:pic>
      <p:sp>
        <p:nvSpPr>
          <p:cNvPr id="21516" name="Rectangle 12"/>
          <p:cNvSpPr>
            <a:spLocks noChangeArrowheads="1"/>
          </p:cNvSpPr>
          <p:nvPr/>
        </p:nvSpPr>
        <p:spPr bwMode="auto">
          <a:xfrm>
            <a:off x="571472" y="428605"/>
            <a:ext cx="2643206"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1"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Science Museum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4000" b="1"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r>
              <a:rPr kumimoji="0" lang="ru-RU" sz="4000" b="1"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Музей Науки</a:t>
            </a:r>
            <a:r>
              <a:rPr kumimoji="0" lang="en-US" sz="4000" b="1"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en-US" sz="4000" b="1" i="1" u="sng" strike="noStrike" cap="none" normalizeH="0" baseline="0" dirty="0" smtClean="0">
              <a:ln>
                <a:noFill/>
              </a:ln>
              <a:solidFill>
                <a:schemeClr val="tx1"/>
              </a:solidFill>
              <a:effectLst/>
              <a:latin typeface="Arial" pitchFamily="34" charset="0"/>
            </a:endParaRPr>
          </a:p>
        </p:txBody>
      </p:sp>
      <p:pic>
        <p:nvPicPr>
          <p:cNvPr id="21518" name="Picture 14" descr="294594557_52fdf894cc"/>
          <p:cNvPicPr>
            <a:picLocks noChangeAspect="1" noChangeArrowheads="1"/>
          </p:cNvPicPr>
          <p:nvPr/>
        </p:nvPicPr>
        <p:blipFill>
          <a:blip r:embed="rId8"/>
          <a:srcRect/>
          <a:stretch>
            <a:fillRect/>
          </a:stretch>
        </p:blipFill>
        <p:spPr bwMode="auto">
          <a:xfrm>
            <a:off x="571472" y="5143512"/>
            <a:ext cx="1785950" cy="1322926"/>
          </a:xfrm>
          <a:prstGeom prst="rect">
            <a:avLst/>
          </a:prstGeom>
          <a:noFill/>
        </p:spPr>
      </p:pic>
      <p:pic>
        <p:nvPicPr>
          <p:cNvPr id="21520" name="Picture 16" descr="192414423_5711fdd2d5_b"/>
          <p:cNvPicPr>
            <a:picLocks noChangeAspect="1" noChangeArrowheads="1"/>
          </p:cNvPicPr>
          <p:nvPr/>
        </p:nvPicPr>
        <p:blipFill>
          <a:blip r:embed="rId9"/>
          <a:srcRect/>
          <a:stretch>
            <a:fillRect/>
          </a:stretch>
        </p:blipFill>
        <p:spPr bwMode="auto">
          <a:xfrm>
            <a:off x="3214678" y="4714884"/>
            <a:ext cx="2153847" cy="159544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285720" y="214290"/>
            <a:ext cx="621510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70C0"/>
                </a:solidFill>
                <a:effectLst/>
                <a:latin typeface="Calibri" pitchFamily="34" charset="0"/>
                <a:ea typeface="Times New Roman" pitchFamily="18" charset="0"/>
                <a:cs typeface="Times New Roman" pitchFamily="18" charset="0"/>
              </a:rPr>
              <a:t>I would like to visit…..</a:t>
            </a:r>
          </a:p>
          <a:p>
            <a:pPr marL="0" marR="0" lvl="0" indent="0"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70C0"/>
                </a:solidFill>
                <a:effectLst/>
                <a:latin typeface="Calibri" pitchFamily="34" charset="0"/>
                <a:ea typeface="Times New Roman" pitchFamily="18" charset="0"/>
                <a:cs typeface="Times New Roman" pitchFamily="18" charset="0"/>
              </a:rPr>
              <a:t> Museum in London.</a:t>
            </a:r>
            <a:endParaRPr kumimoji="0" lang="ru-RU" sz="3600" b="1" i="0" u="none" strike="noStrike" cap="none" normalizeH="0" baseline="0" dirty="0" smtClean="0">
              <a:ln>
                <a:noFill/>
              </a:ln>
              <a:solidFill>
                <a:srgbClr val="0070C0"/>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0070C0"/>
                </a:solidFill>
                <a:effectLst/>
                <a:latin typeface="Calibri" pitchFamily="34" charset="0"/>
                <a:ea typeface="Times New Roman" pitchFamily="18" charset="0"/>
                <a:cs typeface="Times New Roman" pitchFamily="18" charset="0"/>
              </a:rPr>
              <a:t>It is…. .</a:t>
            </a:r>
            <a:endParaRPr kumimoji="0" lang="en-US" sz="3600" b="1" i="0" u="none" strike="noStrike" cap="none" normalizeH="0" baseline="0" dirty="0" smtClean="0">
              <a:ln>
                <a:noFill/>
              </a:ln>
              <a:solidFill>
                <a:srgbClr val="0070C0"/>
              </a:solidFill>
              <a:effectLst/>
              <a:latin typeface="Arial" pitchFamily="34" charset="0"/>
            </a:endParaRPr>
          </a:p>
        </p:txBody>
      </p:sp>
      <p:sp>
        <p:nvSpPr>
          <p:cNvPr id="3" name="Прямоугольник 2"/>
          <p:cNvSpPr/>
          <p:nvPr/>
        </p:nvSpPr>
        <p:spPr>
          <a:xfrm>
            <a:off x="285720" y="2714620"/>
            <a:ext cx="6286545" cy="584775"/>
          </a:xfrm>
          <a:prstGeom prst="rect">
            <a:avLst/>
          </a:prstGeom>
        </p:spPr>
        <p:txBody>
          <a:bodyPr wrap="square">
            <a:spAutoFit/>
          </a:bodyPr>
          <a:lstStyle/>
          <a:p>
            <a:r>
              <a:rPr lang="en-US" sz="3200" b="1" u="sng" dirty="0" smtClean="0">
                <a:solidFill>
                  <a:schemeClr val="tx2">
                    <a:lumMod val="50000"/>
                  </a:schemeClr>
                </a:solidFill>
                <a:latin typeface="Comic Sans MS" pitchFamily="66" charset="0"/>
              </a:rPr>
              <a:t>Madame </a:t>
            </a:r>
            <a:r>
              <a:rPr lang="en-US" sz="3200" b="1" u="sng" dirty="0" err="1" smtClean="0">
                <a:solidFill>
                  <a:schemeClr val="tx2">
                    <a:lumMod val="50000"/>
                  </a:schemeClr>
                </a:solidFill>
                <a:latin typeface="Comic Sans MS" pitchFamily="66" charset="0"/>
              </a:rPr>
              <a:t>Tussaud’s</a:t>
            </a:r>
            <a:endParaRPr lang="ru-RU" sz="3200" dirty="0"/>
          </a:p>
        </p:txBody>
      </p:sp>
      <p:sp>
        <p:nvSpPr>
          <p:cNvPr id="6" name="Прямоугольник 5"/>
          <p:cNvSpPr/>
          <p:nvPr/>
        </p:nvSpPr>
        <p:spPr>
          <a:xfrm>
            <a:off x="5286380" y="4929198"/>
            <a:ext cx="1785950" cy="1077218"/>
          </a:xfrm>
          <a:prstGeom prst="rect">
            <a:avLst/>
          </a:prstGeom>
        </p:spPr>
        <p:txBody>
          <a:bodyPr wrap="square">
            <a:spAutoFit/>
          </a:bodyPr>
          <a:lstStyle/>
          <a:p>
            <a:pPr lvl="0" fontAlgn="base">
              <a:spcBef>
                <a:spcPct val="0"/>
              </a:spcBef>
              <a:spcAft>
                <a:spcPct val="0"/>
              </a:spcAft>
            </a:pPr>
            <a:r>
              <a:rPr lang="en-US" sz="3200" b="1" i="1" u="sng" dirty="0" smtClean="0">
                <a:latin typeface="Calibri" pitchFamily="34" charset="0"/>
                <a:ea typeface="Times New Roman" pitchFamily="18" charset="0"/>
                <a:cs typeface="Times New Roman" pitchFamily="18" charset="0"/>
              </a:rPr>
              <a:t>Science   Museum </a:t>
            </a:r>
          </a:p>
        </p:txBody>
      </p:sp>
      <p:pic>
        <p:nvPicPr>
          <p:cNvPr id="24579" name="Picture 3" descr="http://s.io.ua/img_aa/small/0361/29/03612960_0.jpg"/>
          <p:cNvPicPr>
            <a:picLocks noChangeAspect="1" noChangeArrowheads="1"/>
          </p:cNvPicPr>
          <p:nvPr/>
        </p:nvPicPr>
        <p:blipFill>
          <a:blip r:embed="rId2"/>
          <a:srcRect/>
          <a:stretch>
            <a:fillRect/>
          </a:stretch>
        </p:blipFill>
        <p:spPr bwMode="auto">
          <a:xfrm>
            <a:off x="7143768" y="4572008"/>
            <a:ext cx="1428750" cy="1914525"/>
          </a:xfrm>
          <a:prstGeom prst="rect">
            <a:avLst/>
          </a:prstGeom>
          <a:noFill/>
        </p:spPr>
      </p:pic>
      <p:pic>
        <p:nvPicPr>
          <p:cNvPr id="24581" name="Picture 5" descr="http://upload.wikimedia.org/wikipedia/ru/thumb/c/ce/Madam-Tyusso-v-amsterdame.jpg/220px-Madam-Tyusso-v-amsterdame.jpg"/>
          <p:cNvPicPr>
            <a:picLocks noChangeAspect="1" noChangeArrowheads="1"/>
          </p:cNvPicPr>
          <p:nvPr/>
        </p:nvPicPr>
        <p:blipFill>
          <a:blip r:embed="rId3"/>
          <a:srcRect/>
          <a:stretch>
            <a:fillRect/>
          </a:stretch>
        </p:blipFill>
        <p:spPr bwMode="auto">
          <a:xfrm>
            <a:off x="214282" y="3714752"/>
            <a:ext cx="4429156" cy="2762259"/>
          </a:xfrm>
          <a:prstGeom prst="rect">
            <a:avLst/>
          </a:prstGeom>
          <a:noFill/>
        </p:spPr>
      </p:pic>
      <p:pic>
        <p:nvPicPr>
          <p:cNvPr id="24583" name="Picture 7" descr="HAPPY NEW YEAR!"/>
          <p:cNvPicPr>
            <a:picLocks noChangeAspect="1" noChangeArrowheads="1"/>
          </p:cNvPicPr>
          <p:nvPr/>
        </p:nvPicPr>
        <p:blipFill>
          <a:blip r:embed="rId4"/>
          <a:srcRect/>
          <a:stretch>
            <a:fillRect/>
          </a:stretch>
        </p:blipFill>
        <p:spPr bwMode="auto">
          <a:xfrm>
            <a:off x="5715008" y="285728"/>
            <a:ext cx="2857500" cy="4019550"/>
          </a:xfrm>
          <a:prstGeom prst="rect">
            <a:avLst/>
          </a:prstGeom>
          <a:noFill/>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Лондонская национальная галерея"/>
          <p:cNvPicPr>
            <a:picLocks noChangeAspect="1" noChangeArrowheads="1"/>
          </p:cNvPicPr>
          <p:nvPr/>
        </p:nvPicPr>
        <p:blipFill>
          <a:blip r:embed="rId2"/>
          <a:srcRect/>
          <a:stretch>
            <a:fillRect/>
          </a:stretch>
        </p:blipFill>
        <p:spPr bwMode="auto">
          <a:xfrm>
            <a:off x="500034" y="857232"/>
            <a:ext cx="4000528" cy="2720359"/>
          </a:xfrm>
          <a:prstGeom prst="rect">
            <a:avLst/>
          </a:prstGeom>
          <a:noFill/>
        </p:spPr>
      </p:pic>
      <p:sp>
        <p:nvSpPr>
          <p:cNvPr id="3" name="Прямоугольник 2"/>
          <p:cNvSpPr/>
          <p:nvPr/>
        </p:nvSpPr>
        <p:spPr>
          <a:xfrm>
            <a:off x="1214414" y="214290"/>
            <a:ext cx="3000396" cy="646331"/>
          </a:xfrm>
          <a:prstGeom prst="rect">
            <a:avLst/>
          </a:prstGeom>
        </p:spPr>
        <p:txBody>
          <a:bodyPr wrap="square">
            <a:spAutoFit/>
          </a:bodyPr>
          <a:lstStyle/>
          <a:p>
            <a:r>
              <a:rPr lang="ru-RU" dirty="0" smtClean="0"/>
              <a:t>Лондонская национальная галерея.</a:t>
            </a:r>
            <a:endParaRPr lang="ru-RU" dirty="0"/>
          </a:p>
        </p:txBody>
      </p:sp>
      <p:sp>
        <p:nvSpPr>
          <p:cNvPr id="25603" name="Rectangle 3"/>
          <p:cNvSpPr>
            <a:spLocks noChangeArrowheads="1"/>
          </p:cNvSpPr>
          <p:nvPr/>
        </p:nvSpPr>
        <p:spPr bwMode="auto">
          <a:xfrm>
            <a:off x="0" y="0"/>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endParaRPr kumimoji="0" lang="ru-RU" sz="324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6600"/>
                </a:solidFill>
                <a:effectLst/>
                <a:latin typeface="Arial" pitchFamily="34" charset="0"/>
                <a:cs typeface="Arial" pitchFamily="34" charset="0"/>
              </a:rPr>
              <a:t>Галерея Тейт (</a:t>
            </a:r>
            <a:r>
              <a:rPr kumimoji="0" lang="ru-RU" sz="2400" b="0" i="0" u="none" strike="noStrike" cap="none" normalizeH="0" baseline="0" dirty="0" err="1" smtClean="0">
                <a:ln>
                  <a:noFill/>
                </a:ln>
                <a:solidFill>
                  <a:srgbClr val="336600"/>
                </a:solidFill>
                <a:effectLst/>
                <a:latin typeface="Arial" pitchFamily="34" charset="0"/>
                <a:cs typeface="Arial" pitchFamily="34" charset="0"/>
              </a:rPr>
              <a:t>Tate</a:t>
            </a:r>
            <a:r>
              <a:rPr kumimoji="0" lang="ru-RU" sz="2400" b="0" i="0" u="none" strike="noStrike" cap="none" normalizeH="0" baseline="0" dirty="0" smtClean="0">
                <a:ln>
                  <a:noFill/>
                </a:ln>
                <a:solidFill>
                  <a:srgbClr val="336600"/>
                </a:solidFill>
                <a:effectLst/>
                <a:latin typeface="Arial" pitchFamily="34" charset="0"/>
                <a:cs typeface="Arial" pitchFamily="34" charset="0"/>
              </a:rPr>
              <a:t> </a:t>
            </a:r>
            <a:r>
              <a:rPr kumimoji="0" lang="ru-RU" sz="2400" b="0" i="0" u="none" strike="noStrike" cap="none" normalizeH="0" baseline="0" dirty="0" err="1" smtClean="0">
                <a:ln>
                  <a:noFill/>
                </a:ln>
                <a:solidFill>
                  <a:srgbClr val="336600"/>
                </a:solidFill>
                <a:effectLst/>
                <a:latin typeface="Arial" pitchFamily="34" charset="0"/>
                <a:cs typeface="Arial" pitchFamily="34" charset="0"/>
              </a:rPr>
              <a:t>Gallery</a:t>
            </a:r>
            <a:r>
              <a:rPr kumimoji="0" lang="ru-RU" sz="2400" b="0" i="0" u="none" strike="noStrike" cap="none" normalizeH="0" baseline="0" dirty="0" smtClean="0">
                <a:ln>
                  <a:noFill/>
                </a:ln>
                <a:solidFill>
                  <a:srgbClr val="336600"/>
                </a:solidFill>
                <a:effectLst/>
                <a:latin typeface="Arial" pitchFamily="34" charset="0"/>
                <a:cs typeface="Arial" pitchFamily="34" charset="0"/>
              </a:rPr>
              <a:t>).</a:t>
            </a:r>
            <a:endParaRPr kumimoji="0" lang="ru-RU" sz="2400" b="0" i="0" u="none" strike="noStrike" cap="none" normalizeH="0" baseline="0" dirty="0" smtClean="0">
              <a:ln>
                <a:noFill/>
              </a:ln>
              <a:solidFill>
                <a:schemeClr val="tx1"/>
              </a:solidFill>
              <a:effectLst/>
              <a:latin typeface="Arial" pitchFamily="34" charset="0"/>
            </a:endParaRPr>
          </a:p>
        </p:txBody>
      </p:sp>
      <p:pic>
        <p:nvPicPr>
          <p:cNvPr id="25604" name="Picture 4" descr="Галерея Тейт (Tate Gallery)"/>
          <p:cNvPicPr>
            <a:picLocks noChangeAspect="1" noChangeArrowheads="1"/>
          </p:cNvPicPr>
          <p:nvPr/>
        </p:nvPicPr>
        <p:blipFill>
          <a:blip r:embed="rId3"/>
          <a:srcRect/>
          <a:stretch>
            <a:fillRect/>
          </a:stretch>
        </p:blipFill>
        <p:spPr bwMode="auto">
          <a:xfrm>
            <a:off x="5286380" y="857232"/>
            <a:ext cx="3643311" cy="5429288"/>
          </a:xfrm>
          <a:prstGeom prst="rect">
            <a:avLst/>
          </a:prstGeom>
          <a:noFill/>
        </p:spPr>
      </p:pic>
      <p:sp>
        <p:nvSpPr>
          <p:cNvPr id="25605" name="Rectangle 5"/>
          <p:cNvSpPr>
            <a:spLocks noChangeArrowheads="1"/>
          </p:cNvSpPr>
          <p:nvPr/>
        </p:nvSpPr>
        <p:spPr bwMode="auto">
          <a:xfrm>
            <a:off x="0" y="0"/>
            <a:ext cx="312906"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endParaRPr kumimoji="0" lang="ru-RU" sz="18400" b="0" i="0" u="none" strike="noStrike" cap="none" normalizeH="0" baseline="0" dirty="0" smtClean="0">
              <a:ln>
                <a:noFill/>
              </a:ln>
              <a:solidFill>
                <a:schemeClr val="tx1"/>
              </a:solidFill>
              <a:effectLst/>
              <a:latin typeface="Arial" pitchFamily="34" charset="0"/>
            </a:endParaRPr>
          </a:p>
        </p:txBody>
      </p:sp>
      <p:sp>
        <p:nvSpPr>
          <p:cNvPr id="25607" name="Rectangle 7"/>
          <p:cNvSpPr>
            <a:spLocks noChangeArrowheads="1"/>
          </p:cNvSpPr>
          <p:nvPr/>
        </p:nvSpPr>
        <p:spPr bwMode="auto">
          <a:xfrm>
            <a:off x="0" y="3500438"/>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rPr>
              <a:t>  </a:t>
            </a:r>
            <a:endParaRPr kumimoji="0" lang="ru-RU" sz="90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900" b="0" i="0" u="none" strike="noStrike" cap="none" normalizeH="0" baseline="0" dirty="0" smtClean="0">
                <a:ln>
                  <a:noFill/>
                </a:ln>
                <a:solidFill>
                  <a:srgbClr val="336600"/>
                </a:solidFill>
                <a:effectLst/>
                <a:latin typeface="Arial" pitchFamily="34" charset="0"/>
                <a:cs typeface="Arial" pitchFamily="34" charset="0"/>
              </a:rPr>
              <a:t> </a:t>
            </a:r>
            <a:r>
              <a:rPr kumimoji="0" lang="ru-RU" sz="2400" b="0" i="0" u="none" strike="noStrike" cap="none" normalizeH="0" baseline="0" dirty="0" smtClean="0">
                <a:ln>
                  <a:noFill/>
                </a:ln>
                <a:solidFill>
                  <a:srgbClr val="336600"/>
                </a:solidFill>
                <a:effectLst/>
                <a:latin typeface="Arial" pitchFamily="34" charset="0"/>
                <a:cs typeface="Arial" pitchFamily="34" charset="0"/>
              </a:rPr>
              <a:t>Музей Виктории и Альберта.</a:t>
            </a:r>
            <a:endParaRPr kumimoji="0" lang="ru-RU" sz="2400" b="0" i="0" u="none" strike="noStrike" cap="none" normalizeH="0" baseline="0" dirty="0" smtClean="0">
              <a:ln>
                <a:noFill/>
              </a:ln>
              <a:solidFill>
                <a:schemeClr val="tx1"/>
              </a:solidFill>
              <a:effectLst/>
              <a:latin typeface="Arial" pitchFamily="34" charset="0"/>
            </a:endParaRPr>
          </a:p>
        </p:txBody>
      </p:sp>
      <p:pic>
        <p:nvPicPr>
          <p:cNvPr id="25608" name="Picture 8" descr=" Музей Виктории и Альберта"/>
          <p:cNvPicPr>
            <a:picLocks noChangeAspect="1" noChangeArrowheads="1"/>
          </p:cNvPicPr>
          <p:nvPr/>
        </p:nvPicPr>
        <p:blipFill>
          <a:blip r:embed="rId4"/>
          <a:srcRect/>
          <a:stretch>
            <a:fillRect/>
          </a:stretch>
        </p:blipFill>
        <p:spPr bwMode="auto">
          <a:xfrm>
            <a:off x="1071538" y="4286256"/>
            <a:ext cx="2286016" cy="2295672"/>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expo-interes.ru/img/gb/muzej-transporta-v-londone3.jpg"/>
          <p:cNvPicPr>
            <a:picLocks noChangeAspect="1" noChangeArrowheads="1"/>
          </p:cNvPicPr>
          <p:nvPr/>
        </p:nvPicPr>
        <p:blipFill>
          <a:blip r:embed="rId2"/>
          <a:srcRect/>
          <a:stretch>
            <a:fillRect/>
          </a:stretch>
        </p:blipFill>
        <p:spPr bwMode="auto">
          <a:xfrm>
            <a:off x="357159" y="142852"/>
            <a:ext cx="3500462" cy="3220426"/>
          </a:xfrm>
          <a:prstGeom prst="rect">
            <a:avLst/>
          </a:prstGeom>
          <a:noFill/>
        </p:spPr>
      </p:pic>
      <p:pic>
        <p:nvPicPr>
          <p:cNvPr id="27654" name="Picture 6" descr="http://www.trust.ua/files/photo/source/0000009305-muzej-transporta-v-londone.jpg"/>
          <p:cNvPicPr>
            <a:picLocks noChangeAspect="1" noChangeArrowheads="1"/>
          </p:cNvPicPr>
          <p:nvPr/>
        </p:nvPicPr>
        <p:blipFill>
          <a:blip r:embed="rId3"/>
          <a:srcRect/>
          <a:stretch>
            <a:fillRect/>
          </a:stretch>
        </p:blipFill>
        <p:spPr bwMode="auto">
          <a:xfrm>
            <a:off x="3728930" y="2500306"/>
            <a:ext cx="5081667" cy="4014778"/>
          </a:xfrm>
          <a:prstGeom prst="rect">
            <a:avLst/>
          </a:prstGeom>
          <a:noFill/>
        </p:spPr>
      </p:pic>
      <p:sp>
        <p:nvSpPr>
          <p:cNvPr id="7" name="Прямоугольник 6"/>
          <p:cNvSpPr/>
          <p:nvPr/>
        </p:nvSpPr>
        <p:spPr>
          <a:xfrm>
            <a:off x="4500561" y="1285860"/>
            <a:ext cx="4214843" cy="1077218"/>
          </a:xfrm>
          <a:prstGeom prst="rect">
            <a:avLst/>
          </a:prstGeom>
        </p:spPr>
        <p:txBody>
          <a:bodyPr wrap="square">
            <a:spAutoFit/>
          </a:bodyPr>
          <a:lstStyle/>
          <a:p>
            <a:r>
              <a:rPr lang="ru-RU" sz="3200" b="1" dirty="0" smtClean="0">
                <a:solidFill>
                  <a:srgbClr val="7030A0"/>
                </a:solidFill>
              </a:rPr>
              <a:t>Музей транспорта в Лондоне</a:t>
            </a:r>
            <a:endParaRPr lang="ru-RU" sz="3200" b="1" dirty="0">
              <a:solidFill>
                <a:srgbClr val="7030A0"/>
              </a:solidFill>
            </a:endParaRPr>
          </a:p>
        </p:txBody>
      </p:sp>
      <p:pic>
        <p:nvPicPr>
          <p:cNvPr id="27656" name="Picture 8" descr="http://travelwithkids.ru/wp-content/uploads/2013/05/P1020158.jpg"/>
          <p:cNvPicPr>
            <a:picLocks noChangeAspect="1" noChangeArrowheads="1"/>
          </p:cNvPicPr>
          <p:nvPr/>
        </p:nvPicPr>
        <p:blipFill>
          <a:blip r:embed="rId4"/>
          <a:srcRect/>
          <a:stretch>
            <a:fillRect/>
          </a:stretch>
        </p:blipFill>
        <p:spPr bwMode="auto">
          <a:xfrm>
            <a:off x="214282" y="3571876"/>
            <a:ext cx="3735972" cy="280033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107</TotalTime>
  <Words>180</Words>
  <Application>Microsoft Office PowerPoint</Application>
  <PresentationFormat>Экран (4:3)</PresentationFormat>
  <Paragraphs>49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Презентация PowerPoint</vt:lpstr>
      <vt:lpstr>Презентация PowerPoint</vt:lpstr>
      <vt:lpstr>What can you see in the museum? Is it worth visiting? why?  READ THE TEXT AND SHOW TRE ANSWERS  1. THE NAME OF THE MUSEUM 2. WHEN It WAS FOUNDED 3.WHAT CAN YOU SEE IN THE MUSEUM 4. WHAT CAN YOU DO IN THE MUSEUM 5. WHY IT IS WORTH VISITING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оператор</dc:creator>
  <cp:lastModifiedBy>Оператор</cp:lastModifiedBy>
  <cp:revision>17</cp:revision>
  <dcterms:created xsi:type="dcterms:W3CDTF">2014-02-10T10:57:56Z</dcterms:created>
  <dcterms:modified xsi:type="dcterms:W3CDTF">2019-12-12T12:43:29Z</dcterms:modified>
</cp:coreProperties>
</file>