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81" r:id="rId3"/>
    <p:sldId id="257" r:id="rId4"/>
    <p:sldId id="261" r:id="rId5"/>
    <p:sldId id="282" r:id="rId6"/>
    <p:sldId id="283" r:id="rId7"/>
    <p:sldId id="265" r:id="rId8"/>
    <p:sldId id="266" r:id="rId9"/>
    <p:sldId id="270" r:id="rId10"/>
    <p:sldId id="271" r:id="rId11"/>
    <p:sldId id="272" r:id="rId12"/>
    <p:sldId id="273" r:id="rId13"/>
    <p:sldId id="284" r:id="rId14"/>
    <p:sldId id="285" r:id="rId15"/>
    <p:sldId id="275" r:id="rId16"/>
    <p:sldId id="276" r:id="rId17"/>
    <p:sldId id="278" r:id="rId18"/>
    <p:sldId id="279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15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ACF1A1B0-862D-4909-A7DB-D8ADA062DFCA}" type="datetimeFigureOut">
              <a:rPr lang="en-US" dirty="0"/>
              <a:t>3/6/2019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tIns="45720" rIns="45720" bIns="45720" rtlCol="0" anchor="ctr">
            <a:normAutofit/>
          </a:bodyPr>
          <a:lstStyle>
            <a:lvl1pPr>
              <a:defRPr lang="en-US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6144-9CB7-4E3A-B87E-A382F9BE05EF}" type="datetimeFigureOut">
              <a:rPr lang="en-US" dirty="0"/>
              <a:t>3/6/2019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3D55F-46AB-4791-9172-4FA8DD3A6A9C}" type="datetimeFigureOut">
              <a:rPr lang="en-US" dirty="0"/>
              <a:t>3/6/2019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26881-8A08-449C-8D73-E5F201F814C1}" type="datetimeFigureOut">
              <a:rPr lang="en-US" dirty="0"/>
              <a:t>3/6/2019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5A5E-0C07-4E93-A112-D37B4D166B30}" type="datetimeFigureOut">
              <a:rPr lang="en-US" dirty="0"/>
              <a:t>3/6/2019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F71C5-DC57-4358-A1EA-30C08AF6E3C5}" type="datetimeFigureOut">
              <a:rPr lang="en-US" dirty="0"/>
              <a:t>3/6/2019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6480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lang="en-US" sz="2000" b="0" kern="1200" spc="10" baseline="0" dirty="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1DBA-DE60-4731-B773-47AAA185C143}" type="datetimeFigureOut">
              <a:rPr lang="en-US" dirty="0"/>
              <a:t>3/6/2019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dirty="0"/>
              <a:t>3/6/2019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4A628-C83B-4C66-83F4-1711CE3738FD}" type="datetimeFigureOut">
              <a:rPr lang="en-US" dirty="0"/>
              <a:t>3/6/2019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C1D73-9400-43CA-A37F-F9B7D00DE14C}" type="datetimeFigureOut">
              <a:rPr lang="en-US" dirty="0"/>
              <a:t>3/6/2019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B7711-B905-4633-B4D7-6F3A49A2E7D9}" type="datetimeFigureOut">
              <a:rPr lang="en-US" dirty="0"/>
              <a:t>3/6/2019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89C235CF-BDA2-4E7E-8BBD-350479985E74}" type="datetimeFigureOut">
              <a:rPr lang="en-US" dirty="0"/>
              <a:pPr/>
              <a:t>3/6/2019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96969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rgbClr val="777777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52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16986" y="-766627"/>
            <a:ext cx="9418320" cy="404164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Холинергические лекарственные средства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03120" y="408646"/>
            <a:ext cx="7421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ГБПОУ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 «Ставропольский базовый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медицинский колледж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934200" y="525467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ЦМК ОПД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Кривогубенко Е.Н.</a:t>
            </a:r>
          </a:p>
        </p:txBody>
      </p:sp>
    </p:spTree>
    <p:extLst>
      <p:ext uri="{BB962C8B-B14F-4D97-AF65-F5344CB8AC3E}">
        <p14:creationId xmlns:p14="http://schemas.microsoft.com/office/powerpoint/2010/main" val="416228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0" y="891821"/>
            <a:ext cx="6096000" cy="446276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отравление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холиномиметиками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отравление антихолинэстеразными средствами,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язвенная болезнь желудка и двенадцатиперстной кишки,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желчекаменная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болезнь,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холецистит,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спазмы кишечника и мочевых путей,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печеночная и почечная колики,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брадиаритмия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бронхиальная астма.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1" t="5944" r="7825" b="8520"/>
          <a:stretch/>
        </p:blipFill>
        <p:spPr>
          <a:xfrm>
            <a:off x="165277" y="2121983"/>
            <a:ext cx="5808372" cy="32325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3999" y="940159"/>
            <a:ext cx="3090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Атропин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05261" y="940159"/>
            <a:ext cx="2568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Atropini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sulfas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17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2426" y="1197737"/>
            <a:ext cx="634928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оказывает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меньшее влияние на периферические М-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холинорецепторы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(по действию на гладкомышечные клетки органов ЖКТ и циркулярной мышцы радужки в 5-10 раз слабее атропина).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меньшей степени, чем атропин, вызывает тахикардию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улучшает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проводимость сердца, повышает возбудимость миокарда.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оказывает прямое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миотропное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спазмолитическое действие, вызывает расширение мелких сосудов кожи.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711" y="1596980"/>
            <a:ext cx="4863921" cy="39789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6482" y="307273"/>
            <a:ext cx="10152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Платифиллин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Platyphyllini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hydrotartras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56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4058" y="2145657"/>
            <a:ext cx="57697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Scopalamini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hydrochloridum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Methacinum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F:\фарма\загруженное (3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9323" y="1372084"/>
            <a:ext cx="4113983" cy="3455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358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3089" y="347728"/>
            <a:ext cx="7585914" cy="673891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Н-</a:t>
            </a:r>
            <a:r>
              <a:rPr lang="ru-RU" sz="2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холиномиметики</a:t>
            </a:r>
            <a:r>
              <a:rPr lang="ru-RU" sz="2800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982" y="1159098"/>
            <a:ext cx="10262573" cy="5009882"/>
          </a:xfrm>
        </p:spPr>
        <p:txBody>
          <a:bodyPr>
            <a:noAutofit/>
          </a:bodyPr>
          <a:lstStyle/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бладают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способностью возбуждать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Н-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холинорецепторы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ффекты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лекарственных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аналептического действия за счет рефлекторной стимуляции (через Н-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холинорецепторы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синокаротидной зоны) дыхательного центра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1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Личное\Картинки\Йорк\pict0124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9541" y="1004047"/>
            <a:ext cx="5689600" cy="4267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0646" y="2183540"/>
            <a:ext cx="405906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Cytitonum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Lobelini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hydrochloridum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0531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1375" y="1017431"/>
            <a:ext cx="850005" cy="81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797" y="566668"/>
            <a:ext cx="3284407" cy="2836907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2717443" y="1828799"/>
            <a:ext cx="8100811" cy="3384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ru-RU" alt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Ганглиоблокаторы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лекарственные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средства, избирательно блокирующие  н-</a:t>
            </a:r>
            <a:r>
              <a:rPr lang="ru-RU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холинорецепторы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расположенные в симпатических и парасимпатических ганглиях, в синокаротидной зоне, в мозговом слое надпочечников </a:t>
            </a:r>
          </a:p>
          <a:p>
            <a:pPr defTabSz="914400"/>
            <a:r>
              <a:rPr lang="ru-RU" alt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Миорелаксанты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лекарственные средства, избирательно блокирующие   н-</a:t>
            </a:r>
            <a:r>
              <a:rPr lang="ru-RU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холинорецепторы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нервно-мышечных синапсах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945782" y="621925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Н-ХОЛИНОБЛОКАТОРЫ</a:t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28887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6516" y="1770549"/>
            <a:ext cx="677428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угнетают секрецию слюнных, пищеварительных и бронхиальных желез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расслабляют гладкую мускулатуру ЖКТ бронхов и мочевыводящих путей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снижают артериальное  и венозное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давление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снижают тонус и моторику гладких мышц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уменьшают выброс адреналина из надпочечников в кровь 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5381" y="414256"/>
            <a:ext cx="5074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Ганглиоблокаторы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0805" y="1052776"/>
            <a:ext cx="3901762" cy="26011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0806" y="3868930"/>
            <a:ext cx="3901762" cy="26011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9657" y="298955"/>
            <a:ext cx="263886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Benzohexonium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Pirilenum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8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43001" y="501206"/>
            <a:ext cx="4159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Миорелаксанты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Антидеполяризующие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9435" y="2526839"/>
            <a:ext cx="61432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асслабление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скелетной мускулатуры при обширных операциях и проведении разнообразных хирургических вмешательств.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598" y="1455313"/>
            <a:ext cx="3001003" cy="45286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67466" y="645466"/>
            <a:ext cx="39123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Tubacurarini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chloridum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56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0598" y="420458"/>
            <a:ext cx="6276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Деполизиризующие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миорелаксанты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98" y="1653236"/>
            <a:ext cx="4445000" cy="29591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24704" y="1424626"/>
            <a:ext cx="63578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отключение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спонтанного дыхания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интрахеальная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интубация, бронхоскопия);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вправление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вывихов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переломов,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торакальные, абдоминальные оперативные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вмешательства;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судорог при электроимпульсной терапии;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столбняк (симптоматическая терапия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32059" y="459742"/>
            <a:ext cx="1943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Dithylinum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37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5449" y="-374464"/>
            <a:ext cx="10515600" cy="1325563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теоретического занятия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5449" y="1729444"/>
            <a:ext cx="8596668" cy="3880773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М -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холиномиметики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Антихолинестеразные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средства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М -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холиноблокаторы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Н -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холиномиметики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Н -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холиноблокаторы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98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2579" y="592428"/>
            <a:ext cx="102258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Холинергические средства — лекарственные препараты, блокирующие или облегчающие проведение импульсов в холинергических синапсах путем влияния на различные механизмы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синаптической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передачи: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47740" y="1824407"/>
            <a:ext cx="616898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синтез ацетилхолина;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высвобождение ацетилхолина из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синаптических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пузырьков;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ацетилхолина с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холинорецепторами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захват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пресинаптическими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окончаниями холина, образующегося при гидролизе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ацетилхолина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5" t="6214" r="25697" b="4631"/>
          <a:stretch/>
        </p:blipFill>
        <p:spPr>
          <a:xfrm>
            <a:off x="8680360" y="2159258"/>
            <a:ext cx="1970465" cy="3700630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43749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713" y="1949824"/>
            <a:ext cx="11140484" cy="4456847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М-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холиномиметики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возбуждающие М-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холинорецепторы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Антихолинестеразные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средства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Н-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холиномиметики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возбуждающие Н-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холинорецепторы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М-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холинолитики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блокирующие М-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холинорецепторы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Н-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холинолитики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блокирующие Н-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холинорецепторы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1713" y="244697"/>
            <a:ext cx="11552609" cy="970105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лекарственных средств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типу действия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холинорецепторы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25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6216" y="948224"/>
            <a:ext cx="701898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Препараты этой группы воспроизводят эффекты медиатора парасимпатической нервной системы — ацетилхолина, обусловленные его взаимодействием с М-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холинорецепторами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ффекты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холиномиметиков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обусловленные возбуждением М-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холинорецепторов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гладких мышц и желез внешней секреции. Они заключаются в появлении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бронхоспазма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усилении секреции желез желудка, повышении тонуса ЖКТ, желчных и мочевыводящих путей.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актуальным фармакологическим действием М-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холиномиметиков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их влияние на внутриглазное давление: они облегчают отток внутриглазной жидкости и, тем самым, понижают внутриглазное давление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73510" y="425004"/>
            <a:ext cx="49583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М-</a:t>
            </a:r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Холиномиметики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1352821"/>
            <a:ext cx="4772897" cy="4442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75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8642" y="1330348"/>
            <a:ext cx="59629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Стимулирует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мускариновые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рецепторы гладкой мускулатуры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радужной оболочки глаза и желез пищеварительных, бронхиальных, внешней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секреции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Вызывает сокращение циркулярной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миоз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и цилиарной (спазм аккомодации)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мышц.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Применяют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глаукоме,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атрофии зрительного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нерва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тонии кишечника и мочевого пузыря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929" y="114674"/>
            <a:ext cx="44947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Пилокарпин</a:t>
            </a:r>
          </a:p>
          <a:p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Ацеклидин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475" y="1660640"/>
            <a:ext cx="3047550" cy="446728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37753" y="27339"/>
            <a:ext cx="447744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Pilocarpini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hydrochloridum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Aceclidinum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55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3486" y="1964353"/>
            <a:ext cx="638792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глазной практике (в виде глазных капель) для лечения глаукомы;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атонии кишечника и мочевого пузыря;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стимуляции родов при слабости родовой деятельности.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миастении (заболевание, при котором вследствие нарушения передачи возбуждения в нервно-мышечных синапсах развивается сильная мышечная слабость);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мышечных параличах.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407" y="1769973"/>
            <a:ext cx="4542400" cy="335581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862164" y="322693"/>
            <a:ext cx="53740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Антихолинестеразные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средства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6824" y="1174666"/>
            <a:ext cx="4555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Прозерин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Proserinum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73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1521" y="759854"/>
            <a:ext cx="95818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542206" y="809741"/>
            <a:ext cx="9144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2800" b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Galanthamini</a:t>
            </a:r>
            <a:r>
              <a:rPr kumimoji="0" lang="en-US" altLang="ru-RU" sz="2800" b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2800" b="1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hydrobromidum</a:t>
            </a:r>
            <a:endParaRPr kumimoji="0" lang="ru-RU" altLang="ru-RU" sz="2800" b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1707" y="1777286"/>
            <a:ext cx="48424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Применяют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галантамин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миастении;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мышечной дистрофии 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двигательных и чувствительных нарушениях связанных с невритами, полиневритами, радикулитами 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остаточных явлениях после нарушения мозгового кровообращения</a:t>
            </a:r>
            <a:r>
              <a:rPr lang="ru-RU" dirty="0"/>
              <a:t>.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644" y="1658254"/>
            <a:ext cx="3885931" cy="368953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04324" y="819114"/>
            <a:ext cx="21723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Галантамин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67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128526"/>
            <a:ext cx="7096259" cy="561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подавляют секрецию слюнных, потовых, бронхиальных желез;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уменьшают выделение желудочного сока;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расширяют бронхи,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снижают тонус и перистальтику кишечника,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расслабляют желчевыводящие пути,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снижают тонус и вызывают расслабление мочеточников, особенно при их спазме.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вызывают тахикардию, усиление сердечных сокращений, увеличение минутного объема сердца, улучшение проводимости и автоматизма, незначительное повышение артериального давления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платифиллин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спазмолитин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апрофен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снижают тонус кровеносных сосудов, что сопровождается снижением артериального давления).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вызывают расширение зрачка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мидриаз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повышение внутриглазного давления, паралич аккомодации и сухость роговицы.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49069" y="599427"/>
            <a:ext cx="5022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М-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холиноблокаторы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259" y="1639987"/>
            <a:ext cx="4769421" cy="4353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64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B4B30"/>
      </a:accent2>
      <a:accent3>
        <a:srgbClr val="B5AE53"/>
      </a:accent3>
      <a:accent4>
        <a:srgbClr val="6F6A7A"/>
      </a:accent4>
      <a:accent5>
        <a:srgbClr val="E8B54D"/>
      </a:accent5>
      <a:accent6>
        <a:srgbClr val="8A7952"/>
      </a:accent6>
      <a:hlink>
        <a:srgbClr val="9F9F0B"/>
      </a:hlink>
      <a:folHlink>
        <a:srgbClr val="B2B2B2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3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866257B-E5CE-4C43-9210-F2DE76BE10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TM03457515[[fn=Вид]]</Template>
  <TotalTime>935</TotalTime>
  <Words>665</Words>
  <Application>Microsoft Office PowerPoint</Application>
  <PresentationFormat>Широкоэкранный</PresentationFormat>
  <Paragraphs>105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Century Schoolbook</vt:lpstr>
      <vt:lpstr>Times New Roman</vt:lpstr>
      <vt:lpstr>Wingdings</vt:lpstr>
      <vt:lpstr>Wingdings 2</vt:lpstr>
      <vt:lpstr>View</vt:lpstr>
      <vt:lpstr>Холинергические лекарственные средства </vt:lpstr>
      <vt:lpstr>План теоретического занятия</vt:lpstr>
      <vt:lpstr>Презентация PowerPoint</vt:lpstr>
      <vt:lpstr>Классификация лекарственных средств по типу действия на холинорецепторы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Н-холиномиметики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Холинергические лекарственные средства</dc:title>
  <dc:creator>Патимат Магомедова</dc:creator>
  <cp:lastModifiedBy>Елена Н. Кривогубенко</cp:lastModifiedBy>
  <cp:revision>59</cp:revision>
  <dcterms:created xsi:type="dcterms:W3CDTF">2018-04-20T10:56:46Z</dcterms:created>
  <dcterms:modified xsi:type="dcterms:W3CDTF">2019-03-06T06:45:41Z</dcterms:modified>
</cp:coreProperties>
</file>