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63" r:id="rId9"/>
    <p:sldId id="261" r:id="rId10"/>
    <p:sldId id="258" r:id="rId11"/>
    <p:sldId id="259" r:id="rId12"/>
    <p:sldId id="264" r:id="rId13"/>
    <p:sldId id="265" r:id="rId14"/>
    <p:sldId id="266" r:id="rId15"/>
    <p:sldId id="267" r:id="rId16"/>
    <p:sldId id="268" r:id="rId17"/>
    <p:sldId id="269" r:id="rId18"/>
    <p:sldId id="26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1C11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109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0F4EF-44D5-4A69-B456-5AE6E4803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159FB-4340-4F21-AC4D-3D99021BA59F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FD1A9-5DD7-40B2-8245-6091DA2F1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 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572560" cy="6072230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Районная  методическая выставка</a:t>
            </a:r>
            <a:r>
              <a:rPr lang="ru-RU" sz="112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«Школа сегодня - будущее завтра»</a:t>
            </a:r>
            <a:endParaRPr lang="ru-RU" sz="11200" dirty="0" smtClean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en-US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 районной практической  конференции</a:t>
            </a:r>
            <a:endParaRPr lang="ru-RU" sz="11200" dirty="0" smtClean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«Реализация ФГОС ДО, ФГОС НОО, ФГОС ООО</a:t>
            </a:r>
            <a:endParaRPr lang="ru-RU" sz="11200" dirty="0" smtClean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в Ермаковском районе: опыт, итоги, перспективы»</a:t>
            </a:r>
            <a:r>
              <a:rPr lang="ru-RU" sz="5600" dirty="0" smtClean="0">
                <a:solidFill>
                  <a:schemeClr val="tx1"/>
                </a:solidFill>
              </a:rPr>
              <a:t/>
            </a:r>
            <a:br>
              <a:rPr lang="ru-RU" sz="5600" dirty="0" smtClean="0">
                <a:solidFill>
                  <a:schemeClr val="tx1"/>
                </a:solidFill>
              </a:rPr>
            </a:br>
            <a:endParaRPr lang="ru-RU" sz="5600" dirty="0" smtClean="0">
              <a:solidFill>
                <a:schemeClr val="tx1"/>
              </a:solidFill>
            </a:endParaRPr>
          </a:p>
          <a:p>
            <a:endParaRPr lang="ru-RU" sz="6400" b="1" i="1" dirty="0" smtClean="0">
              <a:solidFill>
                <a:schemeClr val="tx1"/>
              </a:solidFill>
            </a:endParaRPr>
          </a:p>
          <a:p>
            <a:r>
              <a:rPr lang="ru-RU" sz="7200" b="1" i="1" dirty="0" smtClean="0">
                <a:solidFill>
                  <a:srgbClr val="1C11AF"/>
                </a:solidFill>
              </a:rPr>
              <a:t>Тема: «Школа». </a:t>
            </a:r>
            <a:endParaRPr lang="ru-RU" sz="7200" dirty="0" smtClean="0">
              <a:solidFill>
                <a:srgbClr val="1C11AF"/>
              </a:solidFill>
            </a:endParaRPr>
          </a:p>
          <a:p>
            <a:r>
              <a:rPr lang="ru-RU" sz="7200" b="1" i="1" dirty="0" smtClean="0">
                <a:solidFill>
                  <a:srgbClr val="1C11AF"/>
                </a:solidFill>
              </a:rPr>
              <a:t>Направление</a:t>
            </a:r>
            <a:r>
              <a:rPr lang="ru-RU" sz="7200" b="1" i="1" dirty="0" smtClean="0">
                <a:solidFill>
                  <a:srgbClr val="FF0000"/>
                </a:solidFill>
              </a:rPr>
              <a:t> «Духовно-нравственное воспитание детей»</a:t>
            </a:r>
            <a:endParaRPr lang="ru-RU" sz="7200" dirty="0" smtClean="0">
              <a:solidFill>
                <a:srgbClr val="FF0000"/>
              </a:solidFill>
            </a:endParaRPr>
          </a:p>
          <a:p>
            <a:r>
              <a:rPr lang="ru-RU" sz="5600" b="1" dirty="0" smtClean="0">
                <a:solidFill>
                  <a:schemeClr val="tx1"/>
                </a:solidFill>
              </a:rPr>
              <a:t> </a:t>
            </a:r>
            <a:endParaRPr lang="ru-RU" sz="5600" dirty="0" smtClean="0">
              <a:solidFill>
                <a:schemeClr val="tx1"/>
              </a:solidFill>
            </a:endParaRPr>
          </a:p>
          <a:p>
            <a:r>
              <a:rPr lang="ru-RU" sz="7200" b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мирование учебных универсальных действий во внеурочной деятельности средствами гражданско-патриотического воспитания»</a:t>
            </a:r>
            <a:endParaRPr lang="ru-RU" sz="9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i="1" dirty="0" smtClean="0">
                <a:solidFill>
                  <a:schemeClr val="tx1"/>
                </a:solidFill>
              </a:rPr>
              <a:t> </a:t>
            </a:r>
            <a:endParaRPr lang="ru-RU" sz="5600" dirty="0" smtClean="0">
              <a:solidFill>
                <a:schemeClr val="tx1"/>
              </a:solidFill>
            </a:endParaRPr>
          </a:p>
          <a:p>
            <a:r>
              <a:rPr lang="ru-RU" sz="5600" i="1" dirty="0" smtClean="0">
                <a:solidFill>
                  <a:schemeClr val="tx1"/>
                </a:solidFill>
              </a:rPr>
              <a:t> </a:t>
            </a:r>
          </a:p>
          <a:p>
            <a:pPr algn="r"/>
            <a:r>
              <a:rPr lang="ru-RU" sz="7200" i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Каблуков Евгений Иванович.,</a:t>
            </a:r>
            <a:endParaRPr lang="ru-RU" sz="7200" dirty="0" smtClean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7200" i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ОБЖ,</a:t>
            </a:r>
            <a:endParaRPr lang="ru-RU" sz="7200" dirty="0" smtClean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7200" i="1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высшая категория</a:t>
            </a:r>
            <a:endParaRPr lang="ru-RU" sz="7200" dirty="0" smtClean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solidFill>
                  <a:srgbClr val="1C11AF"/>
                </a:solidFill>
              </a:rPr>
              <a:t>                                 </a:t>
            </a:r>
          </a:p>
          <a:p>
            <a:r>
              <a:rPr lang="ru-RU" sz="5600" dirty="0" smtClean="0">
                <a:solidFill>
                  <a:srgbClr val="1C11AF"/>
                </a:solidFill>
              </a:rPr>
              <a:t> </a:t>
            </a:r>
          </a:p>
          <a:p>
            <a:r>
              <a:rPr lang="ru-RU" sz="64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с. Разъезжее </a:t>
            </a:r>
          </a:p>
          <a:p>
            <a:r>
              <a:rPr lang="ru-RU" sz="64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</a:p>
          <a:p>
            <a:r>
              <a:rPr lang="ru-RU" sz="5600" dirty="0" smtClean="0"/>
              <a:t> </a:t>
            </a:r>
          </a:p>
          <a:p>
            <a:r>
              <a:rPr lang="ru-RU" sz="56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1C11AF"/>
                </a:solidFill>
              </a:rPr>
              <a:t>Бинарный урок в 10 классе </a:t>
            </a:r>
            <a:br>
              <a:rPr lang="ru-RU" sz="2800" b="1" dirty="0" smtClean="0">
                <a:solidFill>
                  <a:srgbClr val="1C11AF"/>
                </a:solidFill>
              </a:rPr>
            </a:br>
            <a:r>
              <a:rPr lang="ru-RU" sz="1600" b="1" dirty="0" smtClean="0">
                <a:solidFill>
                  <a:srgbClr val="1C11AF"/>
                </a:solidFill>
              </a:rPr>
              <a:t/>
            </a:r>
            <a:br>
              <a:rPr lang="ru-RU" sz="1600" b="1" dirty="0" smtClean="0">
                <a:solidFill>
                  <a:srgbClr val="1C11AF"/>
                </a:solidFill>
              </a:rPr>
            </a:br>
            <a:endParaRPr lang="ru-RU" sz="1600" b="1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38401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1C11AF"/>
                </a:solidFill>
              </a:rPr>
              <a:t>    Тема урока: </a:t>
            </a:r>
          </a:p>
          <a:p>
            <a:pPr>
              <a:buNone/>
            </a:pPr>
            <a:r>
              <a:rPr lang="ru-RU" b="1" dirty="0" smtClean="0">
                <a:solidFill>
                  <a:srgbClr val="1C11AF"/>
                </a:solidFill>
              </a:rPr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«Изучение воинских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званий в процессе работы с текстом произведения А.С.Пушкина «Капитанская дочка» и материалами учащихся исследовательской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деятельности о героизме </a:t>
            </a:r>
            <a:r>
              <a:rPr lang="ru-RU" b="1" dirty="0" err="1" smtClean="0">
                <a:solidFill>
                  <a:srgbClr val="FF0000"/>
                </a:solidFill>
              </a:rPr>
              <a:t>воинов-разъезженцев</a:t>
            </a:r>
            <a:r>
              <a:rPr lang="ru-RU" b="1" dirty="0" smtClean="0">
                <a:solidFill>
                  <a:srgbClr val="FF0000"/>
                </a:solidFill>
              </a:rPr>
              <a:t> в период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 1941 по 2016 годы».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8 класс\Рабочий стол\9 мая-2015г\Photo03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25394" y="168311"/>
            <a:ext cx="5077791" cy="64753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358246" cy="107154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1C11AF"/>
                </a:solidFill>
              </a:rPr>
              <a:t>Проект</a:t>
            </a:r>
            <a:endParaRPr lang="ru-RU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85728"/>
            <a:ext cx="6643734" cy="7143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«Патриот села - гражданин России»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  <a:solidFill>
            <a:srgbClr val="FF3300"/>
          </a:solidFill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Познавательные классные часы 1-11 классы</a:t>
            </a:r>
          </a:p>
        </p:txBody>
      </p:sp>
      <p:sp>
        <p:nvSpPr>
          <p:cNvPr id="5129" name="TextBox 8"/>
          <p:cNvSpPr txBox="1">
            <a:spLocks noChangeArrowheads="1"/>
          </p:cNvSpPr>
          <p:nvPr/>
        </p:nvSpPr>
        <p:spPr bwMode="auto">
          <a:xfrm>
            <a:off x="0" y="2781300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8-11 классы</a:t>
            </a:r>
          </a:p>
        </p:txBody>
      </p:sp>
      <p:sp>
        <p:nvSpPr>
          <p:cNvPr id="5130" name="TextBox 9"/>
          <p:cNvSpPr txBox="1">
            <a:spLocks noChangeArrowheads="1"/>
          </p:cNvSpPr>
          <p:nvPr/>
        </p:nvSpPr>
        <p:spPr bwMode="auto">
          <a:xfrm>
            <a:off x="3924300" y="3284538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8-11 классы</a:t>
            </a:r>
          </a:p>
        </p:txBody>
      </p:sp>
      <p:sp>
        <p:nvSpPr>
          <p:cNvPr id="5131" name="TextBox 10"/>
          <p:cNvSpPr txBox="1">
            <a:spLocks noChangeArrowheads="1"/>
          </p:cNvSpPr>
          <p:nvPr/>
        </p:nvSpPr>
        <p:spPr bwMode="auto">
          <a:xfrm>
            <a:off x="7929563" y="2636838"/>
            <a:ext cx="1214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1-4 классы</a:t>
            </a:r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142875" y="5286375"/>
            <a:ext cx="1214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5-7 классы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3492500" y="6237288"/>
            <a:ext cx="2500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ru-RU" sz="1200" b="1" dirty="0" err="1">
                <a:solidFill>
                  <a:schemeClr val="bg1"/>
                </a:solidFill>
              </a:rPr>
              <a:t>Фефелова</a:t>
            </a:r>
            <a:r>
              <a:rPr lang="ru-RU" sz="1200" b="1" dirty="0">
                <a:solidFill>
                  <a:schemeClr val="bg1"/>
                </a:solidFill>
              </a:rPr>
              <a:t> Настя, 11 класс</a:t>
            </a:r>
          </a:p>
        </p:txBody>
      </p:sp>
      <p:sp>
        <p:nvSpPr>
          <p:cNvPr id="5134" name="TextBox 13"/>
          <p:cNvSpPr txBox="1">
            <a:spLocks noChangeArrowheads="1"/>
          </p:cNvSpPr>
          <p:nvPr/>
        </p:nvSpPr>
        <p:spPr bwMode="auto">
          <a:xfrm>
            <a:off x="7308850" y="4941888"/>
            <a:ext cx="18351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Председатель Совета ветеранов 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Каблукова В.А</a:t>
            </a:r>
            <a:r>
              <a:rPr lang="ru-RU" sz="1200" b="1" dirty="0">
                <a:solidFill>
                  <a:schemeClr val="accent1"/>
                </a:solidFill>
              </a:rPr>
              <a:t>.</a:t>
            </a:r>
          </a:p>
        </p:txBody>
      </p:sp>
      <p:pic>
        <p:nvPicPr>
          <p:cNvPr id="4098" name="Picture 2" descr="D:\РАБ_СТОЛ_2016\КАБЛУКОВ\фото неделя патриотизма\кл час Дети войны 02.2015\DSCF3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9144000" cy="609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sz="2000" b="1" smtClean="0">
                <a:solidFill>
                  <a:srgbClr val="FF3300"/>
                </a:solidFill>
                <a:latin typeface="Times New Roman" pitchFamily="18" charset="0"/>
              </a:rPr>
              <a:t>Смотр песни и строя</a:t>
            </a:r>
          </a:p>
        </p:txBody>
      </p:sp>
      <p:pic>
        <p:nvPicPr>
          <p:cNvPr id="1026" name="Picture 2" descr="C:\Users\admin\Desktop\фото смотр-17\DSCF18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54050"/>
          </a:xfrm>
          <a:solidFill>
            <a:srgbClr val="FF3300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</a:rPr>
              <a:t>Познавательный классный час «Отчизны верные сыны»</a:t>
            </a:r>
          </a:p>
        </p:txBody>
      </p:sp>
      <p:pic>
        <p:nvPicPr>
          <p:cNvPr id="3074" name="Picture 2" descr="C:\Users\admin\Desktop\ВСЕ_мое\Декада_-2015\DSCF33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50" y="652445"/>
            <a:ext cx="8486830" cy="5657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IMG_859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575" y="620713"/>
            <a:ext cx="30353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274638"/>
          </a:xfrm>
          <a:solidFill>
            <a:srgbClr val="FF33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З А Р Н И Ц А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1269" name="Picture 4" descr="IMG_85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49613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IMG_85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5825" y="0"/>
            <a:ext cx="31781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IMG_86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492375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IMG_860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2825750"/>
            <a:ext cx="287972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9" descr="IMG_86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0425" y="2420938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IMG_863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4724400"/>
            <a:ext cx="2843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 descr="IMG_865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4689475"/>
            <a:ext cx="302418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 descr="IMG_866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11863" y="4652963"/>
            <a:ext cx="3132137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0" y="2060575"/>
            <a:ext cx="1223963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Зелёные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348038" y="2492375"/>
            <a:ext cx="2592387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Парад-открытие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8027988" y="1989138"/>
            <a:ext cx="1116012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Синие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0" y="4365625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Снайпер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779838" y="4365625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Узкий лаз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7775575" y="4292600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Переправа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0" y="6511925"/>
            <a:ext cx="13684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Маятник</a:t>
            </a:r>
          </a:p>
        </p:txBody>
      </p:sp>
      <p:sp>
        <p:nvSpPr>
          <p:cNvPr id="11284" name="Text Box 21"/>
          <p:cNvSpPr txBox="1">
            <a:spLocks noChangeArrowheads="1"/>
          </p:cNvSpPr>
          <p:nvPr/>
        </p:nvSpPr>
        <p:spPr bwMode="auto">
          <a:xfrm>
            <a:off x="4067175" y="6511925"/>
            <a:ext cx="1295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Сапёры</a:t>
            </a:r>
          </a:p>
        </p:txBody>
      </p:sp>
      <p:sp>
        <p:nvSpPr>
          <p:cNvPr id="11285" name="Text Box 24"/>
          <p:cNvSpPr txBox="1">
            <a:spLocks noChangeArrowheads="1"/>
          </p:cNvSpPr>
          <p:nvPr/>
        </p:nvSpPr>
        <p:spPr bwMode="auto">
          <a:xfrm>
            <a:off x="8207375" y="6511925"/>
            <a:ext cx="936625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3300"/>
                </a:solidFill>
              </a:rPr>
              <a:t>ПМП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6015054" cy="500063"/>
          </a:xfrm>
          <a:solidFill>
            <a:srgbClr val="FF3300"/>
          </a:solidFill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А ну-ка, парни!</a:t>
            </a:r>
          </a:p>
        </p:txBody>
      </p:sp>
      <p:sp>
        <p:nvSpPr>
          <p:cNvPr id="14349" name="TextBox 12"/>
          <p:cNvSpPr txBox="1">
            <a:spLocks noChangeArrowheads="1"/>
          </p:cNvSpPr>
          <p:nvPr/>
        </p:nvSpPr>
        <p:spPr bwMode="auto">
          <a:xfrm>
            <a:off x="3643306" y="2143116"/>
            <a:ext cx="2071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Почётный караул</a:t>
            </a:r>
          </a:p>
        </p:txBody>
      </p:sp>
      <p:sp>
        <p:nvSpPr>
          <p:cNvPr id="14350" name="TextBox 13"/>
          <p:cNvSpPr txBox="1">
            <a:spLocks noChangeArrowheads="1"/>
          </p:cNvSpPr>
          <p:nvPr/>
        </p:nvSpPr>
        <p:spPr bwMode="auto">
          <a:xfrm>
            <a:off x="6156325" y="1773238"/>
            <a:ext cx="29876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Военный комиссар </a:t>
            </a:r>
          </a:p>
          <a:p>
            <a:r>
              <a:rPr lang="ru-RU" sz="1400" dirty="0">
                <a:solidFill>
                  <a:schemeClr val="bg1"/>
                </a:solidFill>
              </a:rPr>
              <a:t>Ермаковского района</a:t>
            </a:r>
          </a:p>
          <a:p>
            <a:r>
              <a:rPr lang="ru-RU" sz="1400" dirty="0">
                <a:solidFill>
                  <a:schemeClr val="bg1"/>
                </a:solidFill>
              </a:rPr>
              <a:t>И.А.Воробьёв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351" name="TextBox 14"/>
          <p:cNvSpPr txBox="1">
            <a:spLocks noChangeArrowheads="1"/>
          </p:cNvSpPr>
          <p:nvPr/>
        </p:nvSpPr>
        <p:spPr bwMode="auto">
          <a:xfrm>
            <a:off x="0" y="2565400"/>
            <a:ext cx="1500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chemeClr val="accent1"/>
                </a:solidFill>
              </a:rPr>
              <a:t>Зрители</a:t>
            </a:r>
          </a:p>
        </p:txBody>
      </p:sp>
      <p:sp>
        <p:nvSpPr>
          <p:cNvPr id="14352" name="TextBox 15"/>
          <p:cNvSpPr txBox="1">
            <a:spLocks noChangeArrowheads="1"/>
          </p:cNvSpPr>
          <p:nvPr/>
        </p:nvSpPr>
        <p:spPr bwMode="auto">
          <a:xfrm>
            <a:off x="3492500" y="4076700"/>
            <a:ext cx="22955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Глава администрации</a:t>
            </a:r>
          </a:p>
          <a:p>
            <a:r>
              <a:rPr lang="ru-RU" sz="1400" dirty="0">
                <a:solidFill>
                  <a:schemeClr val="bg1"/>
                </a:solidFill>
              </a:rPr>
              <a:t>с/</a:t>
            </a:r>
            <a:r>
              <a:rPr lang="ru-RU" sz="1400" dirty="0" err="1">
                <a:solidFill>
                  <a:schemeClr val="bg1"/>
                </a:solidFill>
              </a:rPr>
              <a:t>с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Г.Г.Челтыгмашев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4353" name="TextBox 16"/>
          <p:cNvSpPr txBox="1">
            <a:spLocks noChangeArrowheads="1"/>
          </p:cNvSpPr>
          <p:nvPr/>
        </p:nvSpPr>
        <p:spPr bwMode="auto">
          <a:xfrm>
            <a:off x="6357950" y="4572008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Участники конкурса</a:t>
            </a:r>
          </a:p>
        </p:txBody>
      </p:sp>
      <p:sp>
        <p:nvSpPr>
          <p:cNvPr id="14354" name="TextBox 17"/>
          <p:cNvSpPr txBox="1">
            <a:spLocks noChangeArrowheads="1"/>
          </p:cNvSpPr>
          <p:nvPr/>
        </p:nvSpPr>
        <p:spPr bwMode="auto">
          <a:xfrm>
            <a:off x="0" y="6553200"/>
            <a:ext cx="1928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Силовой конкурс</a:t>
            </a:r>
          </a:p>
        </p:txBody>
      </p:sp>
      <p:sp>
        <p:nvSpPr>
          <p:cNvPr id="14355" name="TextBox 18"/>
          <p:cNvSpPr txBox="1">
            <a:spLocks noChangeArrowheads="1"/>
          </p:cNvSpPr>
          <p:nvPr/>
        </p:nvSpPr>
        <p:spPr bwMode="auto">
          <a:xfrm>
            <a:off x="3708400" y="6553200"/>
            <a:ext cx="1928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Фото на память</a:t>
            </a:r>
          </a:p>
        </p:txBody>
      </p:sp>
      <p:sp>
        <p:nvSpPr>
          <p:cNvPr id="14356" name="TextBox 19"/>
          <p:cNvSpPr txBox="1">
            <a:spLocks noChangeArrowheads="1"/>
          </p:cNvSpPr>
          <p:nvPr/>
        </p:nvSpPr>
        <p:spPr bwMode="auto">
          <a:xfrm>
            <a:off x="6516688" y="65532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Конкурс - сбор</a:t>
            </a:r>
          </a:p>
        </p:txBody>
      </p:sp>
      <p:pic>
        <p:nvPicPr>
          <p:cNvPr id="2050" name="Picture 2" descr="C:\Users\admin\Desktop\ВСЕ_мое\Декада_-2015\DSCF5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4607751" cy="3071834"/>
          </a:xfrm>
          <a:prstGeom prst="rect">
            <a:avLst/>
          </a:prstGeom>
          <a:noFill/>
        </p:spPr>
      </p:pic>
      <p:pic>
        <p:nvPicPr>
          <p:cNvPr id="2051" name="Picture 3" descr="C:\Users\admin\Desktop\ВСЕ_мое\Декада_-2015\DSCF5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57730" y="3533820"/>
            <a:ext cx="4986270" cy="3324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0"/>
            <a:ext cx="8499505" cy="417513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Результаты в мероприятиях за  2014-2017 учебные годы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33991" name="Group 199"/>
          <p:cNvGraphicFramePr>
            <a:graphicFrameLocks noGrp="1"/>
          </p:cNvGraphicFramePr>
          <p:nvPr>
            <p:ph idx="1"/>
          </p:nvPr>
        </p:nvGraphicFramePr>
        <p:xfrm>
          <a:off x="142844" y="500042"/>
          <a:ext cx="8858312" cy="6381686"/>
        </p:xfrm>
        <a:graphic>
          <a:graphicData uri="http://schemas.openxmlformats.org/drawingml/2006/table">
            <a:tbl>
              <a:tblPr/>
              <a:tblGrid>
                <a:gridCol w="500066"/>
                <a:gridCol w="4643470"/>
                <a:gridCol w="1643074"/>
                <a:gridCol w="928694"/>
                <a:gridCol w="1143008"/>
              </a:tblGrid>
              <a:tr h="5000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/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Уровень, место проведения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5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Соревнования по русской лапте «Юный олимпиец-2014»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Краевые.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г. Красноярск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0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Соревнования по баскетболу  «Весенняя капель»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Республиканские.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Абакан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5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Первенство Красноярского края по русской лапте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«Золотая бита»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Краевые.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г. Красноярск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19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Соревнования по баскетболу среди детские спортивные игры среди муниципальных районов Красноярского края «Юный Олимпиец-2015»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Краевые.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п. Подгорный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19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Краевые соревнования по баскетболу детские спортивные игры среди муниципальных районов Красноярского края «Юный Олимпиец-2016»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Краевые.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п. Подгорный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0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IV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традиционный турнир по баскетболу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«Весенняя капель-2016г»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Республиканские.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Абакан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0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Первенство Ермаковского района по баскетболу 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рамках программы  «Школьная спортивная лига»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Районный.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с. Ермаковское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0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Первенство Ермаковского района по мини-футболу в рамках программы «Школьная спортивная лига»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Районный.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Ермаковское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714884"/>
            <a:ext cx="8443914" cy="171451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История России – великих подвигов наших воинов, не единожды спасших Отчизну героически, об этом летопись отстоявших независимость нашей Родины.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г1 017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229600" cy="4387886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/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1472" y="785794"/>
            <a:ext cx="7913961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Воспитание в большей мере, чем обучение ориентировано на деятельность.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будущего нашей страны нужны не только знающие, компетентные специалисты,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важно, в том числе, их мировоззрение, гражданская и нравственная позиция.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11156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стандарт начального общего образования предполагает реализацию в образовательном учреждении как урочной, так и внеурочной деятельности. Внеурочная деятельность организуется по направлениям развития личности (спортивно-оздоровительное, духовно-нравственное, социальное,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общекультурное).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нашей школе духовно-нравственное направление  осуществляется по программе «Духовно-нравственного развития и воспитания учащихся МБОУ «Разъезженская СОШ».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Данная программа реализуется на протяжении 5 лет. 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программы: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воспитание гражданственности, патриотизма, уважения к правам, свободам и обязанностям человека;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развитие нравственных чувств и этического сознания;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воспитание трудолюбия, творческого отношения к учению, труду, жизни;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формирование ценностного отношения к здоровью и здоровому образу жизни;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формирование ценностного отношения к природе, окружающей среде (экологическое воспитание);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формирование ценностного отношения к прекрасному, формирование представлений об эстетических идеалах и ценностях (эстетическое воспитание).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Личностные </a:t>
            </a:r>
            <a:r>
              <a:rPr lang="ru-RU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развитие интереса;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действие нравственно – эстетического оценивания (что такое хорошо, что такое плохо);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формирование понятий о малой родине, воспитание любви к родному дому, семье, школе, крае;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формирование личностного отношения к окружающему миру;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формирование интереса к себе и окружающему миру (когда ребенок задает вопросы);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формирование уважительного отношения к своей семье, развитие интереса к истории жизни семьи;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формирование желаний выполнять действия;</a:t>
            </a:r>
          </a:p>
          <a:p>
            <a:pPr algn="just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использовании фантазии, воображения при выполнении задания.</a:t>
            </a:r>
          </a:p>
          <a:p>
            <a:pPr algn="just"/>
            <a:r>
              <a:rPr lang="ru-RU" sz="3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Через что это реализуется?</a:t>
            </a:r>
            <a:r>
              <a:rPr lang="ru-RU" sz="3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Реализируется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через знакомство детей с их окружением – семья, дом, улицы, село, природа.</a:t>
            </a:r>
            <a:r>
              <a:rPr lang="ru-RU" sz="2800" dirty="0" smtClean="0"/>
              <a:t> </a:t>
            </a:r>
            <a:endParaRPr lang="ru-RU" sz="3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1C11AF"/>
                </a:solidFill>
              </a:rPr>
              <a:t>Регулятивные </a:t>
            </a:r>
            <a:r>
              <a:rPr lang="ru-RU" dirty="0" smtClean="0">
                <a:solidFill>
                  <a:srgbClr val="1C11AF"/>
                </a:solidFill>
              </a:rPr>
              <a:t/>
            </a:r>
            <a:br>
              <a:rPr lang="ru-RU" dirty="0" smtClean="0">
                <a:solidFill>
                  <a:srgbClr val="1C11AF"/>
                </a:solidFill>
              </a:rPr>
            </a:br>
            <a:endParaRPr lang="ru-RU" dirty="0">
              <a:solidFill>
                <a:srgbClr val="1C11A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правил;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разный вид деятельности;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разучивание игр;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Через что это реализуется?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Реализируется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ориентирование учащихся на правила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поведения дома, в школе, на улице, в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общественном транспорте, рассказ о своих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интересах, увлечениях.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Познавательные </a:t>
            </a:r>
            <a:r>
              <a:rPr lang="ru-RU" sz="36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практических умений ориентироваться в окружающей среде;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знаний о современных профессиях;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знаний об истории села, района, края.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Через что это реализуется?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Реализируется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через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изучение адреса своего проживания, названия улиц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микрорайона школы; изучение профессий своих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родных, экскурсии к памятникам героям, музеи;</a:t>
            </a: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задания на поиск, сравнение, тестирование.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>Коммуникативные </a:t>
            </a:r>
            <a:r>
              <a:rPr lang="ru-RU" sz="36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1C11A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1C11A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умения объяснять свой выбор, строить фразы, аргументировать;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умения слушать и вступать в диалог;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умения в постановке вопросов;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выражать свои мысли;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строить устный рассказ;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умений работать в парах, малых группах.</a:t>
            </a:r>
          </a:p>
          <a:p>
            <a:pPr algn="just">
              <a:buNone/>
            </a:pPr>
            <a:r>
              <a:rPr lang="ru-RU" sz="2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Через что это реализуется?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Реализуется через беседы с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родителями, бабушками, дедушками о семейных традициях,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праздники отмечаются дома, рассказывают друг другу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классу. Встреча с ветеранами ВОВ, тружениками тыла,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участниками боевых конфликтов.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9144000" cy="357166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2000" b="1" dirty="0" smtClean="0">
              <a:solidFill>
                <a:srgbClr val="FF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14290"/>
            <a:ext cx="8785225" cy="631033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</a:rPr>
              <a:t>Месячник военно-патриотического воспитания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</a:rPr>
              <a:t>с 13 по 23 февраля 2017 год</a:t>
            </a:r>
          </a:p>
          <a:p>
            <a:pPr eaLnBrk="1" hangingPunct="1">
              <a:lnSpc>
                <a:spcPct val="90000"/>
              </a:lnSpc>
            </a:pPr>
            <a:endParaRPr lang="ru-RU" sz="2400" b="1" u="sng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На страже страны       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    В карауле Отечества,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Чтоб не было миру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И счастья преград.</a:t>
            </a:r>
          </a:p>
          <a:p>
            <a:pPr algn="l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Стоит на виду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Всего человечества</a:t>
            </a:r>
          </a:p>
          <a:p>
            <a:pPr algn="l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Овеянный славой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 Российский солдат!</a:t>
            </a:r>
          </a:p>
          <a:p>
            <a:pPr algn="l" eaLnBrk="1" hangingPunct="1">
              <a:lnSpc>
                <a:spcPct val="90000"/>
              </a:lnSpc>
            </a:pPr>
            <a:endParaRPr lang="ru-RU" b="1" dirty="0" smtClean="0"/>
          </a:p>
        </p:txBody>
      </p:sp>
      <p:pic>
        <p:nvPicPr>
          <p:cNvPr id="2052" name="Picture 5" descr="г1 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2667" y="1643050"/>
            <a:ext cx="2371333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г1 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14842"/>
            <a:ext cx="2428860" cy="534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3150" name="Group 78"/>
          <p:cNvGraphicFramePr>
            <a:graphicFrameLocks noGrp="1"/>
          </p:cNvGraphicFramePr>
          <p:nvPr>
            <p:ph idx="1"/>
          </p:nvPr>
        </p:nvGraphicFramePr>
        <p:xfrm>
          <a:off x="0" y="129118"/>
          <a:ext cx="9144000" cy="6485845"/>
        </p:xfrm>
        <a:graphic>
          <a:graphicData uri="http://schemas.openxmlformats.org/drawingml/2006/table">
            <a:tbl>
              <a:tblPr/>
              <a:tblGrid>
                <a:gridCol w="500034"/>
                <a:gridCol w="3929090"/>
                <a:gridCol w="2214578"/>
                <a:gridCol w="2500298"/>
              </a:tblGrid>
              <a:tr h="442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№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Мероприятия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Ответственные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Познавательные классные часы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«Современные вооруженные силы России»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 февраля, 8.00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Володская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Т.В., 1-4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Карташева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О.А., 5-8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 Каблуков Е.И., 9-11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 рисунков и плакатов:   «Защитники Отечества»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 13 по 17 февраля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Классные руководители, учителя ИЗО, руководитель ОБЖ,  воспитатель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/с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Конкурс: «Смотр песни и строя»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 февраля(2-11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.), 10.00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Классные руководители, руководитель ОБЖ,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Володская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Т.В., совет ветеранов села, администрация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Разъезженского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День здоровья: «Папа, мама, я – лыжная семья»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 февраля, 12.00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Роговой В.В., Каблуков Е.И., Волошская Т.В.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Школьные соревнования по стрельбе из пневматической винтовки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 февраля(5-11 кл.), 16.00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Е.И., классные руководители,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Володская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Т.В.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Военно-патриотическая игра «Зарница»,  1-11 классы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февраля, 11.00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Каблуков Е. И., классные руководители, пред. Совета ветеранов В.А.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Каблукова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Конкурс: «А ну-ка, парни!»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 февраля, 15.00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Каблуков Е.И., Роговой В.В., МУ «Народный Дом»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0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Лыжня России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 февраля, 12.00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Н-Суэтук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1013</Words>
  <Application>Microsoft Office PowerPoint</Application>
  <PresentationFormat>Экран (4:3)</PresentationFormat>
  <Paragraphs>237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  </vt:lpstr>
      <vt:lpstr>Слайд 2</vt:lpstr>
      <vt:lpstr>Основные направления программы: </vt:lpstr>
      <vt:lpstr>Личностные  </vt:lpstr>
      <vt:lpstr>Регулятивные  </vt:lpstr>
      <vt:lpstr>Познавательные  </vt:lpstr>
      <vt:lpstr>Коммуникативные  </vt:lpstr>
      <vt:lpstr>Слайд 8</vt:lpstr>
      <vt:lpstr>Слайд 9</vt:lpstr>
      <vt:lpstr>Бинарный урок в 10 классе   </vt:lpstr>
      <vt:lpstr>Проект</vt:lpstr>
      <vt:lpstr>Познавательные классные часы 1-11 классы</vt:lpstr>
      <vt:lpstr>Смотр песни и строя</vt:lpstr>
      <vt:lpstr>Познавательный классный час «Отчизны верные сыны»</vt:lpstr>
      <vt:lpstr>З А Р Н И Ц А</vt:lpstr>
      <vt:lpstr>А ну-ка, парни!</vt:lpstr>
      <vt:lpstr>Результаты в мероприятиях за  2014-2017 учебные годы </vt:lpstr>
      <vt:lpstr>  История России – великих подвигов наших воинов, не единожды спасших Отчизну героически, об этом летопись отстоявших независимость нашей Родины.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 районная выставка – форум «Школа. Образования. Мир детства.</dc:title>
  <dc:creator>ОБЖ_Разъезжее</dc:creator>
  <cp:lastModifiedBy>User</cp:lastModifiedBy>
  <cp:revision>27</cp:revision>
  <dcterms:created xsi:type="dcterms:W3CDTF">2012-05-11T03:33:35Z</dcterms:created>
  <dcterms:modified xsi:type="dcterms:W3CDTF">2019-12-12T12:45:21Z</dcterms:modified>
</cp:coreProperties>
</file>