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8" r:id="rId11"/>
    <p:sldId id="272" r:id="rId12"/>
    <p:sldId id="273" r:id="rId13"/>
    <p:sldId id="271" r:id="rId14"/>
    <p:sldId id="270" r:id="rId15"/>
    <p:sldId id="275" r:id="rId16"/>
    <p:sldId id="276" r:id="rId17"/>
    <p:sldId id="274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064896" cy="4536504"/>
          </a:xfrm>
        </p:spPr>
        <p:txBody>
          <a:bodyPr>
            <a:normAutofit fontScale="85000" lnSpcReduction="20000"/>
          </a:bodyPr>
          <a:lstStyle/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Интерактивные дидактические пособия</a:t>
            </a: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детей раннего дошкольного возраста</a:t>
            </a: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21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 сенсорному воспитанию</a:t>
            </a:r>
            <a:endParaRPr lang="ru-RU" sz="21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1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Орлова Светлана Борисовна </a:t>
            </a: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(без категории)</a:t>
            </a:r>
          </a:p>
          <a:p>
            <a:pPr lvl="0" algn="r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Aft>
                <a:spcPts val="0"/>
              </a:spcAft>
              <a:buClr>
                <a:srgbClr val="F0A22E"/>
              </a:buClr>
              <a:buSzPct val="70000"/>
            </a:pP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1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9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Сатка</a:t>
            </a:r>
            <a:r>
              <a:rPr lang="ru-RU" sz="1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spcAft>
                <a:spcPts val="0"/>
              </a:spcAft>
              <a:buClr>
                <a:srgbClr val="F0A22E"/>
              </a:buClr>
              <a:buSzPct val="70000"/>
            </a:pPr>
            <a:r>
              <a:rPr lang="ru-RU" sz="1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sz="1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b="1" dirty="0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7"/>
            <a:ext cx="8640960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b="0" cap="all" dirty="0">
                <a:solidFill>
                  <a:prstClr val="black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 26»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6096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Lenovo\AppData\Local\Microsoft\Windows\INetCache\Content.Word\20191028_09070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404664"/>
            <a:ext cx="4680519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Lenovo\AppData\Local\Microsoft\Windows\INetCache\Content.Word\20191028_09081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262911"/>
            <a:ext cx="5112568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63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Lenovo\AppData\Local\Microsoft\Windows\INetCache\Content.Word\20191028_09100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60648"/>
            <a:ext cx="4456554" cy="3143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Lenovo\AppData\Local\Microsoft\Windows\INetCache\Content.Word\20191028_09102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3444" y="3404265"/>
            <a:ext cx="4939035" cy="31210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789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Lenovo\AppData\Local\Microsoft\Windows\INetCache\Content.Word\20191028_09104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39394"/>
            <a:ext cx="4587240" cy="31896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Lenovo\AppData\Local\Microsoft\Windows\INetCache\Content.Word\20191028_09105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3411221"/>
            <a:ext cx="4808220" cy="33553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331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Lenovo\AppData\Local\Microsoft\Windows\INetCache\Content.Word\20191028_09123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38450"/>
            <a:ext cx="4697730" cy="3527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Lenovo\AppData\Local\Microsoft\Windows\INetCache\Content.Word\20191028_09141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3212976"/>
            <a:ext cx="5102860" cy="34524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96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153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852936"/>
            <a:ext cx="4968552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 descr="C:\Users\Lenovo\AppData\Local\Microsoft\Windows\INetCache\Content.Word\20191028_0915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432048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577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163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2924944"/>
            <a:ext cx="5940425" cy="3752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Lenovo\AppData\Local\Microsoft\Windows\INetCache\Content.Word\20191028_0916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362450" cy="3273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037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Lenovo\AppData\Local\Microsoft\Windows\INetCache\Content.Word\20191028_09220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32048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C:\Users\Lenovo\AppData\Local\Microsoft\Windows\INetCache\Content.Word\20191028_09222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752528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029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225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5010150" cy="3757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 descr="C:\Users\Lenovo\AppData\Local\Microsoft\Windows\INetCache\Content.Word\20191028_09230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248472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9162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263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2852936"/>
            <a:ext cx="5112568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Lenovo\AppData\Local\Microsoft\Windows\INetCache\Content.Word\20191028_09261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60649"/>
            <a:ext cx="475252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934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271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2852936"/>
            <a:ext cx="5112568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Lenovo\AppData\Local\Microsoft\Windows\INetCache\Content.Word\20191028_09270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8641"/>
            <a:ext cx="453650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656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20688"/>
            <a:ext cx="8352928" cy="568863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Open Sans"/>
              </a:rPr>
              <a:t>Актуальность </a:t>
            </a:r>
            <a:r>
              <a:rPr lang="ru-RU" sz="1600" b="1" dirty="0">
                <a:solidFill>
                  <a:srgbClr val="000000"/>
                </a:solidFill>
                <a:latin typeface="Open Sans"/>
              </a:rPr>
              <a:t>и перспективность </a:t>
            </a:r>
            <a:r>
              <a:rPr lang="ru-RU" sz="1600" b="1" dirty="0" smtClean="0">
                <a:solidFill>
                  <a:srgbClr val="000000"/>
                </a:solidFill>
                <a:latin typeface="Open Sans"/>
              </a:rPr>
              <a:t>интерактивных игр</a:t>
            </a:r>
            <a:endParaRPr lang="ru-RU" sz="1600" dirty="0" smtClean="0">
              <a:solidFill>
                <a:srgbClr val="000000"/>
              </a:solidFill>
              <a:latin typeface="Open Sans"/>
            </a:endParaRPr>
          </a:p>
          <a:p>
            <a:pPr marL="45720" indent="0" algn="just">
              <a:lnSpc>
                <a:spcPct val="150000"/>
              </a:lnSpc>
              <a:buNone/>
              <a:tabLst>
                <a:tab pos="530225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ИКТ стало неотъемлемой частью </a:t>
            </a:r>
            <a:r>
              <a:rPr 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-образовательного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процесса. И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ведь если вдуматься это правильно. Подрастающее поколение живет в мире электронной культуры и подчас лучше нас разбирается в нем. Их мир игры – это компьютерные игры, электронные игрушки, игровые приставки. Дети воспринимают информацию посредством телевидения, персонального компьютера, которые не всегда несут полезную информацию. Поэтому одним из средств, обладающим уникальной возможностью, повышения мотивации и совершенствования обучения современного дошкольника, развития его творческих способностей и создания позитивного эмоционального фона образовательной деятельности является работа по созданию понятных и близких, на данном этапе развития общества, электронных дидактических и познавательных пособий. Это и упомянутые выше электронные дидактические игры, и интерактивные плакаты, благодаря которым ребенок становится не просто наблюдателем, но и активным участником процесса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познания.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1958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2708920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8208912" cy="6048672"/>
          </a:xfrm>
        </p:spPr>
        <p:txBody>
          <a:bodyPr>
            <a:normAutofit lnSpcReduction="10000"/>
          </a:bodyPr>
          <a:lstStyle/>
          <a:p>
            <a:pPr marL="45720" lvl="0" indent="0" algn="just">
              <a:lnSpc>
                <a:spcPct val="150000"/>
              </a:lnSpc>
              <a:buClr>
                <a:srgbClr val="F14124">
                  <a:lumMod val="75000"/>
                </a:srgbClr>
              </a:buClr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основу интерактивных пособий положена игра. Компьютер не изолирует детей от педагогического процесса, а дополняет его. Именно интерактивное пособие позволяет автоматизировать все основные этапы – изложение нового материала, закрепление пройденного, контроль знаний. При этом весь обязательный материал переводится в яркую, увлекательную, с разумной долей игрового подхода, мультимедийную форму. </a:t>
            </a:r>
            <a:endParaRPr lang="ru-RU" sz="17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385"/>
              </a:spcBef>
              <a:buNone/>
            </a:pPr>
            <a:r>
              <a:rPr lang="ru-RU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</a:rPr>
              <a:t>Интерактивное 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пособие помогает разнообразить методические приемы подачи материала для детей дошкольного возраста. Отличным является то, что интерактивное пособие не предусматривает полную замену человека на компьютер, а как раз наоборот активное общение его с детьми, так как оно выступает вспомогательным средством подачи материала.</a:t>
            </a:r>
            <a:endParaRPr lang="ru-RU" sz="1200" dirty="0">
              <a:latin typeface="Times New Roman"/>
              <a:ea typeface="Times New Roman"/>
            </a:endParaRPr>
          </a:p>
          <a:p>
            <a:pPr marL="45720" indent="0" algn="just">
              <a:lnSpc>
                <a:spcPct val="150000"/>
              </a:lnSpc>
              <a:spcBef>
                <a:spcPts val="385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/>
              </a:rPr>
              <a:t>	Таким 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образом, интерактивное пособие – это мотивирующая к обучению, игровая программная система комплексного назначения, обеспечивающая непрерывность и полноту дидактического цикла процесса воспитания.</a:t>
            </a:r>
            <a:endParaRPr lang="ru-RU" sz="1200" dirty="0">
              <a:latin typeface="Times New Roman"/>
              <a:ea typeface="Times New Roman"/>
            </a:endParaRPr>
          </a:p>
          <a:p>
            <a:pPr marL="45720" indent="0" algn="just">
              <a:lnSpc>
                <a:spcPct val="150000"/>
              </a:lnSpc>
              <a:spcBef>
                <a:spcPts val="385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/>
              </a:rPr>
              <a:t>	Применение </a:t>
            </a:r>
            <a:r>
              <a:rPr lang="ru-RU" sz="1600" dirty="0">
                <a:solidFill>
                  <a:srgbClr val="000000"/>
                </a:solidFill>
                <a:latin typeface="Times New Roman"/>
              </a:rPr>
              <a:t>интерактивных пособий в образовательном процессе является мощным обогащающим и преобразующим элементом развивающей предметной среды.</a:t>
            </a:r>
            <a:endParaRPr lang="ru-RU" sz="1200" dirty="0">
              <a:latin typeface="Times New Roman"/>
              <a:ea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" lvl="0" indent="0" algn="just">
              <a:lnSpc>
                <a:spcPct val="150000"/>
              </a:lnSpc>
              <a:buClr>
                <a:srgbClr val="F14124">
                  <a:lumMod val="75000"/>
                </a:srgbClr>
              </a:buClr>
              <a:buNone/>
            </a:pPr>
            <a:endParaRPr lang="ru-RU" sz="16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8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568952" cy="6192688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20000"/>
              </a:lnSpc>
              <a:spcBef>
                <a:spcPts val="385"/>
              </a:spcBef>
              <a:buNone/>
              <a:tabLst>
                <a:tab pos="442913" algn="l"/>
                <a:tab pos="987425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</a:rPr>
              <a:t>	</a:t>
            </a:r>
          </a:p>
          <a:p>
            <a:pPr marL="45720" indent="0" algn="just">
              <a:lnSpc>
                <a:spcPct val="120000"/>
              </a:lnSpc>
              <a:spcBef>
                <a:spcPts val="385"/>
              </a:spcBef>
              <a:buNone/>
              <a:tabLst>
                <a:tab pos="442913" algn="l"/>
                <a:tab pos="987425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1700" b="1" dirty="0" smtClean="0">
                <a:solidFill>
                  <a:srgbClr val="000000"/>
                </a:solidFill>
                <a:latin typeface="Times New Roman"/>
              </a:rPr>
              <a:t>Интерактивная </a:t>
            </a:r>
            <a:r>
              <a:rPr lang="ru-RU" sz="1700" b="1" dirty="0">
                <a:solidFill>
                  <a:srgbClr val="000000"/>
                </a:solidFill>
                <a:latin typeface="Times New Roman"/>
              </a:rPr>
              <a:t>дидактическая игра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1700" b="1" i="1" dirty="0">
                <a:solidFill>
                  <a:srgbClr val="000000"/>
                </a:solidFill>
                <a:latin typeface="Times New Roman"/>
              </a:rPr>
              <a:t>«Найди рыбку"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 для детей раннего дошкольного возраста имеет развивающее значение. Игра способствует развитию познавательных процессов и может быть использована не только педагогами ДОУ, но и родителями в семейном воспитании. Тренирует наглядно-образное мышление, словесно-логическое мышление, активный словарь. Дети закрепляют умение находить 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рыбок,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используя игровое упражнение.</a:t>
            </a:r>
            <a:endParaRPr lang="ru-RU" sz="1700" dirty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1700" b="1" dirty="0" smtClean="0">
                <a:solidFill>
                  <a:srgbClr val="000000"/>
                </a:solidFill>
                <a:latin typeface="Times New Roman"/>
              </a:rPr>
              <a:t>	Цель </a:t>
            </a:r>
            <a:r>
              <a:rPr lang="ru-RU" sz="1700" b="1" dirty="0">
                <a:solidFill>
                  <a:srgbClr val="000000"/>
                </a:solidFill>
                <a:latin typeface="Times New Roman"/>
              </a:rPr>
              <a:t>игры</a:t>
            </a:r>
            <a:r>
              <a:rPr lang="ru-RU" sz="1700" b="1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-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Закрепить </a:t>
            </a:r>
            <a:r>
              <a:rPr lang="ru-RU" sz="1700" dirty="0">
                <a:solidFill>
                  <a:srgbClr val="111111"/>
                </a:solidFill>
                <a:latin typeface="Times New Roman"/>
                <a:ea typeface="Times New Roman"/>
              </a:rPr>
              <a:t>умение </a:t>
            </a:r>
            <a:r>
              <a:rPr lang="ru-RU" sz="1700" dirty="0">
                <a:solidFill>
                  <a:srgbClr val="404040"/>
                </a:solidFill>
                <a:latin typeface="Times New Roman"/>
                <a:ea typeface="Times New Roman"/>
              </a:rPr>
              <a:t>различать и правильно называть основные цвета </a:t>
            </a:r>
            <a:r>
              <a:rPr lang="ru-RU" sz="1700" i="1" dirty="0">
                <a:solidFill>
                  <a:srgbClr val="404040"/>
                </a:solidFill>
                <a:latin typeface="Times New Roman"/>
                <a:ea typeface="Times New Roman"/>
              </a:rPr>
              <a:t>(красный</a:t>
            </a:r>
            <a:r>
              <a:rPr lang="ru-RU" sz="1700" i="1" dirty="0" smtClean="0">
                <a:solidFill>
                  <a:srgbClr val="404040"/>
                </a:solidFill>
                <a:latin typeface="Times New Roman"/>
                <a:ea typeface="Times New Roman"/>
              </a:rPr>
              <a:t>, синий, зеленый, желтый</a:t>
            </a:r>
            <a:r>
              <a:rPr lang="ru-RU" sz="1700" i="1" dirty="0">
                <a:solidFill>
                  <a:srgbClr val="404040"/>
                </a:solidFill>
                <a:latin typeface="Times New Roman"/>
                <a:ea typeface="Times New Roman"/>
              </a:rPr>
              <a:t>)</a:t>
            </a:r>
            <a:endParaRPr lang="ru-RU" sz="1700" dirty="0">
              <a:latin typeface="Times New Roman"/>
              <a:ea typeface="Times New Roman"/>
            </a:endParaRPr>
          </a:p>
          <a:p>
            <a:pPr marL="88900" indent="0" algn="just">
              <a:lnSpc>
                <a:spcPct val="120000"/>
              </a:lnSpc>
              <a:spcBef>
                <a:spcPts val="385"/>
              </a:spcBef>
              <a:buNone/>
              <a:tabLst>
                <a:tab pos="265113" algn="l"/>
              </a:tabLst>
            </a:pP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	  </a:t>
            </a:r>
            <a:r>
              <a:rPr lang="ru-RU" sz="1700" b="1" dirty="0" smtClean="0">
                <a:solidFill>
                  <a:srgbClr val="000000"/>
                </a:solidFill>
                <a:latin typeface="Times New Roman"/>
              </a:rPr>
              <a:t>Задачи</a:t>
            </a:r>
            <a:r>
              <a:rPr lang="ru-RU" sz="1700" b="1" dirty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Развивать словесно – логическое мышление, умение классифицировать, 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сравнивать.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Развивать речь. Развивать зрительное восприятие. Воспитывать 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внимательность.</a:t>
            </a:r>
            <a:endParaRPr lang="ru-RU" sz="1700" dirty="0" smtClean="0">
              <a:latin typeface="Times New Roman"/>
            </a:endParaRPr>
          </a:p>
          <a:p>
            <a:pPr marL="88900" indent="0" algn="just">
              <a:lnSpc>
                <a:spcPct val="120000"/>
              </a:lnSpc>
              <a:spcBef>
                <a:spcPts val="385"/>
              </a:spcBef>
              <a:buNone/>
              <a:tabLst>
                <a:tab pos="442913" algn="l"/>
              </a:tabLst>
            </a:pPr>
            <a:r>
              <a:rPr lang="ru-RU" sz="1700" b="1" dirty="0">
                <a:solidFill>
                  <a:srgbClr val="000000"/>
                </a:solidFill>
                <a:latin typeface="Times New Roman"/>
              </a:rPr>
              <a:t>	</a:t>
            </a:r>
            <a:r>
              <a:rPr lang="ru-RU" sz="1700" b="1" dirty="0" smtClean="0">
                <a:solidFill>
                  <a:srgbClr val="000000"/>
                </a:solidFill>
                <a:latin typeface="Times New Roman"/>
              </a:rPr>
              <a:t>Правила </a:t>
            </a:r>
            <a:r>
              <a:rPr lang="ru-RU" sz="1700" b="1" dirty="0">
                <a:solidFill>
                  <a:srgbClr val="000000"/>
                </a:solidFill>
                <a:latin typeface="Times New Roman"/>
              </a:rPr>
              <a:t>игры.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Ребенку предлагается посмотреть слайд. Найти на картинке рыбку определенного 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цвета. Нажать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курсором на </a:t>
            </a:r>
            <a:r>
              <a:rPr lang="ru-RU" sz="1700" dirty="0" smtClean="0">
                <a:solidFill>
                  <a:srgbClr val="000000"/>
                </a:solidFill>
                <a:latin typeface="Times New Roman"/>
              </a:rPr>
              <a:t>животное, </a:t>
            </a:r>
            <a:r>
              <a:rPr lang="ru-RU" sz="1700" dirty="0">
                <a:solidFill>
                  <a:srgbClr val="000000"/>
                </a:solidFill>
                <a:latin typeface="Times New Roman"/>
              </a:rPr>
              <a:t>и оно либо исчезнет (если не правильно), либо перемещается в банку (если правильно).</a:t>
            </a:r>
            <a:endParaRPr lang="ru-RU" sz="17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132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317" y="3284984"/>
            <a:ext cx="5184576" cy="346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52" y="260648"/>
            <a:ext cx="4968552" cy="355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Lenovo\AppData\Local\Microsoft\Windows\INetCache\Content.Word\20191028_08590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256296"/>
            <a:ext cx="4735830" cy="32848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Lenovo\AppData\Local\Microsoft\Windows\INetCache\Content.Word\20191028_08592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924944"/>
            <a:ext cx="4660530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64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Lenovo\AppData\Local\Microsoft\Windows\INetCache\Content.Word\20191028_09021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260649"/>
            <a:ext cx="453650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Lenovo\AppData\Local\Microsoft\Windows\INetCache\Content.Word\20191028_09024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006200"/>
            <a:ext cx="5043909" cy="3493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960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9042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3068960"/>
            <a:ext cx="4824536" cy="3540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Lenovo\AppData\Local\Microsoft\Windows\INetCache\Content.Word\20191028_09041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3" y="260649"/>
            <a:ext cx="4608512" cy="3672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6104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Lenovo\AppData\Local\Microsoft\Windows\INetCache\Content.Word\20191028_08533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2780928"/>
            <a:ext cx="4968552" cy="3928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 descr="C:\Users\Lenovo\AppData\Local\Microsoft\Windows\INetCache\Content.Word\20191028_08534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3" y="188640"/>
            <a:ext cx="4896544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85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189</TotalTime>
  <Words>47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Муниципальное автономное дошкольное образовательное учреждение «Детский сад № 26»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 26»</dc:title>
  <dc:creator>Lenovo</dc:creator>
  <cp:lastModifiedBy>Пользователь Windows</cp:lastModifiedBy>
  <cp:revision>24</cp:revision>
  <dcterms:created xsi:type="dcterms:W3CDTF">2019-10-26T09:09:08Z</dcterms:created>
  <dcterms:modified xsi:type="dcterms:W3CDTF">2019-12-12T05:54:18Z</dcterms:modified>
</cp:coreProperties>
</file>